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24" r:id="rId1"/>
  </p:sldMasterIdLst>
  <p:sldIdLst>
    <p:sldId id="259" r:id="rId2"/>
    <p:sldId id="257" r:id="rId3"/>
    <p:sldId id="256" r:id="rId4"/>
    <p:sldId id="334" r:id="rId5"/>
    <p:sldId id="262" r:id="rId6"/>
    <p:sldId id="336" r:id="rId7"/>
    <p:sldId id="263" r:id="rId8"/>
    <p:sldId id="264" r:id="rId9"/>
    <p:sldId id="266" r:id="rId10"/>
    <p:sldId id="271" r:id="rId11"/>
    <p:sldId id="325" r:id="rId12"/>
    <p:sldId id="317" r:id="rId13"/>
    <p:sldId id="318" r:id="rId14"/>
    <p:sldId id="274" r:id="rId15"/>
    <p:sldId id="268" r:id="rId16"/>
    <p:sldId id="278" r:id="rId17"/>
    <p:sldId id="279" r:id="rId18"/>
    <p:sldId id="290" r:id="rId19"/>
    <p:sldId id="280" r:id="rId20"/>
    <p:sldId id="285" r:id="rId21"/>
    <p:sldId id="287" r:id="rId22"/>
    <p:sldId id="288" r:id="rId23"/>
    <p:sldId id="267" r:id="rId24"/>
    <p:sldId id="311" r:id="rId25"/>
    <p:sldId id="296" r:id="rId26"/>
    <p:sldId id="297" r:id="rId27"/>
    <p:sldId id="298" r:id="rId28"/>
    <p:sldId id="292" r:id="rId29"/>
    <p:sldId id="291" r:id="rId30"/>
    <p:sldId id="299" r:id="rId31"/>
    <p:sldId id="330" r:id="rId32"/>
    <p:sldId id="316" r:id="rId33"/>
    <p:sldId id="326" r:id="rId34"/>
    <p:sldId id="300" r:id="rId35"/>
    <p:sldId id="301" r:id="rId36"/>
    <p:sldId id="331" r:id="rId37"/>
    <p:sldId id="332" r:id="rId38"/>
    <p:sldId id="319" r:id="rId39"/>
    <p:sldId id="305" r:id="rId40"/>
    <p:sldId id="302" r:id="rId41"/>
    <p:sldId id="286" r:id="rId42"/>
    <p:sldId id="328" r:id="rId43"/>
    <p:sldId id="293" r:id="rId44"/>
    <p:sldId id="333" r:id="rId45"/>
    <p:sldId id="289" r:id="rId46"/>
    <p:sldId id="312" r:id="rId47"/>
    <p:sldId id="314" r:id="rId48"/>
    <p:sldId id="324" r:id="rId49"/>
    <p:sldId id="304" r:id="rId50"/>
    <p:sldId id="307" r:id="rId51"/>
    <p:sldId id="270" r:id="rId52"/>
    <p:sldId id="276" r:id="rId53"/>
    <p:sldId id="281" r:id="rId54"/>
    <p:sldId id="282" r:id="rId55"/>
    <p:sldId id="283" r:id="rId56"/>
    <p:sldId id="295" r:id="rId57"/>
    <p:sldId id="303" r:id="rId58"/>
    <p:sldId id="335" r:id="rId59"/>
    <p:sldId id="309" r:id="rId60"/>
  </p:sldIdLst>
  <p:sldSz cx="9144000" cy="6858000" type="screen4x3"/>
  <p:notesSz cx="6858000" cy="9144000"/>
  <p:embeddedFontLst>
    <p:embeddedFont>
      <p:font typeface="Wingdings 2" panose="05020102010507070707" pitchFamily="18" charset="2"/>
      <p:regular r:id="rId61"/>
    </p:embeddedFont>
    <p:embeddedFont>
      <p:font typeface="B Arabic Style" panose="00000400000000000000" pitchFamily="2" charset="-78"/>
      <p:regular r:id="rId62"/>
    </p:embeddedFont>
    <p:embeddedFont>
      <p:font typeface="Verdana" panose="020B0604030504040204" pitchFamily="34" charset="0"/>
      <p:regular r:id="rId63"/>
      <p:bold r:id="rId64"/>
      <p:italic r:id="rId65"/>
      <p:boldItalic r:id="rId66"/>
    </p:embeddedFont>
    <p:embeddedFont>
      <p:font typeface="B Titr" panose="00000700000000000000" pitchFamily="2" charset="-78"/>
      <p:bold r:id="rId67"/>
    </p:embeddedFont>
    <p:embeddedFont>
      <p:font typeface="Ubuntu" panose="020B0604020202020204" charset="0"/>
      <p:regular r:id="rId68"/>
      <p:bold r:id="rId69"/>
      <p:italic r:id="rId70"/>
      <p:boldItalic r:id="rId71"/>
    </p:embeddedFont>
    <p:embeddedFont>
      <p:font typeface="B Nazanin" panose="00000400000000000000" pitchFamily="2" charset="-78"/>
      <p:regular r:id="rId72"/>
      <p:bold r:id="rId73"/>
    </p:embeddedFont>
    <p:embeddedFont>
      <p:font typeface="IRANSans" panose="020B0604020202020204" charset="-78"/>
      <p:regular r:id="rId74"/>
      <p:bold r:id="rId75"/>
    </p:embeddedFont>
    <p:embeddedFont>
      <p:font typeface="CordiaUPC" panose="020B0304020202020204" pitchFamily="34" charset="-34"/>
      <p:regular r:id="rId76"/>
      <p:bold r:id="rId77"/>
      <p:italic r:id="rId78"/>
      <p:boldItalic r:id="rId79"/>
    </p:embeddedFont>
    <p:embeddedFont>
      <p:font typeface="Chiller" panose="04020404031007020602" pitchFamily="82" charset="0"/>
      <p:regular r:id="rId80"/>
    </p:embeddedFont>
    <p:embeddedFont>
      <p:font typeface="Lucida Sans Unicode" panose="020B0602030504020204" pitchFamily="34" charset="0"/>
      <p:regular r:id="rId81"/>
    </p:embeddedFont>
    <p:embeddedFont>
      <p:font typeface="Viner Hand ITC" panose="03070502030502020203" pitchFamily="66" charset="0"/>
      <p:regular r:id="rId82"/>
    </p:embeddedFont>
    <p:embeddedFont>
      <p:font typeface="Calibri" panose="020F0502020204030204" pitchFamily="34" charset="0"/>
      <p:regular r:id="rId83"/>
      <p:bold r:id="rId84"/>
      <p:italic r:id="rId85"/>
      <p:boldItalic r:id="rId86"/>
    </p:embeddedFont>
    <p:embeddedFont>
      <p:font typeface="Castellar" panose="020B0604020202020204" charset="0"/>
      <p:regular r:id="rId87"/>
    </p:embeddedFont>
    <p:embeddedFont>
      <p:font typeface="Wingdings 3" panose="05040102010807070707" pitchFamily="18" charset="2"/>
      <p:regular r:id="rId88"/>
    </p:embeddedFont>
    <p:embeddedFont>
      <p:font typeface="B Zar" panose="00000400000000000000" pitchFamily="2" charset="-78"/>
      <p:regular r:id="rId89"/>
      <p:bold r:id="rId90"/>
    </p:embeddedFont>
  </p:embeddedFontLst>
  <p:defaultTextStyle>
    <a:defPPr>
      <a:defRPr lang="en-US"/>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83C"/>
    <a:srgbClr val="D77829"/>
    <a:srgbClr val="CC3834"/>
    <a:srgbClr val="0C2A04"/>
    <a:srgbClr val="EAA51C"/>
    <a:srgbClr val="7B054B"/>
    <a:srgbClr val="80008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4" autoAdjust="0"/>
    <p:restoredTop sz="94660" autoAdjust="0"/>
  </p:normalViewPr>
  <p:slideViewPr>
    <p:cSldViewPr>
      <p:cViewPr varScale="1">
        <p:scale>
          <a:sx n="42" d="100"/>
          <a:sy n="42" d="100"/>
        </p:scale>
        <p:origin x="1248"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84" Type="http://schemas.openxmlformats.org/officeDocument/2006/relationships/font" Target="fonts/font24.fntdata"/><Relationship Id="rId89" Type="http://schemas.openxmlformats.org/officeDocument/2006/relationships/font" Target="fonts/font2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4.xml"/><Relationship Id="rId90" Type="http://schemas.openxmlformats.org/officeDocument/2006/relationships/font" Target="fonts/font3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font" Target="fonts/font20.fntdata"/><Relationship Id="rId85" Type="http://schemas.openxmlformats.org/officeDocument/2006/relationships/font" Target="fonts/font25.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font" Target="fonts/font23.fntdata"/><Relationship Id="rId88" Type="http://schemas.openxmlformats.org/officeDocument/2006/relationships/font" Target="fonts/font28.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font" Target="fonts/font21.fntdata"/><Relationship Id="rId86" Type="http://schemas.openxmlformats.org/officeDocument/2006/relationships/font" Target="fonts/font26.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6.fntdata"/><Relationship Id="rId87" Type="http://schemas.openxmlformats.org/officeDocument/2006/relationships/font" Target="fonts/font27.fntdata"/><Relationship Id="rId61" Type="http://schemas.openxmlformats.org/officeDocument/2006/relationships/font" Target="fonts/font1.fntdata"/><Relationship Id="rId82"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7.fntdata"/></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ohamadi_mr\Desktop\&#1606;&#1605;&#1608;&#1583;&#1575;&#1585;\chart\charts.xlsx" TargetMode="External"/><Relationship Id="rId1" Type="http://schemas.openxmlformats.org/officeDocument/2006/relationships/image" Target="../media/image46.jpeg"/></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mohamadi_mr\Desktop\&#1606;&#1605;&#1608;&#1583;&#1575;&#1585;\chart\charts.xlsx" TargetMode="External"/><Relationship Id="rId1" Type="http://schemas.openxmlformats.org/officeDocument/2006/relationships/image" Target="../media/image46.jpeg"/></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ohamadi_mr\Desktop\chart\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ohamadi_mr\Desktop\&#1606;&#1605;&#1608;&#1583;&#1575;&#1585;\chart\chart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mohamadi_mr\Desktop\chart\charts.xlsx" TargetMode="External"/><Relationship Id="rId1" Type="http://schemas.openxmlformats.org/officeDocument/2006/relationships/image" Target="../media/image46.jpeg"/></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mohamadi_mr\Desktop\chart\charts.xlsx" TargetMode="External"/><Relationship Id="rId1" Type="http://schemas.openxmlformats.org/officeDocument/2006/relationships/image" Target="../media/image46.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blipFill>
          <a:blip xmlns:r="http://schemas.openxmlformats.org/officeDocument/2006/relationships" r:embed="rId1"/>
          <a:tile tx="0" ty="0" sx="100000" sy="100000" flip="none" algn="tl"/>
        </a:blipFill>
      </c:spPr>
    </c:floor>
    <c:sideWall>
      <c:thickness val="0"/>
      <c:spPr>
        <a:solidFill>
          <a:srgbClr val="4CAC04"/>
        </a:solidFill>
      </c:spPr>
    </c:sideWall>
    <c:backWall>
      <c:thickness val="0"/>
      <c:spPr>
        <a:solidFill>
          <a:srgbClr val="FFE07D"/>
        </a:solidFill>
      </c:spPr>
    </c:backWall>
    <c:plotArea>
      <c:layout/>
      <c:bar3DChart>
        <c:barDir val="col"/>
        <c:grouping val="clustered"/>
        <c:varyColors val="0"/>
        <c:ser>
          <c:idx val="0"/>
          <c:order val="0"/>
          <c:tx>
            <c:strRef>
              <c:f>Sheet6!$F$2</c:f>
              <c:strCache>
                <c:ptCount val="1"/>
                <c:pt idx="0">
                  <c:v>طول كل خطوط</c:v>
                </c:pt>
              </c:strCache>
            </c:strRef>
          </c:tx>
          <c:invertIfNegative val="0"/>
          <c:cat>
            <c:strRef>
              <c:f>Sheet6!$A$1:$E$1</c:f>
              <c:strCache>
                <c:ptCount val="5"/>
                <c:pt idx="0">
                  <c:v>سال 91 </c:v>
                </c:pt>
                <c:pt idx="1">
                  <c:v>سال 90 </c:v>
                </c:pt>
                <c:pt idx="2">
                  <c:v>سال 89 </c:v>
                </c:pt>
                <c:pt idx="3">
                  <c:v>سال 88 </c:v>
                </c:pt>
                <c:pt idx="4">
                  <c:v>سال 87 </c:v>
                </c:pt>
              </c:strCache>
            </c:strRef>
          </c:cat>
          <c:val>
            <c:numRef>
              <c:f>Sheet6!$A$2:$E$2</c:f>
              <c:numCache>
                <c:formatCode>General</c:formatCode>
                <c:ptCount val="5"/>
                <c:pt idx="0">
                  <c:v>644</c:v>
                </c:pt>
                <c:pt idx="1">
                  <c:v>1300</c:v>
                </c:pt>
                <c:pt idx="2">
                  <c:v>1457</c:v>
                </c:pt>
                <c:pt idx="3">
                  <c:v>675</c:v>
                </c:pt>
                <c:pt idx="4">
                  <c:v>598</c:v>
                </c:pt>
              </c:numCache>
            </c:numRef>
          </c:val>
          <c:extLst>
            <c:ext xmlns:c16="http://schemas.microsoft.com/office/drawing/2014/chart" uri="{C3380CC4-5D6E-409C-BE32-E72D297353CC}">
              <c16:uniqueId val="{00000000-8162-45AE-B307-9189B0A16534}"/>
            </c:ext>
          </c:extLst>
        </c:ser>
        <c:ser>
          <c:idx val="1"/>
          <c:order val="1"/>
          <c:tx>
            <c:strRef>
              <c:f>Sheet6!$F$3</c:f>
              <c:strCache>
                <c:ptCount val="1"/>
                <c:pt idx="0">
                  <c:v>تعداد پستها</c:v>
                </c:pt>
              </c:strCache>
            </c:strRef>
          </c:tx>
          <c:invertIfNegative val="0"/>
          <c:cat>
            <c:strRef>
              <c:f>Sheet6!$A$1:$E$1</c:f>
              <c:strCache>
                <c:ptCount val="5"/>
                <c:pt idx="0">
                  <c:v>سال 91 </c:v>
                </c:pt>
                <c:pt idx="1">
                  <c:v>سال 90 </c:v>
                </c:pt>
                <c:pt idx="2">
                  <c:v>سال 89 </c:v>
                </c:pt>
                <c:pt idx="3">
                  <c:v>سال 88 </c:v>
                </c:pt>
                <c:pt idx="4">
                  <c:v>سال 87 </c:v>
                </c:pt>
              </c:strCache>
            </c:strRef>
          </c:cat>
          <c:val>
            <c:numRef>
              <c:f>Sheet6!$A$3:$E$3</c:f>
              <c:numCache>
                <c:formatCode>General</c:formatCode>
                <c:ptCount val="5"/>
                <c:pt idx="0">
                  <c:v>1736</c:v>
                </c:pt>
                <c:pt idx="1">
                  <c:v>3037</c:v>
                </c:pt>
                <c:pt idx="2">
                  <c:v>3420</c:v>
                </c:pt>
                <c:pt idx="3">
                  <c:v>2020</c:v>
                </c:pt>
                <c:pt idx="4">
                  <c:v>1768</c:v>
                </c:pt>
              </c:numCache>
            </c:numRef>
          </c:val>
          <c:extLst>
            <c:ext xmlns:c16="http://schemas.microsoft.com/office/drawing/2014/chart" uri="{C3380CC4-5D6E-409C-BE32-E72D297353CC}">
              <c16:uniqueId val="{00000001-8162-45AE-B307-9189B0A16534}"/>
            </c:ext>
          </c:extLst>
        </c:ser>
        <c:ser>
          <c:idx val="2"/>
          <c:order val="2"/>
          <c:tx>
            <c:strRef>
              <c:f>Sheet6!$F$4</c:f>
              <c:strCache>
                <c:ptCount val="1"/>
                <c:pt idx="0">
                  <c:v>ظرفيت پستها</c:v>
                </c:pt>
              </c:strCache>
            </c:strRef>
          </c:tx>
          <c:invertIfNegative val="0"/>
          <c:cat>
            <c:strRef>
              <c:f>Sheet6!$A$1:$E$1</c:f>
              <c:strCache>
                <c:ptCount val="5"/>
                <c:pt idx="0">
                  <c:v>سال 91 </c:v>
                </c:pt>
                <c:pt idx="1">
                  <c:v>سال 90 </c:v>
                </c:pt>
                <c:pt idx="2">
                  <c:v>سال 89 </c:v>
                </c:pt>
                <c:pt idx="3">
                  <c:v>سال 88 </c:v>
                </c:pt>
                <c:pt idx="4">
                  <c:v>سال 87 </c:v>
                </c:pt>
              </c:strCache>
            </c:strRef>
          </c:cat>
          <c:val>
            <c:numRef>
              <c:f>Sheet6!$A$4:$E$4</c:f>
              <c:numCache>
                <c:formatCode>General</c:formatCode>
                <c:ptCount val="5"/>
                <c:pt idx="0">
                  <c:v>284</c:v>
                </c:pt>
                <c:pt idx="1">
                  <c:v>535</c:v>
                </c:pt>
                <c:pt idx="2">
                  <c:v>484</c:v>
                </c:pt>
                <c:pt idx="3">
                  <c:v>290</c:v>
                </c:pt>
                <c:pt idx="4">
                  <c:v>294</c:v>
                </c:pt>
              </c:numCache>
            </c:numRef>
          </c:val>
          <c:extLst>
            <c:ext xmlns:c16="http://schemas.microsoft.com/office/drawing/2014/chart" uri="{C3380CC4-5D6E-409C-BE32-E72D297353CC}">
              <c16:uniqueId val="{00000002-8162-45AE-B307-9189B0A16534}"/>
            </c:ext>
          </c:extLst>
        </c:ser>
        <c:dLbls>
          <c:showLegendKey val="0"/>
          <c:showVal val="0"/>
          <c:showCatName val="0"/>
          <c:showSerName val="0"/>
          <c:showPercent val="0"/>
          <c:showBubbleSize val="0"/>
        </c:dLbls>
        <c:gapWidth val="150"/>
        <c:shape val="box"/>
        <c:axId val="93429760"/>
        <c:axId val="93431296"/>
        <c:axId val="0"/>
      </c:bar3DChart>
      <c:catAx>
        <c:axId val="93429760"/>
        <c:scaling>
          <c:orientation val="maxMin"/>
        </c:scaling>
        <c:delete val="0"/>
        <c:axPos val="b"/>
        <c:numFmt formatCode="General" sourceLinked="0"/>
        <c:majorTickMark val="out"/>
        <c:minorTickMark val="none"/>
        <c:tickLblPos val="nextTo"/>
        <c:crossAx val="93431296"/>
        <c:crosses val="autoZero"/>
        <c:auto val="1"/>
        <c:lblAlgn val="ctr"/>
        <c:lblOffset val="100"/>
        <c:noMultiLvlLbl val="0"/>
      </c:catAx>
      <c:valAx>
        <c:axId val="93431296"/>
        <c:scaling>
          <c:orientation val="minMax"/>
        </c:scaling>
        <c:delete val="0"/>
        <c:axPos val="r"/>
        <c:majorGridlines/>
        <c:numFmt formatCode="General" sourceLinked="1"/>
        <c:majorTickMark val="out"/>
        <c:minorTickMark val="none"/>
        <c:tickLblPos val="nextTo"/>
        <c:txPr>
          <a:bodyPr/>
          <a:lstStyle/>
          <a:p>
            <a:pPr>
              <a:defRPr>
                <a:cs typeface="B Nazanin" pitchFamily="2" charset="-78"/>
              </a:defRPr>
            </a:pPr>
            <a:endParaRPr lang="fa-IR"/>
          </a:p>
        </c:txPr>
        <c:crossAx val="93429760"/>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15"/>
      <c:rotY val="20"/>
      <c:rAngAx val="1"/>
    </c:view3D>
    <c:floor>
      <c:thickness val="0"/>
      <c:spPr>
        <a:blipFill>
          <a:blip xmlns:r="http://schemas.openxmlformats.org/officeDocument/2006/relationships" r:embed="rId1"/>
          <a:tile tx="0" ty="0" sx="100000" sy="100000" flip="none" algn="tl"/>
        </a:blipFill>
      </c:spPr>
    </c:floor>
    <c:sideWall>
      <c:thickness val="0"/>
      <c:spPr>
        <a:solidFill>
          <a:schemeClr val="tx2">
            <a:lumMod val="40000"/>
            <a:lumOff val="60000"/>
          </a:schemeClr>
        </a:solidFill>
      </c:spPr>
    </c:sideWall>
    <c:backWall>
      <c:thickness val="0"/>
      <c:spPr>
        <a:solidFill>
          <a:schemeClr val="tx2">
            <a:lumMod val="40000"/>
            <a:lumOff val="60000"/>
          </a:schemeClr>
        </a:solidFill>
      </c:spPr>
    </c:backWall>
    <c:plotArea>
      <c:layout/>
      <c:bar3DChart>
        <c:barDir val="col"/>
        <c:grouping val="clustered"/>
        <c:varyColors val="0"/>
        <c:ser>
          <c:idx val="0"/>
          <c:order val="0"/>
          <c:tx>
            <c:strRef>
              <c:f>Sheet7!$F$2</c:f>
              <c:strCache>
                <c:ptCount val="1"/>
                <c:pt idx="0">
                  <c:v>جمع كل خطوط(كيلومتر)  </c:v>
                </c:pt>
              </c:strCache>
            </c:strRef>
          </c:tx>
          <c:invertIfNegative val="0"/>
          <c:dLbls>
            <c:dLbl>
              <c:idx val="0"/>
              <c:layout>
                <c:manualLayout>
                  <c:x val="-3.0555555555555582E-2"/>
                  <c:y val="-2.12188906800343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F4-4882-943E-525B70AA3D34}"/>
                </c:ext>
              </c:extLst>
            </c:dLbl>
            <c:dLbl>
              <c:idx val="1"/>
              <c:layout>
                <c:manualLayout>
                  <c:x val="-4.1666229221347433E-2"/>
                  <c:y val="4.62962962962968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F4-4882-943E-525B70AA3D34}"/>
                </c:ext>
              </c:extLst>
            </c:dLbl>
            <c:dLbl>
              <c:idx val="2"/>
              <c:layout>
                <c:manualLayout>
                  <c:x val="-3.888888888888889E-2"/>
                  <c:y val="4.6296296296296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F4-4882-943E-525B70AA3D34}"/>
                </c:ext>
              </c:extLst>
            </c:dLbl>
            <c:dLbl>
              <c:idx val="3"/>
              <c:layout>
                <c:manualLayout>
                  <c:x val="-4.7222003499562556E-2"/>
                  <c:y val="4.62962962962968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F4-4882-943E-525B70AA3D34}"/>
                </c:ext>
              </c:extLst>
            </c:dLbl>
            <c:dLbl>
              <c:idx val="4"/>
              <c:layout>
                <c:manualLayout>
                  <c:x val="-2.22220034995626E-2"/>
                  <c:y val="-9.2592592592594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F4-4882-943E-525B70AA3D34}"/>
                </c:ext>
              </c:extLst>
            </c:dLbl>
            <c:spPr>
              <a:noFill/>
              <a:ln>
                <a:noFill/>
              </a:ln>
              <a:effectLst/>
            </c:spPr>
            <c:txPr>
              <a:bodyPr rot="5400000" vert="horz"/>
              <a:lstStyle/>
              <a:p>
                <a:pPr>
                  <a:defRPr b="1">
                    <a:latin typeface="Albertus" pitchFamily="34" charset="0"/>
                    <a:cs typeface="B Roya" pitchFamily="2" charset="-78"/>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Sheet7!$A$1:$E$1</c:f>
              <c:strCache>
                <c:ptCount val="5"/>
                <c:pt idx="0">
                  <c:v>سال 91 </c:v>
                </c:pt>
                <c:pt idx="1">
                  <c:v>سال 90 </c:v>
                </c:pt>
                <c:pt idx="2">
                  <c:v>سال 89 </c:v>
                </c:pt>
                <c:pt idx="3">
                  <c:v>سال 88 </c:v>
                </c:pt>
                <c:pt idx="4">
                  <c:v>سال 87 </c:v>
                </c:pt>
              </c:strCache>
            </c:strRef>
          </c:cat>
          <c:val>
            <c:numRef>
              <c:f>Sheet7!$A$2:$E$2</c:f>
              <c:numCache>
                <c:formatCode>General</c:formatCode>
                <c:ptCount val="5"/>
                <c:pt idx="0">
                  <c:v>27304</c:v>
                </c:pt>
                <c:pt idx="1">
                  <c:v>26657</c:v>
                </c:pt>
                <c:pt idx="2">
                  <c:v>25360</c:v>
                </c:pt>
                <c:pt idx="3">
                  <c:v>23887</c:v>
                </c:pt>
                <c:pt idx="4">
                  <c:v>23198</c:v>
                </c:pt>
              </c:numCache>
            </c:numRef>
          </c:val>
          <c:extLst>
            <c:ext xmlns:c16="http://schemas.microsoft.com/office/drawing/2014/chart" uri="{C3380CC4-5D6E-409C-BE32-E72D297353CC}">
              <c16:uniqueId val="{00000005-F0F4-4882-943E-525B70AA3D34}"/>
            </c:ext>
          </c:extLst>
        </c:ser>
        <c:ser>
          <c:idx val="1"/>
          <c:order val="1"/>
          <c:tx>
            <c:strRef>
              <c:f>Sheet7!$F$3</c:f>
              <c:strCache>
                <c:ptCount val="1"/>
                <c:pt idx="0">
                  <c:v>تعداد پستها</c:v>
                </c:pt>
              </c:strCache>
            </c:strRef>
          </c:tx>
          <c:invertIfNegative val="0"/>
          <c:dLbls>
            <c:dLbl>
              <c:idx val="4"/>
              <c:layout>
                <c:manualLayout>
                  <c:x val="3.61111111111112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F4-4882-943E-525B70AA3D34}"/>
                </c:ext>
              </c:extLst>
            </c:dLbl>
            <c:spPr>
              <a:noFill/>
              <a:ln>
                <a:noFill/>
              </a:ln>
              <a:effectLst/>
            </c:spPr>
            <c:txPr>
              <a:bodyPr rot="5400000" vert="horz"/>
              <a:lstStyle/>
              <a:p>
                <a:pPr>
                  <a:defRPr b="1">
                    <a:latin typeface="Albertus" pitchFamily="34" charset="0"/>
                    <a:cs typeface="B Nasim" pitchFamily="2" charset="-78"/>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Sheet7!$A$1:$E$1</c:f>
              <c:strCache>
                <c:ptCount val="5"/>
                <c:pt idx="0">
                  <c:v>سال 91 </c:v>
                </c:pt>
                <c:pt idx="1">
                  <c:v>سال 90 </c:v>
                </c:pt>
                <c:pt idx="2">
                  <c:v>سال 89 </c:v>
                </c:pt>
                <c:pt idx="3">
                  <c:v>سال 88 </c:v>
                </c:pt>
                <c:pt idx="4">
                  <c:v>سال 87 </c:v>
                </c:pt>
              </c:strCache>
            </c:strRef>
          </c:cat>
          <c:val>
            <c:numRef>
              <c:f>Sheet7!$A$3:$E$3</c:f>
              <c:numCache>
                <c:formatCode>General</c:formatCode>
                <c:ptCount val="5"/>
                <c:pt idx="0">
                  <c:v>32088</c:v>
                </c:pt>
                <c:pt idx="1">
                  <c:v>30465</c:v>
                </c:pt>
                <c:pt idx="2">
                  <c:v>27432</c:v>
                </c:pt>
                <c:pt idx="3">
                  <c:v>23995</c:v>
                </c:pt>
                <c:pt idx="4">
                  <c:v>21953</c:v>
                </c:pt>
              </c:numCache>
            </c:numRef>
          </c:val>
          <c:extLst>
            <c:ext xmlns:c16="http://schemas.microsoft.com/office/drawing/2014/chart" uri="{C3380CC4-5D6E-409C-BE32-E72D297353CC}">
              <c16:uniqueId val="{00000007-F0F4-4882-943E-525B70AA3D34}"/>
            </c:ext>
          </c:extLst>
        </c:ser>
        <c:ser>
          <c:idx val="2"/>
          <c:order val="2"/>
          <c:tx>
            <c:strRef>
              <c:f>Sheet7!$F$4</c:f>
              <c:strCache>
                <c:ptCount val="1"/>
                <c:pt idx="0">
                  <c:v>ظرفيت پستها</c:v>
                </c:pt>
              </c:strCache>
            </c:strRef>
          </c:tx>
          <c:invertIfNegative val="0"/>
          <c:dLbls>
            <c:spPr>
              <a:noFill/>
              <a:ln>
                <a:noFill/>
              </a:ln>
              <a:effectLst/>
            </c:spPr>
            <c:txPr>
              <a:bodyPr rot="5400000" vert="horz"/>
              <a:lstStyle/>
              <a:p>
                <a:pPr>
                  <a:defRPr b="1">
                    <a:latin typeface="Albertus" pitchFamily="34" charset="0"/>
                    <a:cs typeface="B Nazanin" pitchFamily="2" charset="-78"/>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Sheet7!$A$1:$E$1</c:f>
              <c:strCache>
                <c:ptCount val="5"/>
                <c:pt idx="0">
                  <c:v>سال 91 </c:v>
                </c:pt>
                <c:pt idx="1">
                  <c:v>سال 90 </c:v>
                </c:pt>
                <c:pt idx="2">
                  <c:v>سال 89 </c:v>
                </c:pt>
                <c:pt idx="3">
                  <c:v>سال 88 </c:v>
                </c:pt>
                <c:pt idx="4">
                  <c:v>سال 87 </c:v>
                </c:pt>
              </c:strCache>
            </c:strRef>
          </c:cat>
          <c:val>
            <c:numRef>
              <c:f>Sheet7!$A$4:$E$4</c:f>
              <c:numCache>
                <c:formatCode>General</c:formatCode>
                <c:ptCount val="5"/>
                <c:pt idx="0">
                  <c:v>6778</c:v>
                </c:pt>
                <c:pt idx="1">
                  <c:v>6504</c:v>
                </c:pt>
                <c:pt idx="2">
                  <c:v>5972</c:v>
                </c:pt>
                <c:pt idx="3">
                  <c:v>5480</c:v>
                </c:pt>
                <c:pt idx="4">
                  <c:v>5184</c:v>
                </c:pt>
              </c:numCache>
            </c:numRef>
          </c:val>
          <c:extLst>
            <c:ext xmlns:c16="http://schemas.microsoft.com/office/drawing/2014/chart" uri="{C3380CC4-5D6E-409C-BE32-E72D297353CC}">
              <c16:uniqueId val="{00000008-F0F4-4882-943E-525B70AA3D34}"/>
            </c:ext>
          </c:extLst>
        </c:ser>
        <c:dLbls>
          <c:showLegendKey val="0"/>
          <c:showVal val="1"/>
          <c:showCatName val="0"/>
          <c:showSerName val="0"/>
          <c:showPercent val="0"/>
          <c:showBubbleSize val="0"/>
        </c:dLbls>
        <c:gapWidth val="75"/>
        <c:shape val="box"/>
        <c:axId val="93543808"/>
        <c:axId val="93545600"/>
        <c:axId val="0"/>
      </c:bar3DChart>
      <c:catAx>
        <c:axId val="93543808"/>
        <c:scaling>
          <c:orientation val="maxMin"/>
        </c:scaling>
        <c:delete val="0"/>
        <c:axPos val="b"/>
        <c:numFmt formatCode="General" sourceLinked="0"/>
        <c:majorTickMark val="none"/>
        <c:minorTickMark val="none"/>
        <c:tickLblPos val="nextTo"/>
        <c:txPr>
          <a:bodyPr/>
          <a:lstStyle/>
          <a:p>
            <a:pPr>
              <a:defRPr sz="1200" b="1"/>
            </a:pPr>
            <a:endParaRPr lang="fa-IR"/>
          </a:p>
        </c:txPr>
        <c:crossAx val="93545600"/>
        <c:crosses val="autoZero"/>
        <c:auto val="1"/>
        <c:lblAlgn val="ctr"/>
        <c:lblOffset val="100"/>
        <c:noMultiLvlLbl val="0"/>
      </c:catAx>
      <c:valAx>
        <c:axId val="93545600"/>
        <c:scaling>
          <c:orientation val="minMax"/>
        </c:scaling>
        <c:delete val="0"/>
        <c:axPos val="r"/>
        <c:numFmt formatCode="General" sourceLinked="1"/>
        <c:majorTickMark val="none"/>
        <c:minorTickMark val="none"/>
        <c:tickLblPos val="nextTo"/>
        <c:crossAx val="93543808"/>
        <c:crosses val="autoZero"/>
        <c:crossBetween val="between"/>
      </c:valAx>
    </c:plotArea>
    <c:legend>
      <c:legendPos val="b"/>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overlay val="0"/>
      <c:txPr>
        <a:bodyPr/>
        <a:lstStyle/>
        <a:p>
          <a:pPr>
            <a:defRPr lang="fa-IR"/>
          </a:pPr>
          <a:endParaRPr lang="fa-IR"/>
        </a:p>
      </c:txPr>
    </c:title>
    <c:autoTitleDeleted val="0"/>
    <c:view3D>
      <c:rotX val="40"/>
      <c:hPercent val="100"/>
      <c:rotY val="150"/>
      <c:depthPercent val="100"/>
      <c:rAngAx val="0"/>
      <c:perspective val="80"/>
    </c:view3D>
    <c:floor>
      <c:thickness val="0"/>
    </c:floor>
    <c:sideWall>
      <c:thickness val="0"/>
    </c:sideWall>
    <c:backWall>
      <c:thickness val="0"/>
    </c:backWall>
    <c:plotArea>
      <c:layout/>
      <c:pie3DChart>
        <c:varyColors val="1"/>
        <c:ser>
          <c:idx val="0"/>
          <c:order val="0"/>
          <c:tx>
            <c:strRef>
              <c:f>Sheet3!$H$2</c:f>
              <c:strCache>
                <c:ptCount val="1"/>
                <c:pt idx="0">
                  <c:v>موجودي كل مشتركين </c:v>
                </c:pt>
              </c:strCache>
            </c:strRef>
          </c:tx>
          <c:dPt>
            <c:idx val="0"/>
            <c:bubble3D val="0"/>
            <c:spPr>
              <a:solidFill>
                <a:srgbClr val="FFC000"/>
              </a:solidFill>
            </c:spPr>
            <c:extLst>
              <c:ext xmlns:c16="http://schemas.microsoft.com/office/drawing/2014/chart" uri="{C3380CC4-5D6E-409C-BE32-E72D297353CC}">
                <c16:uniqueId val="{00000000-E8D0-4DEE-901D-166274B2A4B8}"/>
              </c:ext>
            </c:extLst>
          </c:dPt>
          <c:dPt>
            <c:idx val="1"/>
            <c:bubble3D val="0"/>
            <c:spPr>
              <a:solidFill>
                <a:srgbClr val="660033"/>
              </a:solidFill>
            </c:spPr>
            <c:extLst>
              <c:ext xmlns:c16="http://schemas.microsoft.com/office/drawing/2014/chart" uri="{C3380CC4-5D6E-409C-BE32-E72D297353CC}">
                <c16:uniqueId val="{00000001-E8D0-4DEE-901D-166274B2A4B8}"/>
              </c:ext>
            </c:extLst>
          </c:dPt>
          <c:dPt>
            <c:idx val="2"/>
            <c:bubble3D val="0"/>
            <c:spPr>
              <a:solidFill>
                <a:schemeClr val="bg2">
                  <a:lumMod val="50000"/>
                </a:schemeClr>
              </a:solidFill>
            </c:spPr>
            <c:extLst>
              <c:ext xmlns:c16="http://schemas.microsoft.com/office/drawing/2014/chart" uri="{C3380CC4-5D6E-409C-BE32-E72D297353CC}">
                <c16:uniqueId val="{00000002-E8D0-4DEE-901D-166274B2A4B8}"/>
              </c:ext>
            </c:extLst>
          </c:dPt>
          <c:dPt>
            <c:idx val="3"/>
            <c:bubble3D val="0"/>
            <c:spPr>
              <a:solidFill>
                <a:srgbClr val="00B050"/>
              </a:solidFill>
            </c:spPr>
            <c:extLst>
              <c:ext xmlns:c16="http://schemas.microsoft.com/office/drawing/2014/chart" uri="{C3380CC4-5D6E-409C-BE32-E72D297353CC}">
                <c16:uniqueId val="{00000003-E8D0-4DEE-901D-166274B2A4B8}"/>
              </c:ext>
            </c:extLst>
          </c:dPt>
          <c:dPt>
            <c:idx val="4"/>
            <c:bubble3D val="0"/>
            <c:spPr>
              <a:solidFill>
                <a:schemeClr val="accent3">
                  <a:lumMod val="50000"/>
                </a:schemeClr>
              </a:solidFill>
            </c:spPr>
            <c:extLst>
              <c:ext xmlns:c16="http://schemas.microsoft.com/office/drawing/2014/chart" uri="{C3380CC4-5D6E-409C-BE32-E72D297353CC}">
                <c16:uniqueId val="{00000004-E8D0-4DEE-901D-166274B2A4B8}"/>
              </c:ext>
            </c:extLst>
          </c:dPt>
          <c:dPt>
            <c:idx val="5"/>
            <c:bubble3D val="0"/>
            <c:spPr>
              <a:solidFill>
                <a:srgbClr val="FF0000"/>
              </a:solidFill>
            </c:spPr>
            <c:extLst>
              <c:ext xmlns:c16="http://schemas.microsoft.com/office/drawing/2014/chart" uri="{C3380CC4-5D6E-409C-BE32-E72D297353CC}">
                <c16:uniqueId val="{00000005-E8D0-4DEE-901D-166274B2A4B8}"/>
              </c:ext>
            </c:extLst>
          </c:dPt>
          <c:dLbls>
            <c:dLbl>
              <c:idx val="0"/>
              <c:layout>
                <c:manualLayout>
                  <c:x val="1.2610127079082723E-2"/>
                  <c:y val="4.623893212788593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8D0-4DEE-901D-166274B2A4B8}"/>
                </c:ext>
              </c:extLst>
            </c:dLbl>
            <c:dLbl>
              <c:idx val="2"/>
              <c:layout>
                <c:manualLayout>
                  <c:x val="1.5047904004801544E-2"/>
                  <c:y val="1.4482628697025983E-2"/>
                </c:manualLayout>
              </c:layout>
              <c:tx>
                <c:rich>
                  <a:bodyPr/>
                  <a:lstStyle/>
                  <a:p>
                    <a:r>
                      <a:rPr lang="ar-SA" dirty="0"/>
                      <a:t>كمتر از1</a:t>
                    </a:r>
                    <a:r>
                      <a:t>%</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8D0-4DEE-901D-166274B2A4B8}"/>
                </c:ext>
              </c:extLst>
            </c:dLbl>
            <c:dLbl>
              <c:idx val="3"/>
              <c:layout>
                <c:manualLayout>
                  <c:x val="-6.9176140795190674E-2"/>
                  <c:y val="-3.58212091572314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8D0-4DEE-901D-166274B2A4B8}"/>
                </c:ext>
              </c:extLst>
            </c:dLbl>
            <c:spPr>
              <a:noFill/>
              <a:ln>
                <a:noFill/>
              </a:ln>
              <a:effectLst/>
            </c:spPr>
            <c:txPr>
              <a:bodyPr/>
              <a:lstStyle/>
              <a:p>
                <a:pPr>
                  <a:defRPr lang="fa-IR" sz="2400"/>
                </a:pPr>
                <a:endParaRPr lang="fa-I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Sheet3!$B$1:$G$1</c:f>
              <c:strCache>
                <c:ptCount val="6"/>
                <c:pt idx="0">
                  <c:v>روشنايي معابر </c:v>
                </c:pt>
                <c:pt idx="1">
                  <c:v>تجاري </c:v>
                </c:pt>
                <c:pt idx="2">
                  <c:v>صنعتي </c:v>
                </c:pt>
                <c:pt idx="3">
                  <c:v>كشاورزي </c:v>
                </c:pt>
                <c:pt idx="4">
                  <c:v>عمومي و آزاد </c:v>
                </c:pt>
                <c:pt idx="5">
                  <c:v>خانگي </c:v>
                </c:pt>
              </c:strCache>
            </c:strRef>
          </c:cat>
          <c:val>
            <c:numRef>
              <c:f>Sheet3!$B$3:$G$3</c:f>
              <c:numCache>
                <c:formatCode>General</c:formatCode>
                <c:ptCount val="6"/>
                <c:pt idx="0">
                  <c:v>0.70000000000000062</c:v>
                </c:pt>
                <c:pt idx="1">
                  <c:v>12</c:v>
                </c:pt>
                <c:pt idx="2">
                  <c:v>0.30000000000000032</c:v>
                </c:pt>
                <c:pt idx="3">
                  <c:v>0.8</c:v>
                </c:pt>
                <c:pt idx="4">
                  <c:v>3</c:v>
                </c:pt>
                <c:pt idx="5">
                  <c:v>83.2</c:v>
                </c:pt>
              </c:numCache>
            </c:numRef>
          </c:val>
          <c:extLst>
            <c:ext xmlns:c16="http://schemas.microsoft.com/office/drawing/2014/chart" uri="{C3380CC4-5D6E-409C-BE32-E72D297353CC}">
              <c16:uniqueId val="{00000006-E8D0-4DEE-901D-166274B2A4B8}"/>
            </c:ext>
          </c:extLst>
        </c:ser>
        <c:dLbls>
          <c:showLegendKey val="0"/>
          <c:showVal val="0"/>
          <c:showCatName val="0"/>
          <c:showSerName val="0"/>
          <c:showPercent val="1"/>
          <c:showBubbleSize val="0"/>
          <c:showLeaderLines val="1"/>
        </c:dLbls>
      </c:pie3DChart>
    </c:plotArea>
    <c:legend>
      <c:legendPos val="r"/>
      <c:overlay val="0"/>
      <c:txPr>
        <a:bodyPr/>
        <a:lstStyle/>
        <a:p>
          <a:pPr>
            <a:defRPr lang="fa-IR" sz="1800"/>
          </a:pPr>
          <a:endParaRPr lang="fa-IR"/>
        </a:p>
      </c:txPr>
    </c:legend>
    <c:plotVisOnly val="1"/>
    <c:dispBlanksAs val="gap"/>
    <c:showDLblsOverMax val="0"/>
  </c:chart>
  <c:spPr>
    <a:solidFill>
      <a:srgbClr val="2DA2BF">
        <a:alpha val="50000"/>
      </a:srgbClr>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FF0000"/>
                </a:solidFill>
              </a:defRPr>
            </a:pPr>
            <a:r>
              <a:rPr lang="fa-IR" dirty="0">
                <a:solidFill>
                  <a:srgbClr val="FF0000"/>
                </a:solidFill>
              </a:rPr>
              <a:t> (مگا وات ساعت) </a:t>
            </a:r>
          </a:p>
        </c:rich>
      </c:tx>
      <c:layout>
        <c:manualLayout>
          <c:xMode val="edge"/>
          <c:yMode val="edge"/>
          <c:x val="0.42864927821522308"/>
          <c:y val="0"/>
        </c:manualLayout>
      </c:layout>
      <c:overlay val="0"/>
    </c:title>
    <c:autoTitleDeleted val="0"/>
    <c:view3D>
      <c:rotX val="40"/>
      <c:rotY val="140"/>
      <c:rAngAx val="0"/>
      <c:perspective val="10"/>
    </c:view3D>
    <c:floor>
      <c:thickness val="0"/>
    </c:floor>
    <c:sideWall>
      <c:thickness val="0"/>
    </c:sideWall>
    <c:backWall>
      <c:thickness val="0"/>
    </c:backWall>
    <c:plotArea>
      <c:layout>
        <c:manualLayout>
          <c:layoutTarget val="inner"/>
          <c:xMode val="edge"/>
          <c:yMode val="edge"/>
          <c:x val="0"/>
          <c:y val="6.3567221237942576E-2"/>
          <c:w val="1"/>
          <c:h val="0.93519438225042895"/>
        </c:manualLayout>
      </c:layout>
      <c:pie3DChart>
        <c:varyColors val="1"/>
        <c:ser>
          <c:idx val="0"/>
          <c:order val="0"/>
          <c:tx>
            <c:strRef>
              <c:f>Sheet3!$H$8</c:f>
              <c:strCache>
                <c:ptCount val="1"/>
                <c:pt idx="0">
                  <c:v>فروش (مگا وات ساعت) </c:v>
                </c:pt>
              </c:strCache>
            </c:strRef>
          </c:tx>
          <c:dPt>
            <c:idx val="0"/>
            <c:bubble3D val="0"/>
            <c:spPr>
              <a:solidFill>
                <a:srgbClr val="FFC000"/>
              </a:solidFill>
            </c:spPr>
            <c:extLst>
              <c:ext xmlns:c16="http://schemas.microsoft.com/office/drawing/2014/chart" uri="{C3380CC4-5D6E-409C-BE32-E72D297353CC}">
                <c16:uniqueId val="{00000000-34BB-4A98-A791-5CB2AE484250}"/>
              </c:ext>
            </c:extLst>
          </c:dPt>
          <c:dPt>
            <c:idx val="1"/>
            <c:bubble3D val="0"/>
            <c:spPr>
              <a:solidFill>
                <a:srgbClr val="987D1C"/>
              </a:solidFill>
            </c:spPr>
            <c:extLst>
              <c:ext xmlns:c16="http://schemas.microsoft.com/office/drawing/2014/chart" uri="{C3380CC4-5D6E-409C-BE32-E72D297353CC}">
                <c16:uniqueId val="{00000001-34BB-4A98-A791-5CB2AE484250}"/>
              </c:ext>
            </c:extLst>
          </c:dPt>
          <c:dPt>
            <c:idx val="2"/>
            <c:bubble3D val="0"/>
            <c:spPr>
              <a:solidFill>
                <a:srgbClr val="0070C0"/>
              </a:solidFill>
            </c:spPr>
            <c:extLst>
              <c:ext xmlns:c16="http://schemas.microsoft.com/office/drawing/2014/chart" uri="{C3380CC4-5D6E-409C-BE32-E72D297353CC}">
                <c16:uniqueId val="{00000002-34BB-4A98-A791-5CB2AE484250}"/>
              </c:ext>
            </c:extLst>
          </c:dPt>
          <c:dPt>
            <c:idx val="3"/>
            <c:bubble3D val="0"/>
            <c:spPr>
              <a:solidFill>
                <a:srgbClr val="00B050"/>
              </a:solidFill>
            </c:spPr>
            <c:extLst>
              <c:ext xmlns:c16="http://schemas.microsoft.com/office/drawing/2014/chart" uri="{C3380CC4-5D6E-409C-BE32-E72D297353CC}">
                <c16:uniqueId val="{00000003-34BB-4A98-A791-5CB2AE484250}"/>
              </c:ext>
            </c:extLst>
          </c:dPt>
          <c:dPt>
            <c:idx val="4"/>
            <c:bubble3D val="0"/>
            <c:spPr>
              <a:solidFill>
                <a:schemeClr val="accent2">
                  <a:lumMod val="60000"/>
                  <a:lumOff val="40000"/>
                </a:schemeClr>
              </a:solidFill>
            </c:spPr>
            <c:extLst>
              <c:ext xmlns:c16="http://schemas.microsoft.com/office/drawing/2014/chart" uri="{C3380CC4-5D6E-409C-BE32-E72D297353CC}">
                <c16:uniqueId val="{00000004-34BB-4A98-A791-5CB2AE484250}"/>
              </c:ext>
            </c:extLst>
          </c:dPt>
          <c:dPt>
            <c:idx val="5"/>
            <c:bubble3D val="0"/>
            <c:spPr>
              <a:solidFill>
                <a:srgbClr val="FF0000"/>
              </a:solidFill>
            </c:spPr>
            <c:extLst>
              <c:ext xmlns:c16="http://schemas.microsoft.com/office/drawing/2014/chart" uri="{C3380CC4-5D6E-409C-BE32-E72D297353CC}">
                <c16:uniqueId val="{00000005-34BB-4A98-A791-5CB2AE484250}"/>
              </c:ext>
            </c:extLst>
          </c:dPt>
          <c:dLbls>
            <c:spPr>
              <a:noFill/>
              <a:ln>
                <a:noFill/>
              </a:ln>
              <a:effectLst/>
            </c:spPr>
            <c:txPr>
              <a:bodyPr/>
              <a:lstStyle/>
              <a:p>
                <a:pPr>
                  <a:defRPr sz="1600"/>
                </a:pPr>
                <a:endParaRPr lang="fa-IR"/>
              </a:p>
            </c:txPr>
            <c:showLegendKey val="0"/>
            <c:showVal val="0"/>
            <c:showCatName val="1"/>
            <c:showSerName val="0"/>
            <c:showPercent val="1"/>
            <c:showBubbleSize val="0"/>
            <c:showLeaderLines val="0"/>
            <c:extLst>
              <c:ext xmlns:c15="http://schemas.microsoft.com/office/drawing/2012/chart" uri="{CE6537A1-D6FC-4f65-9D91-7224C49458BB}"/>
            </c:extLst>
          </c:dLbls>
          <c:cat>
            <c:strRef>
              <c:f>Sheet3!$B$1:$G$1</c:f>
              <c:strCache>
                <c:ptCount val="6"/>
                <c:pt idx="0">
                  <c:v>روشنايي معابر </c:v>
                </c:pt>
                <c:pt idx="1">
                  <c:v>تجاري </c:v>
                </c:pt>
                <c:pt idx="2">
                  <c:v>صنعتي </c:v>
                </c:pt>
                <c:pt idx="3">
                  <c:v>كشاورزي </c:v>
                </c:pt>
                <c:pt idx="4">
                  <c:v>عمومي و آزاد </c:v>
                </c:pt>
                <c:pt idx="5">
                  <c:v>خانگي </c:v>
                </c:pt>
              </c:strCache>
            </c:strRef>
          </c:cat>
          <c:val>
            <c:numRef>
              <c:f>Sheet3!$B$9:$G$9</c:f>
              <c:numCache>
                <c:formatCode>General</c:formatCode>
                <c:ptCount val="6"/>
                <c:pt idx="0">
                  <c:v>2.2000000000000002</c:v>
                </c:pt>
                <c:pt idx="1">
                  <c:v>4</c:v>
                </c:pt>
                <c:pt idx="2">
                  <c:v>14.5</c:v>
                </c:pt>
                <c:pt idx="3">
                  <c:v>9.6</c:v>
                </c:pt>
                <c:pt idx="4">
                  <c:v>15.1</c:v>
                </c:pt>
                <c:pt idx="5">
                  <c:v>54.6</c:v>
                </c:pt>
              </c:numCache>
            </c:numRef>
          </c:val>
          <c:extLst>
            <c:ext xmlns:c16="http://schemas.microsoft.com/office/drawing/2014/chart" uri="{C3380CC4-5D6E-409C-BE32-E72D297353CC}">
              <c16:uniqueId val="{00000006-34BB-4A98-A791-5CB2AE484250}"/>
            </c:ext>
          </c:extLst>
        </c:ser>
        <c:dLbls>
          <c:showLegendKey val="0"/>
          <c:showVal val="0"/>
          <c:showCatName val="1"/>
          <c:showSerName val="0"/>
          <c:showPercent val="1"/>
          <c:showBubbleSize val="0"/>
          <c:showLeaderLines val="0"/>
        </c:dLbls>
      </c:pie3DChart>
    </c:plotArea>
    <c:plotVisOnly val="1"/>
    <c:dispBlanksAs val="gap"/>
    <c:showDLblsOverMax val="0"/>
  </c:chart>
  <c:spPr>
    <a:scene3d>
      <a:camera prst="orthographicFront"/>
      <a:lightRig rig="threePt" dir="t"/>
    </a:scene3d>
    <a:sp3d>
      <a:bevelT w="31750" h="95250"/>
      <a:bevelB w="12700" h="95250"/>
    </a:sp3d>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0"/>
      <c:rotY val="270"/>
      <c:depthPercent val="120"/>
      <c:rAngAx val="1"/>
    </c:view3D>
    <c:floor>
      <c:thickness val="0"/>
      <c:spPr>
        <a:blipFill>
          <a:blip xmlns:r="http://schemas.openxmlformats.org/officeDocument/2006/relationships" r:embed="rId1"/>
          <a:tile tx="0" ty="0" sx="100000" sy="100000" flip="none" algn="tl"/>
        </a:blipFill>
      </c:spPr>
    </c:floor>
    <c:sideWall>
      <c:thickness val="0"/>
      <c:spPr>
        <a:blipFill>
          <a:blip xmlns:r="http://schemas.openxmlformats.org/officeDocument/2006/relationships" r:embed="rId1"/>
          <a:tile tx="0" ty="0" sx="100000" sy="100000" flip="none" algn="tl"/>
        </a:blipFill>
      </c:spPr>
    </c:sideWall>
    <c:backWall>
      <c:thickness val="0"/>
      <c:spPr>
        <a:blipFill>
          <a:blip xmlns:r="http://schemas.openxmlformats.org/officeDocument/2006/relationships" r:embed="rId1"/>
          <a:tile tx="0" ty="0" sx="100000" sy="100000" flip="none" algn="tl"/>
        </a:blipFill>
      </c:spPr>
    </c:backWall>
    <c:plotArea>
      <c:layout/>
      <c:bar3DChart>
        <c:barDir val="col"/>
        <c:grouping val="clustered"/>
        <c:varyColors val="0"/>
        <c:ser>
          <c:idx val="0"/>
          <c:order val="0"/>
          <c:tx>
            <c:strRef>
              <c:f>Sheet2!$F$2</c:f>
              <c:strCache>
                <c:ptCount val="1"/>
                <c:pt idx="0">
                  <c:v>تعرفه خانگي </c:v>
                </c:pt>
              </c:strCache>
            </c:strRef>
          </c:tx>
          <c:invertIfNegative val="0"/>
          <c:cat>
            <c:strRef>
              <c:f>Sheet2!$B$1:$E$1</c:f>
              <c:strCache>
                <c:ptCount val="4"/>
                <c:pt idx="0">
                  <c:v>سال 91 </c:v>
                </c:pt>
                <c:pt idx="1">
                  <c:v>سال 90 </c:v>
                </c:pt>
                <c:pt idx="2">
                  <c:v>سال 89 </c:v>
                </c:pt>
                <c:pt idx="3">
                  <c:v>سال 88 </c:v>
                </c:pt>
              </c:strCache>
            </c:strRef>
          </c:cat>
          <c:val>
            <c:numRef>
              <c:f>Sheet2!$B$2:$E$2</c:f>
              <c:numCache>
                <c:formatCode>General</c:formatCode>
                <c:ptCount val="4"/>
                <c:pt idx="0">
                  <c:v>6407973</c:v>
                </c:pt>
                <c:pt idx="1">
                  <c:v>6067124</c:v>
                </c:pt>
                <c:pt idx="2">
                  <c:v>6223689</c:v>
                </c:pt>
                <c:pt idx="3">
                  <c:v>5170936</c:v>
                </c:pt>
              </c:numCache>
            </c:numRef>
          </c:val>
          <c:extLst>
            <c:ext xmlns:c16="http://schemas.microsoft.com/office/drawing/2014/chart" uri="{C3380CC4-5D6E-409C-BE32-E72D297353CC}">
              <c16:uniqueId val="{00000000-A185-44AF-9898-FE547C2227A4}"/>
            </c:ext>
          </c:extLst>
        </c:ser>
        <c:ser>
          <c:idx val="1"/>
          <c:order val="1"/>
          <c:tx>
            <c:strRef>
              <c:f>Sheet2!$F$3</c:f>
              <c:strCache>
                <c:ptCount val="1"/>
                <c:pt idx="0">
                  <c:v>تعرفه عمومي </c:v>
                </c:pt>
              </c:strCache>
            </c:strRef>
          </c:tx>
          <c:invertIfNegative val="0"/>
          <c:cat>
            <c:strRef>
              <c:f>Sheet2!$B$1:$E$1</c:f>
              <c:strCache>
                <c:ptCount val="4"/>
                <c:pt idx="0">
                  <c:v>سال 91 </c:v>
                </c:pt>
                <c:pt idx="1">
                  <c:v>سال 90 </c:v>
                </c:pt>
                <c:pt idx="2">
                  <c:v>سال 89 </c:v>
                </c:pt>
                <c:pt idx="3">
                  <c:v>سال 88 </c:v>
                </c:pt>
              </c:strCache>
            </c:strRef>
          </c:cat>
          <c:val>
            <c:numRef>
              <c:f>Sheet2!$B$3:$E$3</c:f>
              <c:numCache>
                <c:formatCode>General</c:formatCode>
                <c:ptCount val="4"/>
                <c:pt idx="0">
                  <c:v>1777356</c:v>
                </c:pt>
                <c:pt idx="1">
                  <c:v>1232021</c:v>
                </c:pt>
                <c:pt idx="2">
                  <c:v>1601095</c:v>
                </c:pt>
                <c:pt idx="3">
                  <c:v>1890635</c:v>
                </c:pt>
              </c:numCache>
            </c:numRef>
          </c:val>
          <c:extLst>
            <c:ext xmlns:c16="http://schemas.microsoft.com/office/drawing/2014/chart" uri="{C3380CC4-5D6E-409C-BE32-E72D297353CC}">
              <c16:uniqueId val="{00000001-A185-44AF-9898-FE547C2227A4}"/>
            </c:ext>
          </c:extLst>
        </c:ser>
        <c:ser>
          <c:idx val="2"/>
          <c:order val="2"/>
          <c:tx>
            <c:strRef>
              <c:f>Sheet2!$F$4</c:f>
              <c:strCache>
                <c:ptCount val="1"/>
                <c:pt idx="0">
                  <c:v>تعرفه كشاورزي </c:v>
                </c:pt>
              </c:strCache>
            </c:strRef>
          </c:tx>
          <c:invertIfNegative val="0"/>
          <c:cat>
            <c:strRef>
              <c:f>Sheet2!$B$1:$E$1</c:f>
              <c:strCache>
                <c:ptCount val="4"/>
                <c:pt idx="0">
                  <c:v>سال 91 </c:v>
                </c:pt>
                <c:pt idx="1">
                  <c:v>سال 90 </c:v>
                </c:pt>
                <c:pt idx="2">
                  <c:v>سال 89 </c:v>
                </c:pt>
                <c:pt idx="3">
                  <c:v>سال 88 </c:v>
                </c:pt>
              </c:strCache>
            </c:strRef>
          </c:cat>
          <c:val>
            <c:numRef>
              <c:f>Sheet2!$B$4:$E$4</c:f>
              <c:numCache>
                <c:formatCode>General</c:formatCode>
                <c:ptCount val="4"/>
                <c:pt idx="0">
                  <c:v>1123998</c:v>
                </c:pt>
                <c:pt idx="1">
                  <c:v>1077293</c:v>
                </c:pt>
                <c:pt idx="2">
                  <c:v>675813</c:v>
                </c:pt>
                <c:pt idx="3">
                  <c:v>460977</c:v>
                </c:pt>
              </c:numCache>
            </c:numRef>
          </c:val>
          <c:extLst>
            <c:ext xmlns:c16="http://schemas.microsoft.com/office/drawing/2014/chart" uri="{C3380CC4-5D6E-409C-BE32-E72D297353CC}">
              <c16:uniqueId val="{00000002-A185-44AF-9898-FE547C2227A4}"/>
            </c:ext>
          </c:extLst>
        </c:ser>
        <c:ser>
          <c:idx val="3"/>
          <c:order val="3"/>
          <c:tx>
            <c:strRef>
              <c:f>Sheet2!$F$5</c:f>
              <c:strCache>
                <c:ptCount val="1"/>
                <c:pt idx="0">
                  <c:v>تعرفه صنعتي </c:v>
                </c:pt>
              </c:strCache>
            </c:strRef>
          </c:tx>
          <c:invertIfNegative val="0"/>
          <c:cat>
            <c:strRef>
              <c:f>Sheet2!$B$1:$E$1</c:f>
              <c:strCache>
                <c:ptCount val="4"/>
                <c:pt idx="0">
                  <c:v>سال 91 </c:v>
                </c:pt>
                <c:pt idx="1">
                  <c:v>سال 90 </c:v>
                </c:pt>
                <c:pt idx="2">
                  <c:v>سال 89 </c:v>
                </c:pt>
                <c:pt idx="3">
                  <c:v>سال 88 </c:v>
                </c:pt>
              </c:strCache>
            </c:strRef>
          </c:cat>
          <c:val>
            <c:numRef>
              <c:f>Sheet2!$B$5:$E$5</c:f>
              <c:numCache>
                <c:formatCode>General</c:formatCode>
                <c:ptCount val="4"/>
                <c:pt idx="0">
                  <c:v>1699953</c:v>
                </c:pt>
                <c:pt idx="1">
                  <c:v>1892373</c:v>
                </c:pt>
                <c:pt idx="2">
                  <c:v>2193417</c:v>
                </c:pt>
                <c:pt idx="3">
                  <c:v>1962900</c:v>
                </c:pt>
              </c:numCache>
            </c:numRef>
          </c:val>
          <c:extLst>
            <c:ext xmlns:c16="http://schemas.microsoft.com/office/drawing/2014/chart" uri="{C3380CC4-5D6E-409C-BE32-E72D297353CC}">
              <c16:uniqueId val="{00000003-A185-44AF-9898-FE547C2227A4}"/>
            </c:ext>
          </c:extLst>
        </c:ser>
        <c:ser>
          <c:idx val="4"/>
          <c:order val="4"/>
          <c:tx>
            <c:strRef>
              <c:f>Sheet2!$F$6</c:f>
              <c:strCache>
                <c:ptCount val="1"/>
                <c:pt idx="0">
                  <c:v>ساير مصارف </c:v>
                </c:pt>
              </c:strCache>
            </c:strRef>
          </c:tx>
          <c:invertIfNegative val="0"/>
          <c:cat>
            <c:strRef>
              <c:f>Sheet2!$B$1:$E$1</c:f>
              <c:strCache>
                <c:ptCount val="4"/>
                <c:pt idx="0">
                  <c:v>سال 91 </c:v>
                </c:pt>
                <c:pt idx="1">
                  <c:v>سال 90 </c:v>
                </c:pt>
                <c:pt idx="2">
                  <c:v>سال 89 </c:v>
                </c:pt>
                <c:pt idx="3">
                  <c:v>سال 88 </c:v>
                </c:pt>
              </c:strCache>
            </c:strRef>
          </c:cat>
          <c:val>
            <c:numRef>
              <c:f>Sheet2!$B$6:$E$6</c:f>
              <c:numCache>
                <c:formatCode>General</c:formatCode>
                <c:ptCount val="4"/>
                <c:pt idx="0">
                  <c:v>473436</c:v>
                </c:pt>
                <c:pt idx="1">
                  <c:v>464140</c:v>
                </c:pt>
                <c:pt idx="2">
                  <c:v>516195</c:v>
                </c:pt>
                <c:pt idx="3">
                  <c:v>401416</c:v>
                </c:pt>
              </c:numCache>
            </c:numRef>
          </c:val>
          <c:extLst>
            <c:ext xmlns:c16="http://schemas.microsoft.com/office/drawing/2014/chart" uri="{C3380CC4-5D6E-409C-BE32-E72D297353CC}">
              <c16:uniqueId val="{00000004-A185-44AF-9898-FE547C2227A4}"/>
            </c:ext>
          </c:extLst>
        </c:ser>
        <c:ser>
          <c:idx val="5"/>
          <c:order val="5"/>
          <c:tx>
            <c:strRef>
              <c:f>Sheet2!$F$7</c:f>
              <c:strCache>
                <c:ptCount val="1"/>
                <c:pt idx="0">
                  <c:v>روشنايي معابر </c:v>
                </c:pt>
              </c:strCache>
            </c:strRef>
          </c:tx>
          <c:invertIfNegative val="0"/>
          <c:cat>
            <c:strRef>
              <c:f>Sheet2!$B$1:$E$1</c:f>
              <c:strCache>
                <c:ptCount val="4"/>
                <c:pt idx="0">
                  <c:v>سال 91 </c:v>
                </c:pt>
                <c:pt idx="1">
                  <c:v>سال 90 </c:v>
                </c:pt>
                <c:pt idx="2">
                  <c:v>سال 89 </c:v>
                </c:pt>
                <c:pt idx="3">
                  <c:v>سال 88 </c:v>
                </c:pt>
              </c:strCache>
            </c:strRef>
          </c:cat>
          <c:val>
            <c:numRef>
              <c:f>Sheet2!$B$7:$E$7</c:f>
              <c:numCache>
                <c:formatCode>General</c:formatCode>
                <c:ptCount val="4"/>
                <c:pt idx="0">
                  <c:v>255481</c:v>
                </c:pt>
                <c:pt idx="1">
                  <c:v>268848</c:v>
                </c:pt>
                <c:pt idx="2">
                  <c:v>125196</c:v>
                </c:pt>
                <c:pt idx="3">
                  <c:v>105138</c:v>
                </c:pt>
              </c:numCache>
            </c:numRef>
          </c:val>
          <c:extLst>
            <c:ext xmlns:c16="http://schemas.microsoft.com/office/drawing/2014/chart" uri="{C3380CC4-5D6E-409C-BE32-E72D297353CC}">
              <c16:uniqueId val="{00000005-A185-44AF-9898-FE547C2227A4}"/>
            </c:ext>
          </c:extLst>
        </c:ser>
        <c:ser>
          <c:idx val="6"/>
          <c:order val="6"/>
          <c:tx>
            <c:strRef>
              <c:f>Sheet2!$F$8</c:f>
              <c:strCache>
                <c:ptCount val="1"/>
                <c:pt idx="0">
                  <c:v>جمع كل </c:v>
                </c:pt>
              </c:strCache>
            </c:strRef>
          </c:tx>
          <c:invertIfNegative val="0"/>
          <c:cat>
            <c:strRef>
              <c:f>Sheet2!$B$1:$E$1</c:f>
              <c:strCache>
                <c:ptCount val="4"/>
                <c:pt idx="0">
                  <c:v>سال 91 </c:v>
                </c:pt>
                <c:pt idx="1">
                  <c:v>سال 90 </c:v>
                </c:pt>
                <c:pt idx="2">
                  <c:v>سال 89 </c:v>
                </c:pt>
                <c:pt idx="3">
                  <c:v>سال 88 </c:v>
                </c:pt>
              </c:strCache>
            </c:strRef>
          </c:cat>
          <c:val>
            <c:numRef>
              <c:f>Sheet2!$B$8:$E$8</c:f>
              <c:numCache>
                <c:formatCode>General</c:formatCode>
                <c:ptCount val="4"/>
                <c:pt idx="0">
                  <c:v>11738197</c:v>
                </c:pt>
                <c:pt idx="1">
                  <c:v>11001799</c:v>
                </c:pt>
                <c:pt idx="2">
                  <c:v>11335405</c:v>
                </c:pt>
                <c:pt idx="3">
                  <c:v>9992002</c:v>
                </c:pt>
              </c:numCache>
            </c:numRef>
          </c:val>
          <c:extLst>
            <c:ext xmlns:c16="http://schemas.microsoft.com/office/drawing/2014/chart" uri="{C3380CC4-5D6E-409C-BE32-E72D297353CC}">
              <c16:uniqueId val="{00000006-A185-44AF-9898-FE547C2227A4}"/>
            </c:ext>
          </c:extLst>
        </c:ser>
        <c:dLbls>
          <c:showLegendKey val="0"/>
          <c:showVal val="0"/>
          <c:showCatName val="0"/>
          <c:showSerName val="0"/>
          <c:showPercent val="0"/>
          <c:showBubbleSize val="0"/>
        </c:dLbls>
        <c:gapWidth val="150"/>
        <c:shape val="box"/>
        <c:axId val="104680064"/>
        <c:axId val="104694144"/>
        <c:axId val="0"/>
      </c:bar3DChart>
      <c:catAx>
        <c:axId val="104680064"/>
        <c:scaling>
          <c:orientation val="maxMin"/>
        </c:scaling>
        <c:delete val="0"/>
        <c:axPos val="b"/>
        <c:numFmt formatCode="General" sourceLinked="0"/>
        <c:majorTickMark val="out"/>
        <c:minorTickMark val="none"/>
        <c:tickLblPos val="nextTo"/>
        <c:txPr>
          <a:bodyPr/>
          <a:lstStyle/>
          <a:p>
            <a:pPr>
              <a:defRPr lang="fa-IR" sz="2000" b="1">
                <a:solidFill>
                  <a:schemeClr val="accent3">
                    <a:lumMod val="50000"/>
                  </a:schemeClr>
                </a:solidFill>
              </a:defRPr>
            </a:pPr>
            <a:endParaRPr lang="fa-IR"/>
          </a:p>
        </c:txPr>
        <c:crossAx val="104694144"/>
        <c:crosses val="autoZero"/>
        <c:auto val="1"/>
        <c:lblAlgn val="ctr"/>
        <c:lblOffset val="100"/>
        <c:noMultiLvlLbl val="0"/>
      </c:catAx>
      <c:valAx>
        <c:axId val="104694144"/>
        <c:scaling>
          <c:orientation val="minMax"/>
        </c:scaling>
        <c:delete val="0"/>
        <c:axPos val="r"/>
        <c:majorGridlines/>
        <c:numFmt formatCode="General" sourceLinked="1"/>
        <c:majorTickMark val="out"/>
        <c:minorTickMark val="none"/>
        <c:tickLblPos val="nextTo"/>
        <c:txPr>
          <a:bodyPr/>
          <a:lstStyle/>
          <a:p>
            <a:pPr>
              <a:defRPr lang="fa-IR" sz="1200" b="1">
                <a:solidFill>
                  <a:schemeClr val="accent2">
                    <a:lumMod val="50000"/>
                  </a:schemeClr>
                </a:solidFill>
              </a:defRPr>
            </a:pPr>
            <a:endParaRPr lang="fa-IR"/>
          </a:p>
        </c:txPr>
        <c:crossAx val="104680064"/>
        <c:crosses val="autoZero"/>
        <c:crossBetween val="between"/>
      </c:valAx>
    </c:plotArea>
    <c:legend>
      <c:legendPos val="r"/>
      <c:overlay val="0"/>
      <c:txPr>
        <a:bodyPr/>
        <a:lstStyle/>
        <a:p>
          <a:pPr>
            <a:defRPr lang="fa-IR" sz="1100" b="1"/>
          </a:pPr>
          <a:endParaRPr lang="fa-IR"/>
        </a:p>
      </c:txPr>
    </c:legend>
    <c:plotVisOnly val="1"/>
    <c:dispBlanksAs val="gap"/>
    <c:showDLblsOverMax val="0"/>
  </c:chart>
  <c:spPr>
    <a:scene3d>
      <a:camera prst="orthographicFront"/>
      <a:lightRig rig="threePt" dir="t"/>
    </a:scene3d>
    <a:sp3d>
      <a:bevelT prst="relaxedInset"/>
    </a:sp3d>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340"/>
      <c:rAngAx val="1"/>
    </c:view3D>
    <c:floor>
      <c:thickness val="0"/>
      <c:spPr>
        <a:blipFill>
          <a:blip xmlns:r="http://schemas.openxmlformats.org/officeDocument/2006/relationships" r:embed="rId1"/>
          <a:tile tx="0" ty="0" sx="100000" sy="100000" flip="none" algn="tl"/>
        </a:blipFill>
      </c:spPr>
    </c:floor>
    <c:sideWall>
      <c:thickness val="0"/>
    </c:sideWall>
    <c:backWall>
      <c:thickness val="0"/>
    </c:backWall>
    <c:plotArea>
      <c:layout/>
      <c:bar3DChart>
        <c:barDir val="col"/>
        <c:grouping val="clustered"/>
        <c:varyColors val="0"/>
        <c:ser>
          <c:idx val="0"/>
          <c:order val="0"/>
          <c:tx>
            <c:strRef>
              <c:f>Sheet1!$C$1</c:f>
              <c:strCache>
                <c:ptCount val="1"/>
                <c:pt idx="0">
                  <c:v>پيك بار همزمان(مگاوات) </c:v>
                </c:pt>
              </c:strCache>
            </c:strRef>
          </c:tx>
          <c:spPr>
            <a:solidFill>
              <a:schemeClr val="accent2"/>
            </a:solidFill>
          </c:spPr>
          <c:invertIfNegative val="0"/>
          <c:dLbls>
            <c:spPr>
              <a:noFill/>
              <a:ln>
                <a:noFill/>
              </a:ln>
              <a:effectLst/>
            </c:spPr>
            <c:txPr>
              <a:bodyPr/>
              <a:lstStyle/>
              <a:p>
                <a:pPr>
                  <a:defRPr lang="fa-IR" sz="2400">
                    <a:solidFill>
                      <a:schemeClr val="accent2">
                        <a:lumMod val="50000"/>
                      </a:schemeClr>
                    </a:solidFill>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Sheet1!$D$2:$D$9</c:f>
              <c:numCache>
                <c:formatCode>General</c:formatCode>
                <c:ptCount val="8"/>
                <c:pt idx="0">
                  <c:v>84</c:v>
                </c:pt>
                <c:pt idx="1">
                  <c:v>85</c:v>
                </c:pt>
                <c:pt idx="2">
                  <c:v>86</c:v>
                </c:pt>
                <c:pt idx="3">
                  <c:v>87</c:v>
                </c:pt>
                <c:pt idx="4">
                  <c:v>88</c:v>
                </c:pt>
                <c:pt idx="5">
                  <c:v>89</c:v>
                </c:pt>
                <c:pt idx="6">
                  <c:v>90</c:v>
                </c:pt>
                <c:pt idx="7">
                  <c:v>91</c:v>
                </c:pt>
              </c:numCache>
            </c:numRef>
          </c:cat>
          <c:val>
            <c:numRef>
              <c:f>Sheet1!$C$2:$C$9</c:f>
              <c:numCache>
                <c:formatCode>General</c:formatCode>
                <c:ptCount val="8"/>
                <c:pt idx="0">
                  <c:v>2494</c:v>
                </c:pt>
                <c:pt idx="1">
                  <c:v>2781</c:v>
                </c:pt>
                <c:pt idx="2">
                  <c:v>2912</c:v>
                </c:pt>
                <c:pt idx="3">
                  <c:v>2693</c:v>
                </c:pt>
                <c:pt idx="4">
                  <c:v>2885</c:v>
                </c:pt>
                <c:pt idx="5">
                  <c:v>3196</c:v>
                </c:pt>
                <c:pt idx="6">
                  <c:v>3318</c:v>
                </c:pt>
                <c:pt idx="7">
                  <c:v>3568</c:v>
                </c:pt>
              </c:numCache>
            </c:numRef>
          </c:val>
          <c:extLst>
            <c:ext xmlns:c16="http://schemas.microsoft.com/office/drawing/2014/chart" uri="{C3380CC4-5D6E-409C-BE32-E72D297353CC}">
              <c16:uniqueId val="{00000000-E2B9-4ACB-80EF-1987953DE850}"/>
            </c:ext>
          </c:extLst>
        </c:ser>
        <c:dLbls>
          <c:showLegendKey val="0"/>
          <c:showVal val="1"/>
          <c:showCatName val="0"/>
          <c:showSerName val="0"/>
          <c:showPercent val="0"/>
          <c:showBubbleSize val="0"/>
        </c:dLbls>
        <c:gapWidth val="75"/>
        <c:shape val="box"/>
        <c:axId val="104721792"/>
        <c:axId val="105596032"/>
        <c:axId val="0"/>
      </c:bar3DChart>
      <c:catAx>
        <c:axId val="104721792"/>
        <c:scaling>
          <c:orientation val="minMax"/>
        </c:scaling>
        <c:delete val="0"/>
        <c:axPos val="b"/>
        <c:numFmt formatCode="General" sourceLinked="1"/>
        <c:majorTickMark val="none"/>
        <c:minorTickMark val="none"/>
        <c:tickLblPos val="nextTo"/>
        <c:txPr>
          <a:bodyPr/>
          <a:lstStyle/>
          <a:p>
            <a:pPr>
              <a:defRPr lang="fa-IR" sz="2400">
                <a:solidFill>
                  <a:schemeClr val="accent3">
                    <a:lumMod val="75000"/>
                  </a:schemeClr>
                </a:solidFill>
              </a:defRPr>
            </a:pPr>
            <a:endParaRPr lang="fa-IR"/>
          </a:p>
        </c:txPr>
        <c:crossAx val="105596032"/>
        <c:crosses val="autoZero"/>
        <c:auto val="1"/>
        <c:lblAlgn val="ctr"/>
        <c:lblOffset val="100"/>
        <c:noMultiLvlLbl val="0"/>
      </c:catAx>
      <c:valAx>
        <c:axId val="105596032"/>
        <c:scaling>
          <c:orientation val="minMax"/>
        </c:scaling>
        <c:delete val="0"/>
        <c:axPos val="l"/>
        <c:numFmt formatCode="General" sourceLinked="1"/>
        <c:majorTickMark val="none"/>
        <c:minorTickMark val="none"/>
        <c:tickLblPos val="nextTo"/>
        <c:txPr>
          <a:bodyPr/>
          <a:lstStyle/>
          <a:p>
            <a:pPr>
              <a:defRPr lang="fa-IR" sz="1200">
                <a:solidFill>
                  <a:schemeClr val="accent3">
                    <a:lumMod val="75000"/>
                  </a:schemeClr>
                </a:solidFill>
              </a:defRPr>
            </a:pPr>
            <a:endParaRPr lang="fa-IR"/>
          </a:p>
        </c:txPr>
        <c:crossAx val="104721792"/>
        <c:crosses val="autoZero"/>
        <c:crossBetween val="between"/>
      </c:valAx>
    </c:plotArea>
    <c:legend>
      <c:legendPos val="b"/>
      <c:legendEntry>
        <c:idx val="0"/>
        <c:txPr>
          <a:bodyPr/>
          <a:lstStyle/>
          <a:p>
            <a:pPr>
              <a:defRPr lang="fa-IR" sz="2400">
                <a:solidFill>
                  <a:srgbClr val="FF0000"/>
                </a:solidFill>
                <a:cs typeface="B Zar" pitchFamily="2" charset="-78"/>
              </a:defRPr>
            </a:pPr>
            <a:endParaRPr lang="fa-IR"/>
          </a:p>
        </c:txPr>
      </c:legendEntry>
      <c:overlay val="0"/>
      <c:txPr>
        <a:bodyPr/>
        <a:lstStyle/>
        <a:p>
          <a:pPr>
            <a:defRPr lang="fa-IR">
              <a:solidFill>
                <a:srgbClr val="FF0000"/>
              </a:solidFill>
              <a:cs typeface="B Zar" pitchFamily="2" charset="-78"/>
            </a:defRPr>
          </a:pPr>
          <a:endParaRPr lang="fa-IR"/>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29695-5970-40E8-B71C-E806A5E3CB72}" type="doc">
      <dgm:prSet loTypeId="urn:microsoft.com/office/officeart/2005/8/layout/orgChart1" loCatId="hierarchy" qsTypeId="urn:microsoft.com/office/officeart/2005/8/quickstyle/3d2#1" qsCatId="3D" csTypeId="urn:microsoft.com/office/officeart/2005/8/colors/colorful1#1" csCatId="colorful" phldr="1"/>
      <dgm:spPr/>
      <dgm:t>
        <a:bodyPr/>
        <a:lstStyle/>
        <a:p>
          <a:pPr rtl="1"/>
          <a:endParaRPr lang="fa-IR"/>
        </a:p>
      </dgm:t>
    </dgm:pt>
    <dgm:pt modelId="{252BC1FF-DD30-4494-89DA-EEE86D6A7013}">
      <dgm:prSet phldrT="[Text]" custT="1"/>
      <dgm:spPr/>
      <dgm:t>
        <a:bodyPr/>
        <a:lstStyle/>
        <a:p>
          <a:pPr rtl="1"/>
          <a:r>
            <a:rPr lang="fa-IR" sz="3600" dirty="0"/>
            <a:t>مديرعامل</a:t>
          </a:r>
        </a:p>
      </dgm:t>
    </dgm:pt>
    <dgm:pt modelId="{13FDE657-AC6F-4193-BDB6-309656F5D205}" type="parTrans" cxnId="{BEF9F9F2-A1F4-4F23-A3AD-122673A9E699}">
      <dgm:prSet/>
      <dgm:spPr/>
      <dgm:t>
        <a:bodyPr/>
        <a:lstStyle/>
        <a:p>
          <a:pPr rtl="1"/>
          <a:endParaRPr lang="fa-IR"/>
        </a:p>
      </dgm:t>
    </dgm:pt>
    <dgm:pt modelId="{A39FE45A-3201-4156-8774-FECD1D3975D9}" type="sibTrans" cxnId="{BEF9F9F2-A1F4-4F23-A3AD-122673A9E699}">
      <dgm:prSet/>
      <dgm:spPr/>
      <dgm:t>
        <a:bodyPr/>
        <a:lstStyle/>
        <a:p>
          <a:pPr rtl="1"/>
          <a:endParaRPr lang="fa-IR"/>
        </a:p>
      </dgm:t>
    </dgm:pt>
    <dgm:pt modelId="{6524A776-5AAC-4E36-A224-6281F754D627}" type="asst">
      <dgm:prSet phldrT="[Text]" custT="1"/>
      <dgm:spPr/>
      <dgm:t>
        <a:bodyPr/>
        <a:lstStyle/>
        <a:p>
          <a:pPr rtl="1"/>
          <a:r>
            <a:rPr lang="fa-IR" sz="1200" b="1" dirty="0"/>
            <a:t>دفتر روابط عمومي</a:t>
          </a:r>
        </a:p>
      </dgm:t>
    </dgm:pt>
    <dgm:pt modelId="{0314A6AD-955F-4A04-8ECA-B1FB69C29E66}" type="parTrans" cxnId="{D35AE1B6-A4AE-4D72-B763-78FADB636BA3}">
      <dgm:prSet/>
      <dgm:spPr/>
      <dgm:t>
        <a:bodyPr/>
        <a:lstStyle/>
        <a:p>
          <a:pPr rtl="1"/>
          <a:endParaRPr lang="fa-IR"/>
        </a:p>
      </dgm:t>
    </dgm:pt>
    <dgm:pt modelId="{7071BBF4-C213-468A-8213-0112B06D9F93}" type="sibTrans" cxnId="{D35AE1B6-A4AE-4D72-B763-78FADB636BA3}">
      <dgm:prSet/>
      <dgm:spPr/>
      <dgm:t>
        <a:bodyPr/>
        <a:lstStyle/>
        <a:p>
          <a:pPr rtl="1"/>
          <a:endParaRPr lang="fa-IR"/>
        </a:p>
      </dgm:t>
    </dgm:pt>
    <dgm:pt modelId="{5AA82C87-E1F6-4CA1-9031-7F215791BA30}">
      <dgm:prSet phldrT="[Text]" custT="1"/>
      <dgm:spPr/>
      <dgm:t>
        <a:bodyPr/>
        <a:lstStyle/>
        <a:p>
          <a:pPr rtl="1"/>
          <a:r>
            <a:rPr lang="fa-IR" sz="1050" b="1" dirty="0"/>
            <a:t>معاونت منابع انساني</a:t>
          </a:r>
        </a:p>
      </dgm:t>
    </dgm:pt>
    <dgm:pt modelId="{6DCBAED2-E75E-495A-BECF-5F38B7F174EF}" type="parTrans" cxnId="{533188F3-5206-4ABD-89DD-0E07C9C77176}">
      <dgm:prSet/>
      <dgm:spPr/>
      <dgm:t>
        <a:bodyPr/>
        <a:lstStyle/>
        <a:p>
          <a:pPr rtl="1"/>
          <a:endParaRPr lang="fa-IR"/>
        </a:p>
      </dgm:t>
    </dgm:pt>
    <dgm:pt modelId="{3614F2EF-6BF3-412A-B214-7EDCFFE6AFDA}" type="sibTrans" cxnId="{533188F3-5206-4ABD-89DD-0E07C9C77176}">
      <dgm:prSet/>
      <dgm:spPr/>
      <dgm:t>
        <a:bodyPr/>
        <a:lstStyle/>
        <a:p>
          <a:pPr rtl="1"/>
          <a:endParaRPr lang="fa-IR"/>
        </a:p>
      </dgm:t>
    </dgm:pt>
    <dgm:pt modelId="{B67B64BA-E4D4-46BC-AC28-0C627819EBC6}">
      <dgm:prSet phldrT="[Text]" custT="1"/>
      <dgm:spPr/>
      <dgm:t>
        <a:bodyPr/>
        <a:lstStyle/>
        <a:p>
          <a:pPr rtl="1"/>
          <a:r>
            <a:rPr lang="fa-IR" sz="900" b="1" dirty="0"/>
            <a:t>معاونت فروش و خدمات مشتركين</a:t>
          </a:r>
        </a:p>
      </dgm:t>
    </dgm:pt>
    <dgm:pt modelId="{26151BA7-914B-418A-95AF-EB0026683896}" type="parTrans" cxnId="{4BA7E5AB-1F07-449C-AD42-45433FC9D2C4}">
      <dgm:prSet/>
      <dgm:spPr/>
      <dgm:t>
        <a:bodyPr/>
        <a:lstStyle/>
        <a:p>
          <a:pPr rtl="1"/>
          <a:endParaRPr lang="fa-IR"/>
        </a:p>
      </dgm:t>
    </dgm:pt>
    <dgm:pt modelId="{C34EC7C3-D0DF-4E88-B6BA-8830CD6C5ADE}" type="sibTrans" cxnId="{4BA7E5AB-1F07-449C-AD42-45433FC9D2C4}">
      <dgm:prSet/>
      <dgm:spPr/>
      <dgm:t>
        <a:bodyPr/>
        <a:lstStyle/>
        <a:p>
          <a:pPr rtl="1"/>
          <a:endParaRPr lang="fa-IR"/>
        </a:p>
      </dgm:t>
    </dgm:pt>
    <dgm:pt modelId="{07BCA8AC-C9FB-48F5-8464-746C046FF8EB}">
      <dgm:prSet phldrT="[Text]" custT="1"/>
      <dgm:spPr/>
      <dgm:t>
        <a:bodyPr/>
        <a:lstStyle/>
        <a:p>
          <a:pPr rtl="1"/>
          <a:r>
            <a:rPr lang="fa-IR" sz="1000" b="1" dirty="0"/>
            <a:t>معاونت بهره برداري و ديسپاچينگ</a:t>
          </a:r>
        </a:p>
      </dgm:t>
    </dgm:pt>
    <dgm:pt modelId="{2BD375C2-6C76-40B2-95D5-C1848E1C742C}" type="parTrans" cxnId="{E01CE9DB-3D2E-4530-9040-F01ED8C4C696}">
      <dgm:prSet/>
      <dgm:spPr/>
      <dgm:t>
        <a:bodyPr/>
        <a:lstStyle/>
        <a:p>
          <a:pPr rtl="1"/>
          <a:endParaRPr lang="fa-IR"/>
        </a:p>
      </dgm:t>
    </dgm:pt>
    <dgm:pt modelId="{9A75FFE6-B19A-47A8-9131-2D40A1404123}" type="sibTrans" cxnId="{E01CE9DB-3D2E-4530-9040-F01ED8C4C696}">
      <dgm:prSet/>
      <dgm:spPr/>
      <dgm:t>
        <a:bodyPr/>
        <a:lstStyle/>
        <a:p>
          <a:pPr rtl="1"/>
          <a:endParaRPr lang="fa-IR"/>
        </a:p>
      </dgm:t>
    </dgm:pt>
    <dgm:pt modelId="{643436AA-A029-4944-93AC-95EC5CE6E761}" type="asst">
      <dgm:prSet custT="1"/>
      <dgm:spPr/>
      <dgm:t>
        <a:bodyPr/>
        <a:lstStyle/>
        <a:p>
          <a:pPr rtl="1"/>
          <a:r>
            <a:rPr lang="fa-IR" sz="1200" b="1" dirty="0"/>
            <a:t>دفتر حراست و امور محرمانه</a:t>
          </a:r>
        </a:p>
      </dgm:t>
    </dgm:pt>
    <dgm:pt modelId="{03FF7E86-827A-48A2-8528-F258596212AB}" type="parTrans" cxnId="{1DD84043-2FDD-49C0-9D96-87D67986E384}">
      <dgm:prSet/>
      <dgm:spPr/>
      <dgm:t>
        <a:bodyPr/>
        <a:lstStyle/>
        <a:p>
          <a:pPr rtl="1"/>
          <a:endParaRPr lang="fa-IR"/>
        </a:p>
      </dgm:t>
    </dgm:pt>
    <dgm:pt modelId="{F3D3500C-3CCC-4961-B495-826BD818CEF5}" type="sibTrans" cxnId="{1DD84043-2FDD-49C0-9D96-87D67986E384}">
      <dgm:prSet/>
      <dgm:spPr/>
      <dgm:t>
        <a:bodyPr/>
        <a:lstStyle/>
        <a:p>
          <a:pPr rtl="1"/>
          <a:endParaRPr lang="fa-IR"/>
        </a:p>
      </dgm:t>
    </dgm:pt>
    <dgm:pt modelId="{FA67BC11-3C6D-4DF7-84C7-B7A052519AF1}" type="asst">
      <dgm:prSet custT="1"/>
      <dgm:spPr/>
      <dgm:t>
        <a:bodyPr/>
        <a:lstStyle/>
        <a:p>
          <a:pPr rtl="1"/>
          <a:r>
            <a:rPr lang="fa-IR" sz="800" b="1" dirty="0"/>
            <a:t>دفترحقوقي و رسيدگي به شكايات</a:t>
          </a:r>
        </a:p>
      </dgm:t>
    </dgm:pt>
    <dgm:pt modelId="{7DF7B3FA-4772-4635-AE66-879B6660956D}" type="parTrans" cxnId="{131C81F3-7B2E-4607-A436-2242187E7DCF}">
      <dgm:prSet/>
      <dgm:spPr/>
      <dgm:t>
        <a:bodyPr/>
        <a:lstStyle/>
        <a:p>
          <a:pPr rtl="1"/>
          <a:endParaRPr lang="fa-IR"/>
        </a:p>
      </dgm:t>
    </dgm:pt>
    <dgm:pt modelId="{9E1087C0-0D96-468F-97B7-1674BB2282DB}" type="sibTrans" cxnId="{131C81F3-7B2E-4607-A436-2242187E7DCF}">
      <dgm:prSet/>
      <dgm:spPr/>
      <dgm:t>
        <a:bodyPr/>
        <a:lstStyle/>
        <a:p>
          <a:pPr rtl="1"/>
          <a:endParaRPr lang="fa-IR"/>
        </a:p>
      </dgm:t>
    </dgm:pt>
    <dgm:pt modelId="{D62B4D02-0852-42DE-8D8D-36943CBCA5CE}" type="asst">
      <dgm:prSet custT="1"/>
      <dgm:spPr/>
      <dgm:t>
        <a:bodyPr/>
        <a:lstStyle/>
        <a:p>
          <a:pPr rtl="1"/>
          <a:r>
            <a:rPr lang="fa-IR" sz="1200" b="1" dirty="0"/>
            <a:t>دفتر هيئت مديره و مدير عامل</a:t>
          </a:r>
        </a:p>
      </dgm:t>
    </dgm:pt>
    <dgm:pt modelId="{B8E5C788-2EC2-458E-8DF9-ED41132CA628}" type="parTrans" cxnId="{714A4432-AB67-46A8-8D8D-200A3A870794}">
      <dgm:prSet/>
      <dgm:spPr/>
      <dgm:t>
        <a:bodyPr/>
        <a:lstStyle/>
        <a:p>
          <a:pPr rtl="1"/>
          <a:endParaRPr lang="fa-IR"/>
        </a:p>
      </dgm:t>
    </dgm:pt>
    <dgm:pt modelId="{B332448F-A0C2-4611-8047-9FD3662149DB}" type="sibTrans" cxnId="{714A4432-AB67-46A8-8D8D-200A3A870794}">
      <dgm:prSet/>
      <dgm:spPr/>
      <dgm:t>
        <a:bodyPr/>
        <a:lstStyle/>
        <a:p>
          <a:pPr rtl="1"/>
          <a:endParaRPr lang="fa-IR"/>
        </a:p>
      </dgm:t>
    </dgm:pt>
    <dgm:pt modelId="{48A36258-0AFF-4383-97B7-1D774B30B8FD}">
      <dgm:prSet custT="1"/>
      <dgm:spPr/>
      <dgm:t>
        <a:bodyPr/>
        <a:lstStyle/>
        <a:p>
          <a:pPr rtl="1"/>
          <a:r>
            <a:rPr lang="fa-IR" sz="1000" b="1" dirty="0"/>
            <a:t>معاونت برنامه ريزي و مهندسي</a:t>
          </a:r>
        </a:p>
      </dgm:t>
    </dgm:pt>
    <dgm:pt modelId="{21A2D9A9-313F-47F7-9B48-71B57E4CA8E1}" type="parTrans" cxnId="{33CDC662-479D-4020-B3C2-4B4C1FC8F7A3}">
      <dgm:prSet/>
      <dgm:spPr/>
      <dgm:t>
        <a:bodyPr/>
        <a:lstStyle/>
        <a:p>
          <a:pPr rtl="1"/>
          <a:endParaRPr lang="fa-IR"/>
        </a:p>
      </dgm:t>
    </dgm:pt>
    <dgm:pt modelId="{C18979C8-FCD3-494F-B57E-493142E7F2B7}" type="sibTrans" cxnId="{33CDC662-479D-4020-B3C2-4B4C1FC8F7A3}">
      <dgm:prSet/>
      <dgm:spPr/>
      <dgm:t>
        <a:bodyPr/>
        <a:lstStyle/>
        <a:p>
          <a:pPr rtl="1"/>
          <a:endParaRPr lang="fa-IR"/>
        </a:p>
      </dgm:t>
    </dgm:pt>
    <dgm:pt modelId="{29EE536B-B750-4704-A9F8-941BEE659474}">
      <dgm:prSet custT="1"/>
      <dgm:spPr/>
      <dgm:t>
        <a:bodyPr/>
        <a:lstStyle/>
        <a:p>
          <a:pPr rtl="1"/>
          <a:r>
            <a:rPr lang="fa-IR" sz="900" dirty="0"/>
            <a:t>دفتر نظارت بر بهره برداري</a:t>
          </a:r>
        </a:p>
      </dgm:t>
    </dgm:pt>
    <dgm:pt modelId="{65EBD52A-35CD-4D32-94EF-5FCDC0406C5F}" type="parTrans" cxnId="{040BB1C7-172A-40EB-B9A0-D2ABC8FE7CF5}">
      <dgm:prSet/>
      <dgm:spPr/>
      <dgm:t>
        <a:bodyPr/>
        <a:lstStyle/>
        <a:p>
          <a:pPr rtl="1"/>
          <a:endParaRPr lang="fa-IR"/>
        </a:p>
      </dgm:t>
    </dgm:pt>
    <dgm:pt modelId="{9F15F1AA-08B7-4CF3-AF99-FEA5B056600E}" type="sibTrans" cxnId="{040BB1C7-172A-40EB-B9A0-D2ABC8FE7CF5}">
      <dgm:prSet/>
      <dgm:spPr/>
      <dgm:t>
        <a:bodyPr/>
        <a:lstStyle/>
        <a:p>
          <a:pPr rtl="1"/>
          <a:endParaRPr lang="fa-IR"/>
        </a:p>
      </dgm:t>
    </dgm:pt>
    <dgm:pt modelId="{7E5CCDA2-2CC5-488A-B950-6C708E4E1910}">
      <dgm:prSet custT="1"/>
      <dgm:spPr/>
      <dgm:t>
        <a:bodyPr/>
        <a:lstStyle/>
        <a:p>
          <a:pPr rtl="1"/>
          <a:r>
            <a:rPr lang="fa-IR" sz="900" dirty="0"/>
            <a:t>امور ديسپاچينگ و فوريتهاي برق</a:t>
          </a:r>
        </a:p>
      </dgm:t>
    </dgm:pt>
    <dgm:pt modelId="{307C59A0-00D5-4BE2-90E6-B0341479E977}" type="parTrans" cxnId="{783F0B78-EB81-47E1-96EE-26F467035FF3}">
      <dgm:prSet/>
      <dgm:spPr/>
      <dgm:t>
        <a:bodyPr/>
        <a:lstStyle/>
        <a:p>
          <a:pPr rtl="1"/>
          <a:endParaRPr lang="fa-IR"/>
        </a:p>
      </dgm:t>
    </dgm:pt>
    <dgm:pt modelId="{3B992C6F-54C4-4C73-9711-3CA17485500B}" type="sibTrans" cxnId="{783F0B78-EB81-47E1-96EE-26F467035FF3}">
      <dgm:prSet/>
      <dgm:spPr/>
      <dgm:t>
        <a:bodyPr/>
        <a:lstStyle/>
        <a:p>
          <a:pPr rtl="1"/>
          <a:endParaRPr lang="fa-IR"/>
        </a:p>
      </dgm:t>
    </dgm:pt>
    <dgm:pt modelId="{D776C795-2E87-4FEB-A02D-BAF5F19990B9}">
      <dgm:prSet custT="1"/>
      <dgm:spPr/>
      <dgm:t>
        <a:bodyPr/>
        <a:lstStyle/>
        <a:p>
          <a:pPr rtl="1"/>
          <a:r>
            <a:rPr lang="fa-IR" sz="900" dirty="0"/>
            <a:t>دفتر ايمني و كنترل ضايعات</a:t>
          </a:r>
        </a:p>
      </dgm:t>
    </dgm:pt>
    <dgm:pt modelId="{7B896A51-A2AF-4310-9BCD-42E1E069C407}" type="parTrans" cxnId="{C667EB41-1D29-4FBC-987B-0AE45CBC3874}">
      <dgm:prSet/>
      <dgm:spPr/>
      <dgm:t>
        <a:bodyPr/>
        <a:lstStyle/>
        <a:p>
          <a:pPr rtl="1"/>
          <a:endParaRPr lang="fa-IR"/>
        </a:p>
      </dgm:t>
    </dgm:pt>
    <dgm:pt modelId="{8ADBF623-6D7B-433A-977D-664F413FC6A4}" type="sibTrans" cxnId="{C667EB41-1D29-4FBC-987B-0AE45CBC3874}">
      <dgm:prSet/>
      <dgm:spPr/>
      <dgm:t>
        <a:bodyPr/>
        <a:lstStyle/>
        <a:p>
          <a:pPr rtl="1"/>
          <a:endParaRPr lang="fa-IR"/>
        </a:p>
      </dgm:t>
    </dgm:pt>
    <dgm:pt modelId="{0E853D88-60C6-4EC5-A077-163F7CEF6EAC}">
      <dgm:prSet custT="1"/>
      <dgm:spPr/>
      <dgm:t>
        <a:bodyPr/>
        <a:lstStyle/>
        <a:p>
          <a:pPr rtl="1"/>
          <a:r>
            <a:rPr lang="fa-IR" sz="900" dirty="0"/>
            <a:t>دفتر بازار برق</a:t>
          </a:r>
        </a:p>
      </dgm:t>
    </dgm:pt>
    <dgm:pt modelId="{DE57305A-5B9A-4198-BDAD-3E4A37601B28}" type="parTrans" cxnId="{44BEE93F-EC6C-40A6-8D5F-9EDA1D4C8F82}">
      <dgm:prSet/>
      <dgm:spPr/>
      <dgm:t>
        <a:bodyPr/>
        <a:lstStyle/>
        <a:p>
          <a:pPr rtl="1"/>
          <a:endParaRPr lang="fa-IR"/>
        </a:p>
      </dgm:t>
    </dgm:pt>
    <dgm:pt modelId="{6A63F75C-B42B-4591-98C1-1D4354FC58F7}" type="sibTrans" cxnId="{44BEE93F-EC6C-40A6-8D5F-9EDA1D4C8F82}">
      <dgm:prSet/>
      <dgm:spPr/>
      <dgm:t>
        <a:bodyPr/>
        <a:lstStyle/>
        <a:p>
          <a:pPr rtl="1"/>
          <a:endParaRPr lang="fa-IR"/>
        </a:p>
      </dgm:t>
    </dgm:pt>
    <dgm:pt modelId="{1F494A28-CF46-43F2-97FF-8B57527BBB05}">
      <dgm:prSet custT="1"/>
      <dgm:spPr/>
      <dgm:t>
        <a:bodyPr/>
        <a:lstStyle/>
        <a:p>
          <a:pPr rtl="1"/>
          <a:r>
            <a:rPr lang="fa-IR" sz="900" dirty="0"/>
            <a:t>دفتر نظارت بر برق روستايي</a:t>
          </a:r>
        </a:p>
      </dgm:t>
    </dgm:pt>
    <dgm:pt modelId="{D21739F8-108F-4AEF-8FBE-32D28EA00A8E}" type="parTrans" cxnId="{665A1311-0F4E-43AC-9ABB-4E07E490BECF}">
      <dgm:prSet/>
      <dgm:spPr/>
      <dgm:t>
        <a:bodyPr/>
        <a:lstStyle/>
        <a:p>
          <a:pPr rtl="1"/>
          <a:endParaRPr lang="fa-IR"/>
        </a:p>
      </dgm:t>
    </dgm:pt>
    <dgm:pt modelId="{0C41680E-0B63-46AC-A9F2-C30A2514F072}" type="sibTrans" cxnId="{665A1311-0F4E-43AC-9ABB-4E07E490BECF}">
      <dgm:prSet/>
      <dgm:spPr/>
      <dgm:t>
        <a:bodyPr/>
        <a:lstStyle/>
        <a:p>
          <a:pPr rtl="1"/>
          <a:endParaRPr lang="fa-IR"/>
        </a:p>
      </dgm:t>
    </dgm:pt>
    <dgm:pt modelId="{99EAD200-84A6-4B7D-B89A-F4C9FB16015A}">
      <dgm:prSet custT="1"/>
      <dgm:spPr/>
      <dgm:t>
        <a:bodyPr/>
        <a:lstStyle/>
        <a:p>
          <a:pPr rtl="1"/>
          <a:r>
            <a:rPr lang="fa-IR" sz="900" dirty="0"/>
            <a:t>دفتر برنامه ريزي و بودجه </a:t>
          </a:r>
        </a:p>
      </dgm:t>
    </dgm:pt>
    <dgm:pt modelId="{015B86B1-383C-4926-A1EC-4001648C7B8C}" type="parTrans" cxnId="{1FC338B3-1E7B-4797-AA2D-6DAA30DFB834}">
      <dgm:prSet/>
      <dgm:spPr/>
      <dgm:t>
        <a:bodyPr/>
        <a:lstStyle/>
        <a:p>
          <a:pPr rtl="1"/>
          <a:endParaRPr lang="fa-IR"/>
        </a:p>
      </dgm:t>
    </dgm:pt>
    <dgm:pt modelId="{0998C2F3-DF25-4FBD-8787-CEA3CBE83AAC}" type="sibTrans" cxnId="{1FC338B3-1E7B-4797-AA2D-6DAA30DFB834}">
      <dgm:prSet/>
      <dgm:spPr/>
      <dgm:t>
        <a:bodyPr/>
        <a:lstStyle/>
        <a:p>
          <a:pPr rtl="1"/>
          <a:endParaRPr lang="fa-IR"/>
        </a:p>
      </dgm:t>
    </dgm:pt>
    <dgm:pt modelId="{48704D83-5A61-4208-91E0-017981F09245}">
      <dgm:prSet custT="1"/>
      <dgm:spPr/>
      <dgm:t>
        <a:bodyPr/>
        <a:lstStyle/>
        <a:p>
          <a:pPr rtl="1"/>
          <a:r>
            <a:rPr lang="fa-IR" sz="900" dirty="0"/>
            <a:t>دفتر مهندسي و نظارت</a:t>
          </a:r>
        </a:p>
      </dgm:t>
    </dgm:pt>
    <dgm:pt modelId="{E70D8E2F-54AF-472B-BC1D-6E9BF1CDDFFC}" type="parTrans" cxnId="{54DBD21F-6349-4DF3-B96D-FD00CAF5539D}">
      <dgm:prSet/>
      <dgm:spPr/>
      <dgm:t>
        <a:bodyPr/>
        <a:lstStyle/>
        <a:p>
          <a:pPr rtl="1"/>
          <a:endParaRPr lang="fa-IR"/>
        </a:p>
      </dgm:t>
    </dgm:pt>
    <dgm:pt modelId="{4D104F73-749A-42A7-9822-A79181DC3D02}" type="sibTrans" cxnId="{54DBD21F-6349-4DF3-B96D-FD00CAF5539D}">
      <dgm:prSet/>
      <dgm:spPr/>
      <dgm:t>
        <a:bodyPr/>
        <a:lstStyle/>
        <a:p>
          <a:pPr rtl="1"/>
          <a:endParaRPr lang="fa-IR"/>
        </a:p>
      </dgm:t>
    </dgm:pt>
    <dgm:pt modelId="{47767247-E7F0-4528-820B-2B039B46FCB1}">
      <dgm:prSet custT="1"/>
      <dgm:spPr/>
      <dgm:t>
        <a:bodyPr/>
        <a:lstStyle/>
        <a:p>
          <a:pPr rtl="1"/>
          <a:r>
            <a:rPr lang="fa-IR" sz="700" dirty="0"/>
            <a:t>دفتر فناوري اطلاعات و ارتباطات</a:t>
          </a:r>
        </a:p>
      </dgm:t>
    </dgm:pt>
    <dgm:pt modelId="{1659F9B3-D905-4FE0-AF76-7787B44BAB72}" type="parTrans" cxnId="{B18149DF-80BF-404F-A2A1-8D2598DA910E}">
      <dgm:prSet/>
      <dgm:spPr/>
      <dgm:t>
        <a:bodyPr/>
        <a:lstStyle/>
        <a:p>
          <a:pPr rtl="1"/>
          <a:endParaRPr lang="fa-IR"/>
        </a:p>
      </dgm:t>
    </dgm:pt>
    <dgm:pt modelId="{44932A86-9C30-4153-AB6D-BCA21703B550}" type="sibTrans" cxnId="{B18149DF-80BF-404F-A2A1-8D2598DA910E}">
      <dgm:prSet/>
      <dgm:spPr/>
      <dgm:t>
        <a:bodyPr/>
        <a:lstStyle/>
        <a:p>
          <a:pPr rtl="1"/>
          <a:endParaRPr lang="fa-IR"/>
        </a:p>
      </dgm:t>
    </dgm:pt>
    <dgm:pt modelId="{EE4EE36A-92EF-4459-9470-391557961304}">
      <dgm:prSet custT="1"/>
      <dgm:spPr/>
      <dgm:t>
        <a:bodyPr/>
        <a:lstStyle/>
        <a:p>
          <a:pPr rtl="1"/>
          <a:r>
            <a:rPr lang="fa-IR" sz="700" dirty="0"/>
            <a:t>دفتر كنترل برنامه و پروژه</a:t>
          </a:r>
        </a:p>
      </dgm:t>
    </dgm:pt>
    <dgm:pt modelId="{4A6CF814-C899-4367-AE1F-B2827E0B7294}" type="parTrans" cxnId="{60791CCD-27E6-44BE-87E8-19B0AE669B69}">
      <dgm:prSet/>
      <dgm:spPr/>
      <dgm:t>
        <a:bodyPr/>
        <a:lstStyle/>
        <a:p>
          <a:pPr rtl="1"/>
          <a:endParaRPr lang="fa-IR"/>
        </a:p>
      </dgm:t>
    </dgm:pt>
    <dgm:pt modelId="{E5E3E051-E0A0-4DDF-8A83-9850FB2E5A51}" type="sibTrans" cxnId="{60791CCD-27E6-44BE-87E8-19B0AE669B69}">
      <dgm:prSet/>
      <dgm:spPr/>
      <dgm:t>
        <a:bodyPr/>
        <a:lstStyle/>
        <a:p>
          <a:pPr rtl="1"/>
          <a:endParaRPr lang="fa-IR"/>
        </a:p>
      </dgm:t>
    </dgm:pt>
    <dgm:pt modelId="{3BF7570A-7B07-4828-B728-DFEBDE4475B6}">
      <dgm:prSet custT="1"/>
      <dgm:spPr/>
      <dgm:t>
        <a:bodyPr/>
        <a:lstStyle/>
        <a:p>
          <a:pPr rtl="1"/>
          <a:r>
            <a:rPr lang="fa-IR" sz="700" dirty="0"/>
            <a:t>گروه تحقيقات</a:t>
          </a:r>
        </a:p>
      </dgm:t>
    </dgm:pt>
    <dgm:pt modelId="{A478439E-0346-4125-A84D-CFC5D77361E8}" type="parTrans" cxnId="{E07480E5-9ED9-4E37-AA5F-6B41222E86E6}">
      <dgm:prSet/>
      <dgm:spPr/>
      <dgm:t>
        <a:bodyPr/>
        <a:lstStyle/>
        <a:p>
          <a:pPr rtl="1"/>
          <a:endParaRPr lang="fa-IR"/>
        </a:p>
      </dgm:t>
    </dgm:pt>
    <dgm:pt modelId="{D105A375-2DD7-48C9-B425-F52C17A06EE6}" type="sibTrans" cxnId="{E07480E5-9ED9-4E37-AA5F-6B41222E86E6}">
      <dgm:prSet/>
      <dgm:spPr/>
      <dgm:t>
        <a:bodyPr/>
        <a:lstStyle/>
        <a:p>
          <a:pPr rtl="1"/>
          <a:endParaRPr lang="fa-IR"/>
        </a:p>
      </dgm:t>
    </dgm:pt>
    <dgm:pt modelId="{9A6D5663-804B-41F3-AAE7-5539EDB88B94}">
      <dgm:prSet custT="1"/>
      <dgm:spPr/>
      <dgm:t>
        <a:bodyPr/>
        <a:lstStyle/>
        <a:p>
          <a:pPr rtl="1"/>
          <a:r>
            <a:rPr lang="fa-IR" sz="700" dirty="0"/>
            <a:t>مجريان طرحها</a:t>
          </a:r>
        </a:p>
      </dgm:t>
    </dgm:pt>
    <dgm:pt modelId="{810426F3-6024-4E78-9674-62DDBB1C4520}" type="parTrans" cxnId="{74A6E448-2001-42CF-B0FC-0FD1C6A6A3FE}">
      <dgm:prSet/>
      <dgm:spPr/>
      <dgm:t>
        <a:bodyPr/>
        <a:lstStyle/>
        <a:p>
          <a:pPr rtl="1"/>
          <a:endParaRPr lang="fa-IR"/>
        </a:p>
      </dgm:t>
    </dgm:pt>
    <dgm:pt modelId="{52909CAF-9A4C-4265-B013-3324B41C8CE9}" type="sibTrans" cxnId="{74A6E448-2001-42CF-B0FC-0FD1C6A6A3FE}">
      <dgm:prSet/>
      <dgm:spPr/>
      <dgm:t>
        <a:bodyPr/>
        <a:lstStyle/>
        <a:p>
          <a:pPr rtl="1"/>
          <a:endParaRPr lang="fa-IR"/>
        </a:p>
      </dgm:t>
    </dgm:pt>
    <dgm:pt modelId="{71F78487-18F0-43A1-B024-593B398BBE1B}">
      <dgm:prSet custT="1"/>
      <dgm:spPr/>
      <dgm:t>
        <a:bodyPr/>
        <a:lstStyle/>
        <a:p>
          <a:pPr rtl="1"/>
          <a:r>
            <a:rPr lang="fa-IR" sz="900" dirty="0"/>
            <a:t>دفتر نظارت برفروش و وصول مطالبات</a:t>
          </a:r>
        </a:p>
      </dgm:t>
    </dgm:pt>
    <dgm:pt modelId="{11115127-1976-4BD1-9E77-7867AECE6686}" type="parTrans" cxnId="{88FE1FB3-E10F-47ED-A680-C2F6033B5164}">
      <dgm:prSet/>
      <dgm:spPr/>
      <dgm:t>
        <a:bodyPr/>
        <a:lstStyle/>
        <a:p>
          <a:pPr rtl="1"/>
          <a:endParaRPr lang="fa-IR"/>
        </a:p>
      </dgm:t>
    </dgm:pt>
    <dgm:pt modelId="{CBD0AC40-0585-4A3B-8BC9-40A36468D024}" type="sibTrans" cxnId="{88FE1FB3-E10F-47ED-A680-C2F6033B5164}">
      <dgm:prSet/>
      <dgm:spPr/>
      <dgm:t>
        <a:bodyPr/>
        <a:lstStyle/>
        <a:p>
          <a:pPr rtl="1"/>
          <a:endParaRPr lang="fa-IR"/>
        </a:p>
      </dgm:t>
    </dgm:pt>
    <dgm:pt modelId="{748D00E1-B864-490A-920D-DD93989DEB81}">
      <dgm:prSet custT="1"/>
      <dgm:spPr/>
      <dgm:t>
        <a:bodyPr/>
        <a:lstStyle/>
        <a:p>
          <a:pPr rtl="1"/>
          <a:r>
            <a:rPr lang="fa-IR" sz="900" dirty="0"/>
            <a:t>دفتر نظارت بر خدمات مشتركين</a:t>
          </a:r>
        </a:p>
      </dgm:t>
    </dgm:pt>
    <dgm:pt modelId="{EA852EB4-1707-455D-971A-9280977140E0}" type="parTrans" cxnId="{01E617AB-9BEA-45A8-8FEB-A4995578E990}">
      <dgm:prSet/>
      <dgm:spPr/>
      <dgm:t>
        <a:bodyPr/>
        <a:lstStyle/>
        <a:p>
          <a:pPr rtl="1"/>
          <a:endParaRPr lang="fa-IR"/>
        </a:p>
      </dgm:t>
    </dgm:pt>
    <dgm:pt modelId="{21B26802-1E9D-45A2-A2F3-AD2270EA9BB2}" type="sibTrans" cxnId="{01E617AB-9BEA-45A8-8FEB-A4995578E990}">
      <dgm:prSet/>
      <dgm:spPr/>
      <dgm:t>
        <a:bodyPr/>
        <a:lstStyle/>
        <a:p>
          <a:pPr rtl="1"/>
          <a:endParaRPr lang="fa-IR"/>
        </a:p>
      </dgm:t>
    </dgm:pt>
    <dgm:pt modelId="{D2C5584F-6F8B-432E-974C-ABEECB1283B8}">
      <dgm:prSet custT="1"/>
      <dgm:spPr/>
      <dgm:t>
        <a:bodyPr/>
        <a:lstStyle/>
        <a:p>
          <a:pPr rtl="1"/>
          <a:r>
            <a:rPr lang="fa-IR" sz="900" dirty="0"/>
            <a:t>گروه نظارت و كنترل لوازم اندازه گيري</a:t>
          </a:r>
        </a:p>
      </dgm:t>
    </dgm:pt>
    <dgm:pt modelId="{D380C708-04F9-4BEF-8B25-D4635A2866DF}" type="parTrans" cxnId="{C6E693A4-4090-4F1C-A1B6-38DAD4B64B0D}">
      <dgm:prSet/>
      <dgm:spPr/>
      <dgm:t>
        <a:bodyPr/>
        <a:lstStyle/>
        <a:p>
          <a:pPr rtl="1"/>
          <a:endParaRPr lang="fa-IR"/>
        </a:p>
      </dgm:t>
    </dgm:pt>
    <dgm:pt modelId="{45AEDE20-D8B1-42DB-8C99-FEAF07709B9D}" type="sibTrans" cxnId="{C6E693A4-4090-4F1C-A1B6-38DAD4B64B0D}">
      <dgm:prSet/>
      <dgm:spPr/>
      <dgm:t>
        <a:bodyPr/>
        <a:lstStyle/>
        <a:p>
          <a:pPr rtl="1"/>
          <a:endParaRPr lang="fa-IR"/>
        </a:p>
      </dgm:t>
    </dgm:pt>
    <dgm:pt modelId="{5950592A-9DC6-43EF-AC00-00A51D2DBED1}">
      <dgm:prSet custT="1"/>
      <dgm:spPr/>
      <dgm:t>
        <a:bodyPr/>
        <a:lstStyle/>
        <a:p>
          <a:pPr rtl="1"/>
          <a:r>
            <a:rPr lang="fa-IR" sz="900" dirty="0"/>
            <a:t>گروه مديريت مصرف</a:t>
          </a:r>
        </a:p>
      </dgm:t>
    </dgm:pt>
    <dgm:pt modelId="{715C5400-96B2-403C-AF47-8A578AE56D0F}" type="parTrans" cxnId="{D81980AF-0440-4EE8-A0B2-D20673ABFA2D}">
      <dgm:prSet/>
      <dgm:spPr/>
      <dgm:t>
        <a:bodyPr/>
        <a:lstStyle/>
        <a:p>
          <a:pPr rtl="1"/>
          <a:endParaRPr lang="fa-IR"/>
        </a:p>
      </dgm:t>
    </dgm:pt>
    <dgm:pt modelId="{849B58F5-073E-4E32-9DCC-D1B01F2065C2}" type="sibTrans" cxnId="{D81980AF-0440-4EE8-A0B2-D20673ABFA2D}">
      <dgm:prSet/>
      <dgm:spPr/>
      <dgm:t>
        <a:bodyPr/>
        <a:lstStyle/>
        <a:p>
          <a:pPr rtl="1"/>
          <a:endParaRPr lang="fa-IR"/>
        </a:p>
      </dgm:t>
    </dgm:pt>
    <dgm:pt modelId="{0F7805E7-E67A-4522-AD09-1BE7E172F936}">
      <dgm:prSet custT="1"/>
      <dgm:spPr/>
      <dgm:t>
        <a:bodyPr/>
        <a:lstStyle/>
        <a:p>
          <a:pPr rtl="1"/>
          <a:r>
            <a:rPr lang="fa-IR" sz="900" dirty="0"/>
            <a:t>دفتر سازماندهي و طبقه بندي مشاغل</a:t>
          </a:r>
        </a:p>
      </dgm:t>
    </dgm:pt>
    <dgm:pt modelId="{B2450316-0FFF-4E1F-BE34-BA0F4787C609}" type="parTrans" cxnId="{7CC52D23-F17F-46AC-844E-D842D7F709B8}">
      <dgm:prSet/>
      <dgm:spPr/>
      <dgm:t>
        <a:bodyPr/>
        <a:lstStyle/>
        <a:p>
          <a:pPr rtl="1"/>
          <a:endParaRPr lang="fa-IR"/>
        </a:p>
      </dgm:t>
    </dgm:pt>
    <dgm:pt modelId="{13920421-55A6-4262-887B-7622FD2797B2}" type="sibTrans" cxnId="{7CC52D23-F17F-46AC-844E-D842D7F709B8}">
      <dgm:prSet/>
      <dgm:spPr/>
      <dgm:t>
        <a:bodyPr/>
        <a:lstStyle/>
        <a:p>
          <a:pPr rtl="1"/>
          <a:endParaRPr lang="fa-IR"/>
        </a:p>
      </dgm:t>
    </dgm:pt>
    <dgm:pt modelId="{C01A001D-B7B7-470B-A25D-BFA9B8C29588}">
      <dgm:prSet custT="1"/>
      <dgm:spPr/>
      <dgm:t>
        <a:bodyPr/>
        <a:lstStyle/>
        <a:p>
          <a:pPr rtl="1"/>
          <a:r>
            <a:rPr lang="fa-IR" sz="900" dirty="0"/>
            <a:t>دفتر آموزش و برنامه ريزي نيروي انساني</a:t>
          </a:r>
        </a:p>
      </dgm:t>
    </dgm:pt>
    <dgm:pt modelId="{7A771F57-6329-43C9-844B-B6ED7F67804D}" type="parTrans" cxnId="{4A9302E2-D085-4141-B9F5-9BE5AB3E31F0}">
      <dgm:prSet/>
      <dgm:spPr/>
      <dgm:t>
        <a:bodyPr/>
        <a:lstStyle/>
        <a:p>
          <a:pPr rtl="1"/>
          <a:endParaRPr lang="fa-IR"/>
        </a:p>
      </dgm:t>
    </dgm:pt>
    <dgm:pt modelId="{585CAC71-EC00-4D22-95E8-2790113B8296}" type="sibTrans" cxnId="{4A9302E2-D085-4141-B9F5-9BE5AB3E31F0}">
      <dgm:prSet/>
      <dgm:spPr/>
      <dgm:t>
        <a:bodyPr/>
        <a:lstStyle/>
        <a:p>
          <a:pPr rtl="1"/>
          <a:endParaRPr lang="fa-IR"/>
        </a:p>
      </dgm:t>
    </dgm:pt>
    <dgm:pt modelId="{34BBB926-8C58-405B-9668-C9EB39D4F4BA}">
      <dgm:prSet custT="1"/>
      <dgm:spPr/>
      <dgm:t>
        <a:bodyPr/>
        <a:lstStyle/>
        <a:p>
          <a:pPr rtl="1"/>
          <a:r>
            <a:rPr lang="fa-IR" sz="900" dirty="0"/>
            <a:t>دفتر توسعه مديريت و تحول اداري</a:t>
          </a:r>
        </a:p>
      </dgm:t>
    </dgm:pt>
    <dgm:pt modelId="{3F3A98E6-99D1-438A-80F6-16B0B904EA19}" type="parTrans" cxnId="{447C5696-9CA8-486C-A4F6-15632EC1F81B}">
      <dgm:prSet/>
      <dgm:spPr/>
      <dgm:t>
        <a:bodyPr/>
        <a:lstStyle/>
        <a:p>
          <a:pPr rtl="1"/>
          <a:endParaRPr lang="fa-IR"/>
        </a:p>
      </dgm:t>
    </dgm:pt>
    <dgm:pt modelId="{76DB6296-6789-4E13-A5A5-40C192745B38}" type="sibTrans" cxnId="{447C5696-9CA8-486C-A4F6-15632EC1F81B}">
      <dgm:prSet/>
      <dgm:spPr/>
      <dgm:t>
        <a:bodyPr/>
        <a:lstStyle/>
        <a:p>
          <a:pPr rtl="1"/>
          <a:endParaRPr lang="fa-IR"/>
        </a:p>
      </dgm:t>
    </dgm:pt>
    <dgm:pt modelId="{F7EC68C5-60DA-4732-AF74-DCEF7187B8B0}">
      <dgm:prSet custT="1"/>
      <dgm:spPr/>
      <dgm:t>
        <a:bodyPr/>
        <a:lstStyle/>
        <a:p>
          <a:pPr rtl="1"/>
          <a:r>
            <a:rPr lang="fa-IR" sz="900" dirty="0"/>
            <a:t>امور كاركنان و رفاه</a:t>
          </a:r>
        </a:p>
      </dgm:t>
    </dgm:pt>
    <dgm:pt modelId="{D02AA443-3CDE-4F81-8B3A-215B85734FA3}" type="parTrans" cxnId="{C5A1239F-D315-4C44-9966-F1987B03545E}">
      <dgm:prSet/>
      <dgm:spPr/>
      <dgm:t>
        <a:bodyPr/>
        <a:lstStyle/>
        <a:p>
          <a:pPr rtl="1"/>
          <a:endParaRPr lang="fa-IR"/>
        </a:p>
      </dgm:t>
    </dgm:pt>
    <dgm:pt modelId="{A79DBAE1-9C1D-4687-AC82-654599907300}" type="sibTrans" cxnId="{C5A1239F-D315-4C44-9966-F1987B03545E}">
      <dgm:prSet/>
      <dgm:spPr/>
      <dgm:t>
        <a:bodyPr/>
        <a:lstStyle/>
        <a:p>
          <a:pPr rtl="1"/>
          <a:endParaRPr lang="fa-IR"/>
        </a:p>
      </dgm:t>
    </dgm:pt>
    <dgm:pt modelId="{7A13DBA5-8715-4A6F-9328-22585CAE26BB}">
      <dgm:prSet custT="1"/>
      <dgm:spPr/>
      <dgm:t>
        <a:bodyPr/>
        <a:lstStyle/>
        <a:p>
          <a:pPr rtl="1"/>
          <a:r>
            <a:rPr lang="fa-IR" sz="1050" b="1" dirty="0"/>
            <a:t>معاونت مالي و پشتيباني</a:t>
          </a:r>
        </a:p>
      </dgm:t>
    </dgm:pt>
    <dgm:pt modelId="{317B987E-FDAB-4C7A-AF0B-B4B9F9E70E1B}" type="parTrans" cxnId="{B6623A38-A400-458C-A4E4-54DCC69D27DE}">
      <dgm:prSet/>
      <dgm:spPr/>
      <dgm:t>
        <a:bodyPr/>
        <a:lstStyle/>
        <a:p>
          <a:pPr rtl="1"/>
          <a:endParaRPr lang="fa-IR"/>
        </a:p>
      </dgm:t>
    </dgm:pt>
    <dgm:pt modelId="{72010793-5143-4465-B45A-BCD0D3780708}" type="sibTrans" cxnId="{B6623A38-A400-458C-A4E4-54DCC69D27DE}">
      <dgm:prSet/>
      <dgm:spPr/>
      <dgm:t>
        <a:bodyPr/>
        <a:lstStyle/>
        <a:p>
          <a:pPr rtl="1"/>
          <a:endParaRPr lang="fa-IR"/>
        </a:p>
      </dgm:t>
    </dgm:pt>
    <dgm:pt modelId="{6D194668-59F6-4C54-814E-2269FA0EBC7E}">
      <dgm:prSet custT="1"/>
      <dgm:spPr/>
      <dgm:t>
        <a:bodyPr/>
        <a:lstStyle/>
        <a:p>
          <a:pPr rtl="1"/>
          <a:r>
            <a:rPr lang="fa-IR" sz="900" dirty="0"/>
            <a:t>امور مالي</a:t>
          </a:r>
        </a:p>
      </dgm:t>
    </dgm:pt>
    <dgm:pt modelId="{140DDEB4-C651-4670-9D36-5E7E69B70809}" type="parTrans" cxnId="{4FF6F0CD-2274-4881-A2FB-81A161989D67}">
      <dgm:prSet/>
      <dgm:spPr/>
      <dgm:t>
        <a:bodyPr/>
        <a:lstStyle/>
        <a:p>
          <a:pPr rtl="1"/>
          <a:endParaRPr lang="fa-IR"/>
        </a:p>
      </dgm:t>
    </dgm:pt>
    <dgm:pt modelId="{8E6BA7C9-5A83-4903-9920-D511B3212B21}" type="sibTrans" cxnId="{4FF6F0CD-2274-4881-A2FB-81A161989D67}">
      <dgm:prSet/>
      <dgm:spPr/>
      <dgm:t>
        <a:bodyPr/>
        <a:lstStyle/>
        <a:p>
          <a:pPr rtl="1"/>
          <a:endParaRPr lang="fa-IR"/>
        </a:p>
      </dgm:t>
    </dgm:pt>
    <dgm:pt modelId="{3567369E-1863-4A38-9450-D5934C5DE43B}">
      <dgm:prSet custT="1"/>
      <dgm:spPr/>
      <dgm:t>
        <a:bodyPr/>
        <a:lstStyle/>
        <a:p>
          <a:pPr rtl="1"/>
          <a:r>
            <a:rPr lang="fa-IR" sz="900" dirty="0"/>
            <a:t>امور تداركات</a:t>
          </a:r>
        </a:p>
      </dgm:t>
    </dgm:pt>
    <dgm:pt modelId="{3FC62E7B-3B7F-41E5-B206-E45E88622745}" type="parTrans" cxnId="{9126A1FD-603C-48B4-8266-E6D22C24F25B}">
      <dgm:prSet/>
      <dgm:spPr/>
      <dgm:t>
        <a:bodyPr/>
        <a:lstStyle/>
        <a:p>
          <a:pPr rtl="1"/>
          <a:endParaRPr lang="fa-IR"/>
        </a:p>
      </dgm:t>
    </dgm:pt>
    <dgm:pt modelId="{8B126C1F-9EAE-451D-8B76-EE7DEAA9B0DF}" type="sibTrans" cxnId="{9126A1FD-603C-48B4-8266-E6D22C24F25B}">
      <dgm:prSet/>
      <dgm:spPr/>
      <dgm:t>
        <a:bodyPr/>
        <a:lstStyle/>
        <a:p>
          <a:pPr rtl="1"/>
          <a:endParaRPr lang="fa-IR"/>
        </a:p>
      </dgm:t>
    </dgm:pt>
    <dgm:pt modelId="{28E52B3F-7973-4914-837A-A80352A217E6}">
      <dgm:prSet custT="1"/>
      <dgm:spPr/>
      <dgm:t>
        <a:bodyPr/>
        <a:lstStyle/>
        <a:p>
          <a:pPr rtl="1"/>
          <a:r>
            <a:rPr lang="fa-IR" sz="900" dirty="0"/>
            <a:t>امور نظارت بر خدمات عمومي</a:t>
          </a:r>
        </a:p>
      </dgm:t>
    </dgm:pt>
    <dgm:pt modelId="{5C542064-79AE-4BF3-893F-3D1FFF417E5F}" type="parTrans" cxnId="{1E06ED18-2642-4F7D-92B4-03A8AB6B245D}">
      <dgm:prSet/>
      <dgm:spPr/>
      <dgm:t>
        <a:bodyPr/>
        <a:lstStyle/>
        <a:p>
          <a:pPr rtl="1"/>
          <a:endParaRPr lang="fa-IR"/>
        </a:p>
      </dgm:t>
    </dgm:pt>
    <dgm:pt modelId="{53603471-63E9-4A16-8180-FE97A4EBC658}" type="sibTrans" cxnId="{1E06ED18-2642-4F7D-92B4-03A8AB6B245D}">
      <dgm:prSet/>
      <dgm:spPr/>
      <dgm:t>
        <a:bodyPr/>
        <a:lstStyle/>
        <a:p>
          <a:pPr rtl="1"/>
          <a:endParaRPr lang="fa-IR"/>
        </a:p>
      </dgm:t>
    </dgm:pt>
    <dgm:pt modelId="{1EEA0ED3-F239-407F-B355-22A7186DE6EC}" type="asst">
      <dgm:prSet/>
      <dgm:spPr/>
      <dgm:t>
        <a:bodyPr/>
        <a:lstStyle/>
        <a:p>
          <a:pPr rtl="1"/>
          <a:r>
            <a:rPr lang="fa-IR" dirty="0"/>
            <a:t>مديريتهاي توزيع برق شهرستانها</a:t>
          </a:r>
        </a:p>
      </dgm:t>
    </dgm:pt>
    <dgm:pt modelId="{D5B59648-E0E4-496B-8297-008AED28CE77}" type="parTrans" cxnId="{55BAD4ED-6C56-4E0B-BA0C-0A96CFFF8997}">
      <dgm:prSet/>
      <dgm:spPr/>
      <dgm:t>
        <a:bodyPr/>
        <a:lstStyle/>
        <a:p>
          <a:pPr rtl="1"/>
          <a:endParaRPr lang="fa-IR"/>
        </a:p>
      </dgm:t>
    </dgm:pt>
    <dgm:pt modelId="{677E5442-5B30-411D-8CDA-31B32E1918CD}" type="sibTrans" cxnId="{55BAD4ED-6C56-4E0B-BA0C-0A96CFFF8997}">
      <dgm:prSet/>
      <dgm:spPr/>
      <dgm:t>
        <a:bodyPr/>
        <a:lstStyle/>
        <a:p>
          <a:pPr rtl="1"/>
          <a:endParaRPr lang="fa-IR"/>
        </a:p>
      </dgm:t>
    </dgm:pt>
    <dgm:pt modelId="{FCAB6934-63FF-4FEA-878B-E925B497D346}" type="pres">
      <dgm:prSet presAssocID="{46B29695-5970-40E8-B71C-E806A5E3CB72}" presName="hierChild1" presStyleCnt="0">
        <dgm:presLayoutVars>
          <dgm:orgChart val="1"/>
          <dgm:chPref val="1"/>
          <dgm:dir/>
          <dgm:animOne val="branch"/>
          <dgm:animLvl val="lvl"/>
          <dgm:resizeHandles/>
        </dgm:presLayoutVars>
      </dgm:prSet>
      <dgm:spPr/>
      <dgm:t>
        <a:bodyPr/>
        <a:lstStyle/>
        <a:p>
          <a:endParaRPr lang="en-US"/>
        </a:p>
      </dgm:t>
    </dgm:pt>
    <dgm:pt modelId="{650568C9-1ED1-4B64-972D-4876D450D229}" type="pres">
      <dgm:prSet presAssocID="{252BC1FF-DD30-4494-89DA-EEE86D6A7013}" presName="hierRoot1" presStyleCnt="0">
        <dgm:presLayoutVars>
          <dgm:hierBranch val="init"/>
        </dgm:presLayoutVars>
      </dgm:prSet>
      <dgm:spPr/>
    </dgm:pt>
    <dgm:pt modelId="{86ACCD7E-7ACB-4C92-9629-5EA4065A239E}" type="pres">
      <dgm:prSet presAssocID="{252BC1FF-DD30-4494-89DA-EEE86D6A7013}" presName="rootComposite1" presStyleCnt="0"/>
      <dgm:spPr/>
    </dgm:pt>
    <dgm:pt modelId="{0EE5F69B-A79B-403F-9AC6-0B4CD5B92516}" type="pres">
      <dgm:prSet presAssocID="{252BC1FF-DD30-4494-89DA-EEE86D6A7013}" presName="rootText1" presStyleLbl="node0" presStyleIdx="0" presStyleCnt="1" custScaleX="303560" custScaleY="246171">
        <dgm:presLayoutVars>
          <dgm:chPref val="3"/>
        </dgm:presLayoutVars>
      </dgm:prSet>
      <dgm:spPr/>
      <dgm:t>
        <a:bodyPr/>
        <a:lstStyle/>
        <a:p>
          <a:endParaRPr lang="en-US"/>
        </a:p>
      </dgm:t>
    </dgm:pt>
    <dgm:pt modelId="{C01DDD91-AB87-4108-BFC5-20380276C9FE}" type="pres">
      <dgm:prSet presAssocID="{252BC1FF-DD30-4494-89DA-EEE86D6A7013}" presName="rootConnector1" presStyleLbl="node1" presStyleIdx="0" presStyleCnt="0"/>
      <dgm:spPr/>
      <dgm:t>
        <a:bodyPr/>
        <a:lstStyle/>
        <a:p>
          <a:endParaRPr lang="en-US"/>
        </a:p>
      </dgm:t>
    </dgm:pt>
    <dgm:pt modelId="{8478A06E-EF15-4374-89B6-77C0C1304728}" type="pres">
      <dgm:prSet presAssocID="{252BC1FF-DD30-4494-89DA-EEE86D6A7013}" presName="hierChild2" presStyleCnt="0"/>
      <dgm:spPr/>
    </dgm:pt>
    <dgm:pt modelId="{4F0A49E2-8229-41D3-BD3F-49B4B795A75B}" type="pres">
      <dgm:prSet presAssocID="{317B987E-FDAB-4C7A-AF0B-B4B9F9E70E1B}" presName="Name37" presStyleLbl="parChTrans1D2" presStyleIdx="0" presStyleCnt="10"/>
      <dgm:spPr/>
      <dgm:t>
        <a:bodyPr/>
        <a:lstStyle/>
        <a:p>
          <a:endParaRPr lang="en-US"/>
        </a:p>
      </dgm:t>
    </dgm:pt>
    <dgm:pt modelId="{7699D246-0E12-4B3D-894F-6D8A6567A079}" type="pres">
      <dgm:prSet presAssocID="{7A13DBA5-8715-4A6F-9328-22585CAE26BB}" presName="hierRoot2" presStyleCnt="0">
        <dgm:presLayoutVars>
          <dgm:hierBranch/>
        </dgm:presLayoutVars>
      </dgm:prSet>
      <dgm:spPr/>
    </dgm:pt>
    <dgm:pt modelId="{F2678876-27BE-474C-B335-6EE1246491D7}" type="pres">
      <dgm:prSet presAssocID="{7A13DBA5-8715-4A6F-9328-22585CAE26BB}" presName="rootComposite" presStyleCnt="0"/>
      <dgm:spPr/>
    </dgm:pt>
    <dgm:pt modelId="{486A66D4-32CE-4E47-A7E5-44BA96309194}" type="pres">
      <dgm:prSet presAssocID="{7A13DBA5-8715-4A6F-9328-22585CAE26BB}" presName="rootText" presStyleLbl="node2" presStyleIdx="0" presStyleCnt="5" custScaleX="231862" custScaleY="180600" custLinFactX="-31722" custLinFactNeighborX="-100000" custLinFactNeighborY="-5323">
        <dgm:presLayoutVars>
          <dgm:chPref val="3"/>
        </dgm:presLayoutVars>
      </dgm:prSet>
      <dgm:spPr/>
      <dgm:t>
        <a:bodyPr/>
        <a:lstStyle/>
        <a:p>
          <a:endParaRPr lang="en-US"/>
        </a:p>
      </dgm:t>
    </dgm:pt>
    <dgm:pt modelId="{A4270456-2D8A-4A4F-858C-1F62A3D42FBA}" type="pres">
      <dgm:prSet presAssocID="{7A13DBA5-8715-4A6F-9328-22585CAE26BB}" presName="rootConnector" presStyleLbl="node2" presStyleIdx="0" presStyleCnt="5"/>
      <dgm:spPr/>
      <dgm:t>
        <a:bodyPr/>
        <a:lstStyle/>
        <a:p>
          <a:endParaRPr lang="en-US"/>
        </a:p>
      </dgm:t>
    </dgm:pt>
    <dgm:pt modelId="{51E6FF2D-3E3D-4466-A805-49C18DB4D508}" type="pres">
      <dgm:prSet presAssocID="{7A13DBA5-8715-4A6F-9328-22585CAE26BB}" presName="hierChild4" presStyleCnt="0"/>
      <dgm:spPr/>
    </dgm:pt>
    <dgm:pt modelId="{499CCF2B-C24C-4170-86F9-CAAB321900D9}" type="pres">
      <dgm:prSet presAssocID="{140DDEB4-C651-4670-9D36-5E7E69B70809}" presName="Name35" presStyleLbl="parChTrans1D3" presStyleIdx="0" presStyleCnt="5"/>
      <dgm:spPr/>
      <dgm:t>
        <a:bodyPr/>
        <a:lstStyle/>
        <a:p>
          <a:endParaRPr lang="en-US"/>
        </a:p>
      </dgm:t>
    </dgm:pt>
    <dgm:pt modelId="{83855E21-9A5A-4293-B3AD-55404241B06D}" type="pres">
      <dgm:prSet presAssocID="{6D194668-59F6-4C54-814E-2269FA0EBC7E}" presName="hierRoot2" presStyleCnt="0">
        <dgm:presLayoutVars>
          <dgm:hierBranch/>
        </dgm:presLayoutVars>
      </dgm:prSet>
      <dgm:spPr/>
    </dgm:pt>
    <dgm:pt modelId="{EF9AA845-C475-4FF1-BF59-18C4A9494297}" type="pres">
      <dgm:prSet presAssocID="{6D194668-59F6-4C54-814E-2269FA0EBC7E}" presName="rootComposite" presStyleCnt="0"/>
      <dgm:spPr/>
    </dgm:pt>
    <dgm:pt modelId="{8EDD4A0C-66DB-4650-BCD2-BB29378DFB0F}" type="pres">
      <dgm:prSet presAssocID="{6D194668-59F6-4C54-814E-2269FA0EBC7E}" presName="rootText" presStyleLbl="node3" presStyleIdx="0" presStyleCnt="5" custScaleX="238427" custScaleY="119682">
        <dgm:presLayoutVars>
          <dgm:chPref val="3"/>
        </dgm:presLayoutVars>
      </dgm:prSet>
      <dgm:spPr/>
      <dgm:t>
        <a:bodyPr/>
        <a:lstStyle/>
        <a:p>
          <a:endParaRPr lang="en-US"/>
        </a:p>
      </dgm:t>
    </dgm:pt>
    <dgm:pt modelId="{A2EF9C96-651C-4DA6-BCD3-32317C7DD2F7}" type="pres">
      <dgm:prSet presAssocID="{6D194668-59F6-4C54-814E-2269FA0EBC7E}" presName="rootConnector" presStyleLbl="node3" presStyleIdx="0" presStyleCnt="5"/>
      <dgm:spPr/>
      <dgm:t>
        <a:bodyPr/>
        <a:lstStyle/>
        <a:p>
          <a:endParaRPr lang="en-US"/>
        </a:p>
      </dgm:t>
    </dgm:pt>
    <dgm:pt modelId="{8094470A-BE99-41A4-812D-6531319AEAE0}" type="pres">
      <dgm:prSet presAssocID="{6D194668-59F6-4C54-814E-2269FA0EBC7E}" presName="hierChild4" presStyleCnt="0"/>
      <dgm:spPr/>
    </dgm:pt>
    <dgm:pt modelId="{2F8C2C9C-E64B-4E61-AF31-154BC4C8EB9A}" type="pres">
      <dgm:prSet presAssocID="{3FC62E7B-3B7F-41E5-B206-E45E88622745}" presName="Name35" presStyleLbl="parChTrans1D4" presStyleIdx="0" presStyleCnt="17"/>
      <dgm:spPr/>
      <dgm:t>
        <a:bodyPr/>
        <a:lstStyle/>
        <a:p>
          <a:endParaRPr lang="en-US"/>
        </a:p>
      </dgm:t>
    </dgm:pt>
    <dgm:pt modelId="{3EF6834E-FA0D-4AD9-A354-D6A0611FE11D}" type="pres">
      <dgm:prSet presAssocID="{3567369E-1863-4A38-9450-D5934C5DE43B}" presName="hierRoot2" presStyleCnt="0">
        <dgm:presLayoutVars>
          <dgm:hierBranch/>
        </dgm:presLayoutVars>
      </dgm:prSet>
      <dgm:spPr/>
    </dgm:pt>
    <dgm:pt modelId="{D3DCB2B5-F984-4E80-B430-857ACFB428CD}" type="pres">
      <dgm:prSet presAssocID="{3567369E-1863-4A38-9450-D5934C5DE43B}" presName="rootComposite" presStyleCnt="0"/>
      <dgm:spPr/>
    </dgm:pt>
    <dgm:pt modelId="{C22870A8-7561-4FC7-B4D3-32EA8A5D95DD}" type="pres">
      <dgm:prSet presAssocID="{3567369E-1863-4A38-9450-D5934C5DE43B}" presName="rootText" presStyleLbl="node4" presStyleIdx="0" presStyleCnt="17" custScaleX="238427" custScaleY="119682">
        <dgm:presLayoutVars>
          <dgm:chPref val="3"/>
        </dgm:presLayoutVars>
      </dgm:prSet>
      <dgm:spPr/>
      <dgm:t>
        <a:bodyPr/>
        <a:lstStyle/>
        <a:p>
          <a:endParaRPr lang="en-US"/>
        </a:p>
      </dgm:t>
    </dgm:pt>
    <dgm:pt modelId="{0579CD0D-4850-4AE2-B2E9-482BCCF9CB80}" type="pres">
      <dgm:prSet presAssocID="{3567369E-1863-4A38-9450-D5934C5DE43B}" presName="rootConnector" presStyleLbl="node4" presStyleIdx="0" presStyleCnt="17"/>
      <dgm:spPr/>
      <dgm:t>
        <a:bodyPr/>
        <a:lstStyle/>
        <a:p>
          <a:endParaRPr lang="en-US"/>
        </a:p>
      </dgm:t>
    </dgm:pt>
    <dgm:pt modelId="{237800C9-0009-452D-9C59-A2AD12707332}" type="pres">
      <dgm:prSet presAssocID="{3567369E-1863-4A38-9450-D5934C5DE43B}" presName="hierChild4" presStyleCnt="0"/>
      <dgm:spPr/>
    </dgm:pt>
    <dgm:pt modelId="{D78549B7-86EE-4768-AAA3-8BFBA9FD29B5}" type="pres">
      <dgm:prSet presAssocID="{5C542064-79AE-4BF3-893F-3D1FFF417E5F}" presName="Name35" presStyleLbl="parChTrans1D4" presStyleIdx="1" presStyleCnt="17"/>
      <dgm:spPr/>
      <dgm:t>
        <a:bodyPr/>
        <a:lstStyle/>
        <a:p>
          <a:endParaRPr lang="en-US"/>
        </a:p>
      </dgm:t>
    </dgm:pt>
    <dgm:pt modelId="{62F58A42-6D70-4E92-8EA1-1EC24376D107}" type="pres">
      <dgm:prSet presAssocID="{28E52B3F-7973-4914-837A-A80352A217E6}" presName="hierRoot2" presStyleCnt="0">
        <dgm:presLayoutVars>
          <dgm:hierBranch val="init"/>
        </dgm:presLayoutVars>
      </dgm:prSet>
      <dgm:spPr/>
    </dgm:pt>
    <dgm:pt modelId="{30E728D0-B299-4A7B-A0E2-BFB3A6788148}" type="pres">
      <dgm:prSet presAssocID="{28E52B3F-7973-4914-837A-A80352A217E6}" presName="rootComposite" presStyleCnt="0"/>
      <dgm:spPr/>
    </dgm:pt>
    <dgm:pt modelId="{E52144BF-4513-4556-9974-31BD66B390AF}" type="pres">
      <dgm:prSet presAssocID="{28E52B3F-7973-4914-837A-A80352A217E6}" presName="rootText" presStyleLbl="node4" presStyleIdx="1" presStyleCnt="17" custScaleX="238427" custScaleY="119682">
        <dgm:presLayoutVars>
          <dgm:chPref val="3"/>
        </dgm:presLayoutVars>
      </dgm:prSet>
      <dgm:spPr/>
      <dgm:t>
        <a:bodyPr/>
        <a:lstStyle/>
        <a:p>
          <a:endParaRPr lang="en-US"/>
        </a:p>
      </dgm:t>
    </dgm:pt>
    <dgm:pt modelId="{7F624DFA-7ABE-40B7-B63B-9EB121271B0B}" type="pres">
      <dgm:prSet presAssocID="{28E52B3F-7973-4914-837A-A80352A217E6}" presName="rootConnector" presStyleLbl="node4" presStyleIdx="1" presStyleCnt="17"/>
      <dgm:spPr/>
      <dgm:t>
        <a:bodyPr/>
        <a:lstStyle/>
        <a:p>
          <a:endParaRPr lang="en-US"/>
        </a:p>
      </dgm:t>
    </dgm:pt>
    <dgm:pt modelId="{DEDB266E-9F97-4B4F-B577-3948A6667AA1}" type="pres">
      <dgm:prSet presAssocID="{28E52B3F-7973-4914-837A-A80352A217E6}" presName="hierChild4" presStyleCnt="0"/>
      <dgm:spPr/>
    </dgm:pt>
    <dgm:pt modelId="{3362244D-0627-464A-BE9E-CE90EC267EF1}" type="pres">
      <dgm:prSet presAssocID="{28E52B3F-7973-4914-837A-A80352A217E6}" presName="hierChild5" presStyleCnt="0"/>
      <dgm:spPr/>
    </dgm:pt>
    <dgm:pt modelId="{CB7CBC93-E1F1-4F26-8409-756242DEEEE8}" type="pres">
      <dgm:prSet presAssocID="{3567369E-1863-4A38-9450-D5934C5DE43B}" presName="hierChild5" presStyleCnt="0"/>
      <dgm:spPr/>
    </dgm:pt>
    <dgm:pt modelId="{048FF172-6924-4A99-846F-3EA89B112449}" type="pres">
      <dgm:prSet presAssocID="{6D194668-59F6-4C54-814E-2269FA0EBC7E}" presName="hierChild5" presStyleCnt="0"/>
      <dgm:spPr/>
    </dgm:pt>
    <dgm:pt modelId="{E86B509C-DC3B-4FD6-8B70-A6731D8087FC}" type="pres">
      <dgm:prSet presAssocID="{7A13DBA5-8715-4A6F-9328-22585CAE26BB}" presName="hierChild5" presStyleCnt="0"/>
      <dgm:spPr/>
    </dgm:pt>
    <dgm:pt modelId="{1F7431B0-A0B4-4876-9A85-7486223EC4C5}" type="pres">
      <dgm:prSet presAssocID="{6DCBAED2-E75E-495A-BECF-5F38B7F174EF}" presName="Name37" presStyleLbl="parChTrans1D2" presStyleIdx="1" presStyleCnt="10"/>
      <dgm:spPr/>
      <dgm:t>
        <a:bodyPr/>
        <a:lstStyle/>
        <a:p>
          <a:endParaRPr lang="en-US"/>
        </a:p>
      </dgm:t>
    </dgm:pt>
    <dgm:pt modelId="{055AE317-5AFB-4E1A-BDD8-C8085356F59D}" type="pres">
      <dgm:prSet presAssocID="{5AA82C87-E1F6-4CA1-9031-7F215791BA30}" presName="hierRoot2" presStyleCnt="0">
        <dgm:presLayoutVars>
          <dgm:hierBranch/>
        </dgm:presLayoutVars>
      </dgm:prSet>
      <dgm:spPr/>
    </dgm:pt>
    <dgm:pt modelId="{CDEF0B42-C6C9-4FEB-8376-01F2430DD368}" type="pres">
      <dgm:prSet presAssocID="{5AA82C87-E1F6-4CA1-9031-7F215791BA30}" presName="rootComposite" presStyleCnt="0"/>
      <dgm:spPr/>
    </dgm:pt>
    <dgm:pt modelId="{EAA9B241-DADD-4C3A-A235-8538819D7226}" type="pres">
      <dgm:prSet presAssocID="{5AA82C87-E1F6-4CA1-9031-7F215791BA30}" presName="rootText" presStyleLbl="node2" presStyleIdx="1" presStyleCnt="5" custScaleX="297321" custScaleY="162036" custLinFactNeighborX="-36769" custLinFactNeighborY="-5323">
        <dgm:presLayoutVars>
          <dgm:chPref val="3"/>
        </dgm:presLayoutVars>
      </dgm:prSet>
      <dgm:spPr/>
      <dgm:t>
        <a:bodyPr/>
        <a:lstStyle/>
        <a:p>
          <a:endParaRPr lang="en-US"/>
        </a:p>
      </dgm:t>
    </dgm:pt>
    <dgm:pt modelId="{4ED7AC6B-DA47-4917-A303-63BE6C1D1BC8}" type="pres">
      <dgm:prSet presAssocID="{5AA82C87-E1F6-4CA1-9031-7F215791BA30}" presName="rootConnector" presStyleLbl="node2" presStyleIdx="1" presStyleCnt="5"/>
      <dgm:spPr/>
      <dgm:t>
        <a:bodyPr/>
        <a:lstStyle/>
        <a:p>
          <a:endParaRPr lang="en-US"/>
        </a:p>
      </dgm:t>
    </dgm:pt>
    <dgm:pt modelId="{6DE56AE8-D171-458B-8D06-DB7139B8D8AF}" type="pres">
      <dgm:prSet presAssocID="{5AA82C87-E1F6-4CA1-9031-7F215791BA30}" presName="hierChild4" presStyleCnt="0"/>
      <dgm:spPr/>
    </dgm:pt>
    <dgm:pt modelId="{FF34420E-3F2D-4E78-9504-BAFCBC7CD505}" type="pres">
      <dgm:prSet presAssocID="{B2450316-0FFF-4E1F-BE34-BA0F4787C609}" presName="Name35" presStyleLbl="parChTrans1D3" presStyleIdx="1" presStyleCnt="5"/>
      <dgm:spPr/>
      <dgm:t>
        <a:bodyPr/>
        <a:lstStyle/>
        <a:p>
          <a:endParaRPr lang="en-US"/>
        </a:p>
      </dgm:t>
    </dgm:pt>
    <dgm:pt modelId="{CCB6270E-4F3D-40DB-816A-A8A174470162}" type="pres">
      <dgm:prSet presAssocID="{0F7805E7-E67A-4522-AD09-1BE7E172F936}" presName="hierRoot2" presStyleCnt="0">
        <dgm:presLayoutVars>
          <dgm:hierBranch/>
        </dgm:presLayoutVars>
      </dgm:prSet>
      <dgm:spPr/>
    </dgm:pt>
    <dgm:pt modelId="{D35BAD09-8EBD-4BA3-97F1-E91F1E0EDD78}" type="pres">
      <dgm:prSet presAssocID="{0F7805E7-E67A-4522-AD09-1BE7E172F936}" presName="rootComposite" presStyleCnt="0"/>
      <dgm:spPr/>
    </dgm:pt>
    <dgm:pt modelId="{0ED29EE2-F746-4CFA-9E9A-C217AD301CFB}" type="pres">
      <dgm:prSet presAssocID="{0F7805E7-E67A-4522-AD09-1BE7E172F936}" presName="rootText" presStyleLbl="node3" presStyleIdx="1" presStyleCnt="5" custScaleX="238427" custScaleY="119682">
        <dgm:presLayoutVars>
          <dgm:chPref val="3"/>
        </dgm:presLayoutVars>
      </dgm:prSet>
      <dgm:spPr/>
      <dgm:t>
        <a:bodyPr/>
        <a:lstStyle/>
        <a:p>
          <a:endParaRPr lang="en-US"/>
        </a:p>
      </dgm:t>
    </dgm:pt>
    <dgm:pt modelId="{839E659F-211F-4B5B-82D3-BC1CFEDA1F6C}" type="pres">
      <dgm:prSet presAssocID="{0F7805E7-E67A-4522-AD09-1BE7E172F936}" presName="rootConnector" presStyleLbl="node3" presStyleIdx="1" presStyleCnt="5"/>
      <dgm:spPr/>
      <dgm:t>
        <a:bodyPr/>
        <a:lstStyle/>
        <a:p>
          <a:endParaRPr lang="en-US"/>
        </a:p>
      </dgm:t>
    </dgm:pt>
    <dgm:pt modelId="{7DE6A84D-336E-44C9-AFFC-7AEBDC39824A}" type="pres">
      <dgm:prSet presAssocID="{0F7805E7-E67A-4522-AD09-1BE7E172F936}" presName="hierChild4" presStyleCnt="0"/>
      <dgm:spPr/>
    </dgm:pt>
    <dgm:pt modelId="{637F1743-A792-4AC9-9B3A-E6965E563FCA}" type="pres">
      <dgm:prSet presAssocID="{7A771F57-6329-43C9-844B-B6ED7F67804D}" presName="Name35" presStyleLbl="parChTrans1D4" presStyleIdx="2" presStyleCnt="17"/>
      <dgm:spPr/>
      <dgm:t>
        <a:bodyPr/>
        <a:lstStyle/>
        <a:p>
          <a:endParaRPr lang="en-US"/>
        </a:p>
      </dgm:t>
    </dgm:pt>
    <dgm:pt modelId="{268E1E8C-0FB3-4C55-BD78-38BD44FCD9ED}" type="pres">
      <dgm:prSet presAssocID="{C01A001D-B7B7-470B-A25D-BFA9B8C29588}" presName="hierRoot2" presStyleCnt="0">
        <dgm:presLayoutVars>
          <dgm:hierBranch/>
        </dgm:presLayoutVars>
      </dgm:prSet>
      <dgm:spPr/>
    </dgm:pt>
    <dgm:pt modelId="{242EC66F-2216-4817-8CD7-FA50A0DDDABC}" type="pres">
      <dgm:prSet presAssocID="{C01A001D-B7B7-470B-A25D-BFA9B8C29588}" presName="rootComposite" presStyleCnt="0"/>
      <dgm:spPr/>
    </dgm:pt>
    <dgm:pt modelId="{A2FCA445-78B5-406F-A015-63B404C1838F}" type="pres">
      <dgm:prSet presAssocID="{C01A001D-B7B7-470B-A25D-BFA9B8C29588}" presName="rootText" presStyleLbl="node4" presStyleIdx="2" presStyleCnt="17" custScaleX="238427" custScaleY="119682">
        <dgm:presLayoutVars>
          <dgm:chPref val="3"/>
        </dgm:presLayoutVars>
      </dgm:prSet>
      <dgm:spPr/>
      <dgm:t>
        <a:bodyPr/>
        <a:lstStyle/>
        <a:p>
          <a:endParaRPr lang="en-US"/>
        </a:p>
      </dgm:t>
    </dgm:pt>
    <dgm:pt modelId="{DE35FB88-9A38-480B-BE1C-8B360F7925BE}" type="pres">
      <dgm:prSet presAssocID="{C01A001D-B7B7-470B-A25D-BFA9B8C29588}" presName="rootConnector" presStyleLbl="node4" presStyleIdx="2" presStyleCnt="17"/>
      <dgm:spPr/>
      <dgm:t>
        <a:bodyPr/>
        <a:lstStyle/>
        <a:p>
          <a:endParaRPr lang="en-US"/>
        </a:p>
      </dgm:t>
    </dgm:pt>
    <dgm:pt modelId="{BA582A98-448D-458F-998E-DB8908540D7C}" type="pres">
      <dgm:prSet presAssocID="{C01A001D-B7B7-470B-A25D-BFA9B8C29588}" presName="hierChild4" presStyleCnt="0"/>
      <dgm:spPr/>
    </dgm:pt>
    <dgm:pt modelId="{D3257499-2375-424C-AE94-981A68F0ACD9}" type="pres">
      <dgm:prSet presAssocID="{3F3A98E6-99D1-438A-80F6-16B0B904EA19}" presName="Name35" presStyleLbl="parChTrans1D4" presStyleIdx="3" presStyleCnt="17"/>
      <dgm:spPr/>
      <dgm:t>
        <a:bodyPr/>
        <a:lstStyle/>
        <a:p>
          <a:endParaRPr lang="en-US"/>
        </a:p>
      </dgm:t>
    </dgm:pt>
    <dgm:pt modelId="{AA244922-5B8A-4C9C-9903-D0CFEC3E09A4}" type="pres">
      <dgm:prSet presAssocID="{34BBB926-8C58-405B-9668-C9EB39D4F4BA}" presName="hierRoot2" presStyleCnt="0">
        <dgm:presLayoutVars>
          <dgm:hierBranch/>
        </dgm:presLayoutVars>
      </dgm:prSet>
      <dgm:spPr/>
    </dgm:pt>
    <dgm:pt modelId="{E28E4257-6ABB-4F18-8386-486BC5223A9E}" type="pres">
      <dgm:prSet presAssocID="{34BBB926-8C58-405B-9668-C9EB39D4F4BA}" presName="rootComposite" presStyleCnt="0"/>
      <dgm:spPr/>
    </dgm:pt>
    <dgm:pt modelId="{8BD732F9-BE46-4EBB-B03A-FAC5B1213470}" type="pres">
      <dgm:prSet presAssocID="{34BBB926-8C58-405B-9668-C9EB39D4F4BA}" presName="rootText" presStyleLbl="node4" presStyleIdx="3" presStyleCnt="17" custScaleX="238427" custScaleY="119682">
        <dgm:presLayoutVars>
          <dgm:chPref val="3"/>
        </dgm:presLayoutVars>
      </dgm:prSet>
      <dgm:spPr/>
      <dgm:t>
        <a:bodyPr/>
        <a:lstStyle/>
        <a:p>
          <a:endParaRPr lang="en-US"/>
        </a:p>
      </dgm:t>
    </dgm:pt>
    <dgm:pt modelId="{6A5D4D4B-52D1-45E1-B921-8F8599CC0BC8}" type="pres">
      <dgm:prSet presAssocID="{34BBB926-8C58-405B-9668-C9EB39D4F4BA}" presName="rootConnector" presStyleLbl="node4" presStyleIdx="3" presStyleCnt="17"/>
      <dgm:spPr/>
      <dgm:t>
        <a:bodyPr/>
        <a:lstStyle/>
        <a:p>
          <a:endParaRPr lang="en-US"/>
        </a:p>
      </dgm:t>
    </dgm:pt>
    <dgm:pt modelId="{97312495-3F21-4F01-AEDA-96475A055CB8}" type="pres">
      <dgm:prSet presAssocID="{34BBB926-8C58-405B-9668-C9EB39D4F4BA}" presName="hierChild4" presStyleCnt="0"/>
      <dgm:spPr/>
    </dgm:pt>
    <dgm:pt modelId="{7D3C7834-6101-4A77-95D0-A68229977B8B}" type="pres">
      <dgm:prSet presAssocID="{D02AA443-3CDE-4F81-8B3A-215B85734FA3}" presName="Name35" presStyleLbl="parChTrans1D4" presStyleIdx="4" presStyleCnt="17"/>
      <dgm:spPr/>
      <dgm:t>
        <a:bodyPr/>
        <a:lstStyle/>
        <a:p>
          <a:endParaRPr lang="en-US"/>
        </a:p>
      </dgm:t>
    </dgm:pt>
    <dgm:pt modelId="{42879D97-C0F4-4203-A3B2-A0E6BA217084}" type="pres">
      <dgm:prSet presAssocID="{F7EC68C5-60DA-4732-AF74-DCEF7187B8B0}" presName="hierRoot2" presStyleCnt="0">
        <dgm:presLayoutVars>
          <dgm:hierBranch val="init"/>
        </dgm:presLayoutVars>
      </dgm:prSet>
      <dgm:spPr/>
    </dgm:pt>
    <dgm:pt modelId="{1C575E9B-134A-4CCA-95F4-8D13C3CD75C4}" type="pres">
      <dgm:prSet presAssocID="{F7EC68C5-60DA-4732-AF74-DCEF7187B8B0}" presName="rootComposite" presStyleCnt="0"/>
      <dgm:spPr/>
    </dgm:pt>
    <dgm:pt modelId="{A0F0EF21-3227-4BD0-BBFC-224FD8B1DF53}" type="pres">
      <dgm:prSet presAssocID="{F7EC68C5-60DA-4732-AF74-DCEF7187B8B0}" presName="rootText" presStyleLbl="node4" presStyleIdx="4" presStyleCnt="17" custScaleX="238427" custScaleY="119682">
        <dgm:presLayoutVars>
          <dgm:chPref val="3"/>
        </dgm:presLayoutVars>
      </dgm:prSet>
      <dgm:spPr/>
      <dgm:t>
        <a:bodyPr/>
        <a:lstStyle/>
        <a:p>
          <a:endParaRPr lang="en-US"/>
        </a:p>
      </dgm:t>
    </dgm:pt>
    <dgm:pt modelId="{6727E0C5-67DE-4D8D-BA4A-17BDAD3A0C9E}" type="pres">
      <dgm:prSet presAssocID="{F7EC68C5-60DA-4732-AF74-DCEF7187B8B0}" presName="rootConnector" presStyleLbl="node4" presStyleIdx="4" presStyleCnt="17"/>
      <dgm:spPr/>
      <dgm:t>
        <a:bodyPr/>
        <a:lstStyle/>
        <a:p>
          <a:endParaRPr lang="en-US"/>
        </a:p>
      </dgm:t>
    </dgm:pt>
    <dgm:pt modelId="{0E13EDA5-68CC-4CCA-9AF8-B8AF08E3605A}" type="pres">
      <dgm:prSet presAssocID="{F7EC68C5-60DA-4732-AF74-DCEF7187B8B0}" presName="hierChild4" presStyleCnt="0"/>
      <dgm:spPr/>
    </dgm:pt>
    <dgm:pt modelId="{F2BF5A8C-0920-48DA-BA38-4F585F15593E}" type="pres">
      <dgm:prSet presAssocID="{F7EC68C5-60DA-4732-AF74-DCEF7187B8B0}" presName="hierChild5" presStyleCnt="0"/>
      <dgm:spPr/>
    </dgm:pt>
    <dgm:pt modelId="{6B795DCC-4028-4212-B6D6-1510DA44C16E}" type="pres">
      <dgm:prSet presAssocID="{34BBB926-8C58-405B-9668-C9EB39D4F4BA}" presName="hierChild5" presStyleCnt="0"/>
      <dgm:spPr/>
    </dgm:pt>
    <dgm:pt modelId="{23C72692-A806-418A-B259-2EC9BF98CE29}" type="pres">
      <dgm:prSet presAssocID="{C01A001D-B7B7-470B-A25D-BFA9B8C29588}" presName="hierChild5" presStyleCnt="0"/>
      <dgm:spPr/>
    </dgm:pt>
    <dgm:pt modelId="{E9C53BEA-ADB8-4496-860D-650A790E2CAD}" type="pres">
      <dgm:prSet presAssocID="{0F7805E7-E67A-4522-AD09-1BE7E172F936}" presName="hierChild5" presStyleCnt="0"/>
      <dgm:spPr/>
    </dgm:pt>
    <dgm:pt modelId="{387BFED8-52E0-4F44-9145-C51CF93C39B2}" type="pres">
      <dgm:prSet presAssocID="{5AA82C87-E1F6-4CA1-9031-7F215791BA30}" presName="hierChild5" presStyleCnt="0"/>
      <dgm:spPr/>
    </dgm:pt>
    <dgm:pt modelId="{9D177BAC-9460-46F1-9623-BC8CD830A9BA}" type="pres">
      <dgm:prSet presAssocID="{26151BA7-914B-418A-95AF-EB0026683896}" presName="Name37" presStyleLbl="parChTrans1D2" presStyleIdx="2" presStyleCnt="10"/>
      <dgm:spPr/>
      <dgm:t>
        <a:bodyPr/>
        <a:lstStyle/>
        <a:p>
          <a:endParaRPr lang="en-US"/>
        </a:p>
      </dgm:t>
    </dgm:pt>
    <dgm:pt modelId="{F478375E-B228-41F7-B863-3C2EE7801565}" type="pres">
      <dgm:prSet presAssocID="{B67B64BA-E4D4-46BC-AC28-0C627819EBC6}" presName="hierRoot2" presStyleCnt="0">
        <dgm:presLayoutVars>
          <dgm:hierBranch/>
        </dgm:presLayoutVars>
      </dgm:prSet>
      <dgm:spPr/>
    </dgm:pt>
    <dgm:pt modelId="{73AAC5D6-AE3A-4EB2-B176-CAC996F4DF1E}" type="pres">
      <dgm:prSet presAssocID="{B67B64BA-E4D4-46BC-AC28-0C627819EBC6}" presName="rootComposite" presStyleCnt="0"/>
      <dgm:spPr/>
    </dgm:pt>
    <dgm:pt modelId="{DBAD9C44-47F9-47AB-B03E-B6EBB7E54BA1}" type="pres">
      <dgm:prSet presAssocID="{B67B64BA-E4D4-46BC-AC28-0C627819EBC6}" presName="rootText" presStyleLbl="node2" presStyleIdx="2" presStyleCnt="5" custScaleX="274829" custScaleY="176068" custLinFactNeighborX="3610" custLinFactNeighborY="3335">
        <dgm:presLayoutVars>
          <dgm:chPref val="3"/>
        </dgm:presLayoutVars>
      </dgm:prSet>
      <dgm:spPr/>
      <dgm:t>
        <a:bodyPr/>
        <a:lstStyle/>
        <a:p>
          <a:endParaRPr lang="en-US"/>
        </a:p>
      </dgm:t>
    </dgm:pt>
    <dgm:pt modelId="{057B28E4-9079-46A3-A802-4CB85A6BA8D1}" type="pres">
      <dgm:prSet presAssocID="{B67B64BA-E4D4-46BC-AC28-0C627819EBC6}" presName="rootConnector" presStyleLbl="node2" presStyleIdx="2" presStyleCnt="5"/>
      <dgm:spPr/>
      <dgm:t>
        <a:bodyPr/>
        <a:lstStyle/>
        <a:p>
          <a:endParaRPr lang="en-US"/>
        </a:p>
      </dgm:t>
    </dgm:pt>
    <dgm:pt modelId="{875DBCF4-3181-4F6E-971A-CE10F6ABD5EC}" type="pres">
      <dgm:prSet presAssocID="{B67B64BA-E4D4-46BC-AC28-0C627819EBC6}" presName="hierChild4" presStyleCnt="0"/>
      <dgm:spPr/>
    </dgm:pt>
    <dgm:pt modelId="{47C889FA-8688-4F18-886C-41F4B90D804C}" type="pres">
      <dgm:prSet presAssocID="{11115127-1976-4BD1-9E77-7867AECE6686}" presName="Name35" presStyleLbl="parChTrans1D3" presStyleIdx="2" presStyleCnt="5"/>
      <dgm:spPr/>
      <dgm:t>
        <a:bodyPr/>
        <a:lstStyle/>
        <a:p>
          <a:endParaRPr lang="en-US"/>
        </a:p>
      </dgm:t>
    </dgm:pt>
    <dgm:pt modelId="{F600B652-E699-4844-BDCE-B30934A767CA}" type="pres">
      <dgm:prSet presAssocID="{71F78487-18F0-43A1-B024-593B398BBE1B}" presName="hierRoot2" presStyleCnt="0">
        <dgm:presLayoutVars>
          <dgm:hierBranch/>
        </dgm:presLayoutVars>
      </dgm:prSet>
      <dgm:spPr/>
    </dgm:pt>
    <dgm:pt modelId="{2A4CACC9-C499-4C7E-A249-7E38AEFA3716}" type="pres">
      <dgm:prSet presAssocID="{71F78487-18F0-43A1-B024-593B398BBE1B}" presName="rootComposite" presStyleCnt="0"/>
      <dgm:spPr/>
    </dgm:pt>
    <dgm:pt modelId="{FDF7C066-A7FF-4AAC-ABC6-9105BC8540D3}" type="pres">
      <dgm:prSet presAssocID="{71F78487-18F0-43A1-B024-593B398BBE1B}" presName="rootText" presStyleLbl="node3" presStyleIdx="2" presStyleCnt="5" custScaleX="238427" custScaleY="119682">
        <dgm:presLayoutVars>
          <dgm:chPref val="3"/>
        </dgm:presLayoutVars>
      </dgm:prSet>
      <dgm:spPr/>
      <dgm:t>
        <a:bodyPr/>
        <a:lstStyle/>
        <a:p>
          <a:endParaRPr lang="en-US"/>
        </a:p>
      </dgm:t>
    </dgm:pt>
    <dgm:pt modelId="{4C1E7605-1818-4875-B8AD-6A3FA893D8DD}" type="pres">
      <dgm:prSet presAssocID="{71F78487-18F0-43A1-B024-593B398BBE1B}" presName="rootConnector" presStyleLbl="node3" presStyleIdx="2" presStyleCnt="5"/>
      <dgm:spPr/>
      <dgm:t>
        <a:bodyPr/>
        <a:lstStyle/>
        <a:p>
          <a:endParaRPr lang="en-US"/>
        </a:p>
      </dgm:t>
    </dgm:pt>
    <dgm:pt modelId="{68D6E9B6-1DB8-4E98-A395-D3B7F6B9C1E0}" type="pres">
      <dgm:prSet presAssocID="{71F78487-18F0-43A1-B024-593B398BBE1B}" presName="hierChild4" presStyleCnt="0"/>
      <dgm:spPr/>
    </dgm:pt>
    <dgm:pt modelId="{54046CF2-25AE-482C-864A-0D3E9A961A10}" type="pres">
      <dgm:prSet presAssocID="{EA852EB4-1707-455D-971A-9280977140E0}" presName="Name35" presStyleLbl="parChTrans1D4" presStyleIdx="5" presStyleCnt="17"/>
      <dgm:spPr/>
      <dgm:t>
        <a:bodyPr/>
        <a:lstStyle/>
        <a:p>
          <a:endParaRPr lang="en-US"/>
        </a:p>
      </dgm:t>
    </dgm:pt>
    <dgm:pt modelId="{8A75BEA0-E242-4177-A1BB-60F28B6F323C}" type="pres">
      <dgm:prSet presAssocID="{748D00E1-B864-490A-920D-DD93989DEB81}" presName="hierRoot2" presStyleCnt="0">
        <dgm:presLayoutVars>
          <dgm:hierBranch/>
        </dgm:presLayoutVars>
      </dgm:prSet>
      <dgm:spPr/>
    </dgm:pt>
    <dgm:pt modelId="{9A512816-7A84-48F3-83FA-D4A9E1502530}" type="pres">
      <dgm:prSet presAssocID="{748D00E1-B864-490A-920D-DD93989DEB81}" presName="rootComposite" presStyleCnt="0"/>
      <dgm:spPr/>
    </dgm:pt>
    <dgm:pt modelId="{E85353C2-F61C-4E85-A3B9-24C52A7C30CD}" type="pres">
      <dgm:prSet presAssocID="{748D00E1-B864-490A-920D-DD93989DEB81}" presName="rootText" presStyleLbl="node4" presStyleIdx="5" presStyleCnt="17" custScaleX="238427" custScaleY="119682">
        <dgm:presLayoutVars>
          <dgm:chPref val="3"/>
        </dgm:presLayoutVars>
      </dgm:prSet>
      <dgm:spPr/>
      <dgm:t>
        <a:bodyPr/>
        <a:lstStyle/>
        <a:p>
          <a:endParaRPr lang="en-US"/>
        </a:p>
      </dgm:t>
    </dgm:pt>
    <dgm:pt modelId="{2752A632-B80C-4D4D-82FE-4E8D5308F35F}" type="pres">
      <dgm:prSet presAssocID="{748D00E1-B864-490A-920D-DD93989DEB81}" presName="rootConnector" presStyleLbl="node4" presStyleIdx="5" presStyleCnt="17"/>
      <dgm:spPr/>
      <dgm:t>
        <a:bodyPr/>
        <a:lstStyle/>
        <a:p>
          <a:endParaRPr lang="en-US"/>
        </a:p>
      </dgm:t>
    </dgm:pt>
    <dgm:pt modelId="{E552EA92-B714-49C8-A3F5-706163B41538}" type="pres">
      <dgm:prSet presAssocID="{748D00E1-B864-490A-920D-DD93989DEB81}" presName="hierChild4" presStyleCnt="0"/>
      <dgm:spPr/>
    </dgm:pt>
    <dgm:pt modelId="{68078245-CDA8-4A67-BDFA-4C73CBA49D86}" type="pres">
      <dgm:prSet presAssocID="{D380C708-04F9-4BEF-8B25-D4635A2866DF}" presName="Name35" presStyleLbl="parChTrans1D4" presStyleIdx="6" presStyleCnt="17"/>
      <dgm:spPr/>
      <dgm:t>
        <a:bodyPr/>
        <a:lstStyle/>
        <a:p>
          <a:endParaRPr lang="en-US"/>
        </a:p>
      </dgm:t>
    </dgm:pt>
    <dgm:pt modelId="{C7399611-A93A-4DD9-AC18-B415876B308F}" type="pres">
      <dgm:prSet presAssocID="{D2C5584F-6F8B-432E-974C-ABEECB1283B8}" presName="hierRoot2" presStyleCnt="0">
        <dgm:presLayoutVars>
          <dgm:hierBranch/>
        </dgm:presLayoutVars>
      </dgm:prSet>
      <dgm:spPr/>
    </dgm:pt>
    <dgm:pt modelId="{B17AD29C-BB1A-426D-801F-3E259AD933D0}" type="pres">
      <dgm:prSet presAssocID="{D2C5584F-6F8B-432E-974C-ABEECB1283B8}" presName="rootComposite" presStyleCnt="0"/>
      <dgm:spPr/>
    </dgm:pt>
    <dgm:pt modelId="{652E56C1-A3F6-427E-8748-B595C4C9F32E}" type="pres">
      <dgm:prSet presAssocID="{D2C5584F-6F8B-432E-974C-ABEECB1283B8}" presName="rootText" presStyleLbl="node4" presStyleIdx="6" presStyleCnt="17" custScaleX="238427" custScaleY="119682">
        <dgm:presLayoutVars>
          <dgm:chPref val="3"/>
        </dgm:presLayoutVars>
      </dgm:prSet>
      <dgm:spPr/>
      <dgm:t>
        <a:bodyPr/>
        <a:lstStyle/>
        <a:p>
          <a:endParaRPr lang="en-US"/>
        </a:p>
      </dgm:t>
    </dgm:pt>
    <dgm:pt modelId="{25BCFA46-6490-48CA-B4B3-B7F4DDC95209}" type="pres">
      <dgm:prSet presAssocID="{D2C5584F-6F8B-432E-974C-ABEECB1283B8}" presName="rootConnector" presStyleLbl="node4" presStyleIdx="6" presStyleCnt="17"/>
      <dgm:spPr/>
      <dgm:t>
        <a:bodyPr/>
        <a:lstStyle/>
        <a:p>
          <a:endParaRPr lang="en-US"/>
        </a:p>
      </dgm:t>
    </dgm:pt>
    <dgm:pt modelId="{148BFE09-4D5C-49E8-AF8D-FE6D80A74140}" type="pres">
      <dgm:prSet presAssocID="{D2C5584F-6F8B-432E-974C-ABEECB1283B8}" presName="hierChild4" presStyleCnt="0"/>
      <dgm:spPr/>
    </dgm:pt>
    <dgm:pt modelId="{E6D64BA4-5F85-4908-A131-D89A1EF232A8}" type="pres">
      <dgm:prSet presAssocID="{715C5400-96B2-403C-AF47-8A578AE56D0F}" presName="Name35" presStyleLbl="parChTrans1D4" presStyleIdx="7" presStyleCnt="17"/>
      <dgm:spPr/>
      <dgm:t>
        <a:bodyPr/>
        <a:lstStyle/>
        <a:p>
          <a:endParaRPr lang="en-US"/>
        </a:p>
      </dgm:t>
    </dgm:pt>
    <dgm:pt modelId="{B3E6936D-3C53-41D4-8BE5-62406674DA39}" type="pres">
      <dgm:prSet presAssocID="{5950592A-9DC6-43EF-AC00-00A51D2DBED1}" presName="hierRoot2" presStyleCnt="0">
        <dgm:presLayoutVars>
          <dgm:hierBranch val="init"/>
        </dgm:presLayoutVars>
      </dgm:prSet>
      <dgm:spPr/>
    </dgm:pt>
    <dgm:pt modelId="{F0182111-6513-41F5-917B-54873999AAFB}" type="pres">
      <dgm:prSet presAssocID="{5950592A-9DC6-43EF-AC00-00A51D2DBED1}" presName="rootComposite" presStyleCnt="0"/>
      <dgm:spPr/>
    </dgm:pt>
    <dgm:pt modelId="{8C3414DD-2213-48A5-ACD4-F0DA9231B50D}" type="pres">
      <dgm:prSet presAssocID="{5950592A-9DC6-43EF-AC00-00A51D2DBED1}" presName="rootText" presStyleLbl="node4" presStyleIdx="7" presStyleCnt="17" custScaleX="238427" custScaleY="119682">
        <dgm:presLayoutVars>
          <dgm:chPref val="3"/>
        </dgm:presLayoutVars>
      </dgm:prSet>
      <dgm:spPr/>
      <dgm:t>
        <a:bodyPr/>
        <a:lstStyle/>
        <a:p>
          <a:endParaRPr lang="en-US"/>
        </a:p>
      </dgm:t>
    </dgm:pt>
    <dgm:pt modelId="{2F4C9245-CA1B-4B11-AE81-778B55A27BBA}" type="pres">
      <dgm:prSet presAssocID="{5950592A-9DC6-43EF-AC00-00A51D2DBED1}" presName="rootConnector" presStyleLbl="node4" presStyleIdx="7" presStyleCnt="17"/>
      <dgm:spPr/>
      <dgm:t>
        <a:bodyPr/>
        <a:lstStyle/>
        <a:p>
          <a:endParaRPr lang="en-US"/>
        </a:p>
      </dgm:t>
    </dgm:pt>
    <dgm:pt modelId="{7A0679B4-8ED8-48AA-BD1D-41BCD2C3F350}" type="pres">
      <dgm:prSet presAssocID="{5950592A-9DC6-43EF-AC00-00A51D2DBED1}" presName="hierChild4" presStyleCnt="0"/>
      <dgm:spPr/>
    </dgm:pt>
    <dgm:pt modelId="{0AB9B14A-0A36-4A89-B6DE-BAE9D167ED60}" type="pres">
      <dgm:prSet presAssocID="{5950592A-9DC6-43EF-AC00-00A51D2DBED1}" presName="hierChild5" presStyleCnt="0"/>
      <dgm:spPr/>
    </dgm:pt>
    <dgm:pt modelId="{4BD5ADF6-280C-46BB-A1DC-B52072F82056}" type="pres">
      <dgm:prSet presAssocID="{D2C5584F-6F8B-432E-974C-ABEECB1283B8}" presName="hierChild5" presStyleCnt="0"/>
      <dgm:spPr/>
    </dgm:pt>
    <dgm:pt modelId="{C6D18027-E13A-41C3-BEDC-61D34B131181}" type="pres">
      <dgm:prSet presAssocID="{748D00E1-B864-490A-920D-DD93989DEB81}" presName="hierChild5" presStyleCnt="0"/>
      <dgm:spPr/>
    </dgm:pt>
    <dgm:pt modelId="{3AE238CC-9F82-4F19-8910-A7DC17497B61}" type="pres">
      <dgm:prSet presAssocID="{71F78487-18F0-43A1-B024-593B398BBE1B}" presName="hierChild5" presStyleCnt="0"/>
      <dgm:spPr/>
    </dgm:pt>
    <dgm:pt modelId="{307EE02B-23C7-445B-9E1F-56BEAADD1956}" type="pres">
      <dgm:prSet presAssocID="{B67B64BA-E4D4-46BC-AC28-0C627819EBC6}" presName="hierChild5" presStyleCnt="0"/>
      <dgm:spPr/>
    </dgm:pt>
    <dgm:pt modelId="{89B061C5-F1BD-45A6-84EC-0AE0280C6858}" type="pres">
      <dgm:prSet presAssocID="{21A2D9A9-313F-47F7-9B48-71B57E4CA8E1}" presName="Name37" presStyleLbl="parChTrans1D2" presStyleIdx="3" presStyleCnt="10"/>
      <dgm:spPr/>
      <dgm:t>
        <a:bodyPr/>
        <a:lstStyle/>
        <a:p>
          <a:endParaRPr lang="en-US"/>
        </a:p>
      </dgm:t>
    </dgm:pt>
    <dgm:pt modelId="{3ADEEC6F-83D7-47C4-B347-B7EBEF8C6B2D}" type="pres">
      <dgm:prSet presAssocID="{48A36258-0AFF-4383-97B7-1D774B30B8FD}" presName="hierRoot2" presStyleCnt="0">
        <dgm:presLayoutVars>
          <dgm:hierBranch/>
        </dgm:presLayoutVars>
      </dgm:prSet>
      <dgm:spPr/>
    </dgm:pt>
    <dgm:pt modelId="{6B02929E-CEC0-4C31-B25A-17347BEA607D}" type="pres">
      <dgm:prSet presAssocID="{48A36258-0AFF-4383-97B7-1D774B30B8FD}" presName="rootComposite" presStyleCnt="0"/>
      <dgm:spPr/>
    </dgm:pt>
    <dgm:pt modelId="{02ADFC76-8F59-4630-B59E-1080DA924494}" type="pres">
      <dgm:prSet presAssocID="{48A36258-0AFF-4383-97B7-1D774B30B8FD}" presName="rootText" presStyleLbl="node2" presStyleIdx="3" presStyleCnt="5" custScaleX="329678" custScaleY="162803" custLinFactNeighborX="48647" custLinFactNeighborY="-20674">
        <dgm:presLayoutVars>
          <dgm:chPref val="3"/>
        </dgm:presLayoutVars>
      </dgm:prSet>
      <dgm:spPr/>
      <dgm:t>
        <a:bodyPr/>
        <a:lstStyle/>
        <a:p>
          <a:endParaRPr lang="en-US"/>
        </a:p>
      </dgm:t>
    </dgm:pt>
    <dgm:pt modelId="{D8E55163-D375-40CB-B8D2-B1BF199311BD}" type="pres">
      <dgm:prSet presAssocID="{48A36258-0AFF-4383-97B7-1D774B30B8FD}" presName="rootConnector" presStyleLbl="node2" presStyleIdx="3" presStyleCnt="5"/>
      <dgm:spPr/>
      <dgm:t>
        <a:bodyPr/>
        <a:lstStyle/>
        <a:p>
          <a:endParaRPr lang="en-US"/>
        </a:p>
      </dgm:t>
    </dgm:pt>
    <dgm:pt modelId="{DAB478F3-A703-40F5-915A-18D20D7AE6FC}" type="pres">
      <dgm:prSet presAssocID="{48A36258-0AFF-4383-97B7-1D774B30B8FD}" presName="hierChild4" presStyleCnt="0"/>
      <dgm:spPr/>
    </dgm:pt>
    <dgm:pt modelId="{84EC3221-75DE-4284-8378-B90705229B1E}" type="pres">
      <dgm:prSet presAssocID="{015B86B1-383C-4926-A1EC-4001648C7B8C}" presName="Name35" presStyleLbl="parChTrans1D3" presStyleIdx="3" presStyleCnt="5"/>
      <dgm:spPr/>
      <dgm:t>
        <a:bodyPr/>
        <a:lstStyle/>
        <a:p>
          <a:endParaRPr lang="en-US"/>
        </a:p>
      </dgm:t>
    </dgm:pt>
    <dgm:pt modelId="{0FACC425-CE75-408C-9919-CDA37760764D}" type="pres">
      <dgm:prSet presAssocID="{99EAD200-84A6-4B7D-B89A-F4C9FB16015A}" presName="hierRoot2" presStyleCnt="0">
        <dgm:presLayoutVars>
          <dgm:hierBranch/>
        </dgm:presLayoutVars>
      </dgm:prSet>
      <dgm:spPr/>
    </dgm:pt>
    <dgm:pt modelId="{C11B9284-7258-44FE-82A3-D134574AAC0C}" type="pres">
      <dgm:prSet presAssocID="{99EAD200-84A6-4B7D-B89A-F4C9FB16015A}" presName="rootComposite" presStyleCnt="0"/>
      <dgm:spPr/>
    </dgm:pt>
    <dgm:pt modelId="{3C99CE22-6AEE-4880-9456-CF77EC9A967B}" type="pres">
      <dgm:prSet presAssocID="{99EAD200-84A6-4B7D-B89A-F4C9FB16015A}" presName="rootText" presStyleLbl="node3" presStyleIdx="3" presStyleCnt="5" custAng="0" custScaleX="238427" custScaleY="119682">
        <dgm:presLayoutVars>
          <dgm:chPref val="3"/>
        </dgm:presLayoutVars>
      </dgm:prSet>
      <dgm:spPr/>
      <dgm:t>
        <a:bodyPr/>
        <a:lstStyle/>
        <a:p>
          <a:endParaRPr lang="en-US"/>
        </a:p>
      </dgm:t>
    </dgm:pt>
    <dgm:pt modelId="{D74A9711-DC51-408D-9305-1AD45FC62C82}" type="pres">
      <dgm:prSet presAssocID="{99EAD200-84A6-4B7D-B89A-F4C9FB16015A}" presName="rootConnector" presStyleLbl="node3" presStyleIdx="3" presStyleCnt="5"/>
      <dgm:spPr/>
      <dgm:t>
        <a:bodyPr/>
        <a:lstStyle/>
        <a:p>
          <a:endParaRPr lang="en-US"/>
        </a:p>
      </dgm:t>
    </dgm:pt>
    <dgm:pt modelId="{BFDB18BE-C800-4FB5-BAE9-9D8AEEE714BD}" type="pres">
      <dgm:prSet presAssocID="{99EAD200-84A6-4B7D-B89A-F4C9FB16015A}" presName="hierChild4" presStyleCnt="0"/>
      <dgm:spPr/>
    </dgm:pt>
    <dgm:pt modelId="{11FEB000-7A5A-4E5D-AC1C-2508D7230F27}" type="pres">
      <dgm:prSet presAssocID="{E70D8E2F-54AF-472B-BC1D-6E9BF1CDDFFC}" presName="Name35" presStyleLbl="parChTrans1D4" presStyleIdx="8" presStyleCnt="17"/>
      <dgm:spPr/>
      <dgm:t>
        <a:bodyPr/>
        <a:lstStyle/>
        <a:p>
          <a:endParaRPr lang="en-US"/>
        </a:p>
      </dgm:t>
    </dgm:pt>
    <dgm:pt modelId="{E1BE5179-C553-43AE-86D9-84557C4AF351}" type="pres">
      <dgm:prSet presAssocID="{48704D83-5A61-4208-91E0-017981F09245}" presName="hierRoot2" presStyleCnt="0">
        <dgm:presLayoutVars>
          <dgm:hierBranch/>
        </dgm:presLayoutVars>
      </dgm:prSet>
      <dgm:spPr/>
    </dgm:pt>
    <dgm:pt modelId="{391E09D2-ABF7-4BF9-B235-420DF3A8C5A5}" type="pres">
      <dgm:prSet presAssocID="{48704D83-5A61-4208-91E0-017981F09245}" presName="rootComposite" presStyleCnt="0"/>
      <dgm:spPr/>
    </dgm:pt>
    <dgm:pt modelId="{88D31594-A73E-4D84-8F8F-25B37FE4BABA}" type="pres">
      <dgm:prSet presAssocID="{48704D83-5A61-4208-91E0-017981F09245}" presName="rootText" presStyleLbl="node4" presStyleIdx="8" presStyleCnt="17" custScaleX="238427" custScaleY="119682">
        <dgm:presLayoutVars>
          <dgm:chPref val="3"/>
        </dgm:presLayoutVars>
      </dgm:prSet>
      <dgm:spPr/>
      <dgm:t>
        <a:bodyPr/>
        <a:lstStyle/>
        <a:p>
          <a:endParaRPr lang="en-US"/>
        </a:p>
      </dgm:t>
    </dgm:pt>
    <dgm:pt modelId="{87664903-51B6-4B53-8BAB-2565F2CAC0D9}" type="pres">
      <dgm:prSet presAssocID="{48704D83-5A61-4208-91E0-017981F09245}" presName="rootConnector" presStyleLbl="node4" presStyleIdx="8" presStyleCnt="17"/>
      <dgm:spPr/>
      <dgm:t>
        <a:bodyPr/>
        <a:lstStyle/>
        <a:p>
          <a:endParaRPr lang="en-US"/>
        </a:p>
      </dgm:t>
    </dgm:pt>
    <dgm:pt modelId="{44E24BD2-DD15-484B-873D-5E815204324F}" type="pres">
      <dgm:prSet presAssocID="{48704D83-5A61-4208-91E0-017981F09245}" presName="hierChild4" presStyleCnt="0"/>
      <dgm:spPr/>
    </dgm:pt>
    <dgm:pt modelId="{58967C81-C763-407C-83BC-9E2C74FAD378}" type="pres">
      <dgm:prSet presAssocID="{1659F9B3-D905-4FE0-AF76-7787B44BAB72}" presName="Name35" presStyleLbl="parChTrans1D4" presStyleIdx="9" presStyleCnt="17"/>
      <dgm:spPr/>
      <dgm:t>
        <a:bodyPr/>
        <a:lstStyle/>
        <a:p>
          <a:endParaRPr lang="en-US"/>
        </a:p>
      </dgm:t>
    </dgm:pt>
    <dgm:pt modelId="{676DBD9B-61F2-40AC-9303-AAC92C426B8E}" type="pres">
      <dgm:prSet presAssocID="{47767247-E7F0-4528-820B-2B039B46FCB1}" presName="hierRoot2" presStyleCnt="0">
        <dgm:presLayoutVars>
          <dgm:hierBranch/>
        </dgm:presLayoutVars>
      </dgm:prSet>
      <dgm:spPr/>
    </dgm:pt>
    <dgm:pt modelId="{DC13D29E-A6D5-415C-A9DB-F440941A7B9D}" type="pres">
      <dgm:prSet presAssocID="{47767247-E7F0-4528-820B-2B039B46FCB1}" presName="rootComposite" presStyleCnt="0"/>
      <dgm:spPr/>
    </dgm:pt>
    <dgm:pt modelId="{1026ED26-C37C-4CE3-8C4E-A089F8CD4A53}" type="pres">
      <dgm:prSet presAssocID="{47767247-E7F0-4528-820B-2B039B46FCB1}" presName="rootText" presStyleLbl="node4" presStyleIdx="9" presStyleCnt="17" custScaleX="229554" custScaleY="123711">
        <dgm:presLayoutVars>
          <dgm:chPref val="3"/>
        </dgm:presLayoutVars>
      </dgm:prSet>
      <dgm:spPr/>
      <dgm:t>
        <a:bodyPr/>
        <a:lstStyle/>
        <a:p>
          <a:endParaRPr lang="en-US"/>
        </a:p>
      </dgm:t>
    </dgm:pt>
    <dgm:pt modelId="{C3856A5D-C0AD-4CF0-8225-9D6FF07CE9C8}" type="pres">
      <dgm:prSet presAssocID="{47767247-E7F0-4528-820B-2B039B46FCB1}" presName="rootConnector" presStyleLbl="node4" presStyleIdx="9" presStyleCnt="17"/>
      <dgm:spPr/>
      <dgm:t>
        <a:bodyPr/>
        <a:lstStyle/>
        <a:p>
          <a:endParaRPr lang="en-US"/>
        </a:p>
      </dgm:t>
    </dgm:pt>
    <dgm:pt modelId="{6E29DF52-5733-4278-B34F-70654F5D42E3}" type="pres">
      <dgm:prSet presAssocID="{47767247-E7F0-4528-820B-2B039B46FCB1}" presName="hierChild4" presStyleCnt="0"/>
      <dgm:spPr/>
    </dgm:pt>
    <dgm:pt modelId="{8899A305-9D63-469E-A36C-DB03B16D88BD}" type="pres">
      <dgm:prSet presAssocID="{4A6CF814-C899-4367-AE1F-B2827E0B7294}" presName="Name35" presStyleLbl="parChTrans1D4" presStyleIdx="10" presStyleCnt="17"/>
      <dgm:spPr/>
      <dgm:t>
        <a:bodyPr/>
        <a:lstStyle/>
        <a:p>
          <a:endParaRPr lang="en-US"/>
        </a:p>
      </dgm:t>
    </dgm:pt>
    <dgm:pt modelId="{BE3E3337-4C21-4230-8E47-535400B56B6A}" type="pres">
      <dgm:prSet presAssocID="{EE4EE36A-92EF-4459-9470-391557961304}" presName="hierRoot2" presStyleCnt="0">
        <dgm:presLayoutVars>
          <dgm:hierBranch/>
        </dgm:presLayoutVars>
      </dgm:prSet>
      <dgm:spPr/>
    </dgm:pt>
    <dgm:pt modelId="{69F2133D-0A8C-47B3-8A49-98FEC6F76A29}" type="pres">
      <dgm:prSet presAssocID="{EE4EE36A-92EF-4459-9470-391557961304}" presName="rootComposite" presStyleCnt="0"/>
      <dgm:spPr/>
    </dgm:pt>
    <dgm:pt modelId="{9E89FCCF-FCC8-40F3-B902-334B178AAE27}" type="pres">
      <dgm:prSet presAssocID="{EE4EE36A-92EF-4459-9470-391557961304}" presName="rootText" presStyleLbl="node4" presStyleIdx="10" presStyleCnt="17" custScaleX="229554" custScaleY="123711">
        <dgm:presLayoutVars>
          <dgm:chPref val="3"/>
        </dgm:presLayoutVars>
      </dgm:prSet>
      <dgm:spPr/>
      <dgm:t>
        <a:bodyPr/>
        <a:lstStyle/>
        <a:p>
          <a:endParaRPr lang="en-US"/>
        </a:p>
      </dgm:t>
    </dgm:pt>
    <dgm:pt modelId="{F510F5D7-7C71-497E-9164-377B5FAF0AE5}" type="pres">
      <dgm:prSet presAssocID="{EE4EE36A-92EF-4459-9470-391557961304}" presName="rootConnector" presStyleLbl="node4" presStyleIdx="10" presStyleCnt="17"/>
      <dgm:spPr/>
      <dgm:t>
        <a:bodyPr/>
        <a:lstStyle/>
        <a:p>
          <a:endParaRPr lang="en-US"/>
        </a:p>
      </dgm:t>
    </dgm:pt>
    <dgm:pt modelId="{A2D9BA1C-82CD-4026-BD9D-A748B56CA2A3}" type="pres">
      <dgm:prSet presAssocID="{EE4EE36A-92EF-4459-9470-391557961304}" presName="hierChild4" presStyleCnt="0"/>
      <dgm:spPr/>
    </dgm:pt>
    <dgm:pt modelId="{15D4050A-DF49-4E62-9A47-627C27476FA9}" type="pres">
      <dgm:prSet presAssocID="{A478439E-0346-4125-A84D-CFC5D77361E8}" presName="Name35" presStyleLbl="parChTrans1D4" presStyleIdx="11" presStyleCnt="17"/>
      <dgm:spPr/>
      <dgm:t>
        <a:bodyPr/>
        <a:lstStyle/>
        <a:p>
          <a:endParaRPr lang="en-US"/>
        </a:p>
      </dgm:t>
    </dgm:pt>
    <dgm:pt modelId="{51D75711-9344-42F0-BE54-112B945F68B2}" type="pres">
      <dgm:prSet presAssocID="{3BF7570A-7B07-4828-B728-DFEBDE4475B6}" presName="hierRoot2" presStyleCnt="0">
        <dgm:presLayoutVars>
          <dgm:hierBranch/>
        </dgm:presLayoutVars>
      </dgm:prSet>
      <dgm:spPr/>
    </dgm:pt>
    <dgm:pt modelId="{ACB8A1C1-91DB-452D-8380-6989AE65CA52}" type="pres">
      <dgm:prSet presAssocID="{3BF7570A-7B07-4828-B728-DFEBDE4475B6}" presName="rootComposite" presStyleCnt="0"/>
      <dgm:spPr/>
    </dgm:pt>
    <dgm:pt modelId="{6EC12654-6ED7-44A4-9C5C-F6C1FCDB804B}" type="pres">
      <dgm:prSet presAssocID="{3BF7570A-7B07-4828-B728-DFEBDE4475B6}" presName="rootText" presStyleLbl="node4" presStyleIdx="11" presStyleCnt="17" custScaleX="229554" custScaleY="123711">
        <dgm:presLayoutVars>
          <dgm:chPref val="3"/>
        </dgm:presLayoutVars>
      </dgm:prSet>
      <dgm:spPr/>
      <dgm:t>
        <a:bodyPr/>
        <a:lstStyle/>
        <a:p>
          <a:endParaRPr lang="en-US"/>
        </a:p>
      </dgm:t>
    </dgm:pt>
    <dgm:pt modelId="{540B78A2-259F-43FD-8D85-1A0F6B1FAE52}" type="pres">
      <dgm:prSet presAssocID="{3BF7570A-7B07-4828-B728-DFEBDE4475B6}" presName="rootConnector" presStyleLbl="node4" presStyleIdx="11" presStyleCnt="17"/>
      <dgm:spPr/>
      <dgm:t>
        <a:bodyPr/>
        <a:lstStyle/>
        <a:p>
          <a:endParaRPr lang="en-US"/>
        </a:p>
      </dgm:t>
    </dgm:pt>
    <dgm:pt modelId="{9040C12B-84F4-4E93-990A-8C89BBFE1D62}" type="pres">
      <dgm:prSet presAssocID="{3BF7570A-7B07-4828-B728-DFEBDE4475B6}" presName="hierChild4" presStyleCnt="0"/>
      <dgm:spPr/>
    </dgm:pt>
    <dgm:pt modelId="{D4549EB3-9CE3-4196-B01E-058ED8187734}" type="pres">
      <dgm:prSet presAssocID="{810426F3-6024-4E78-9674-62DDBB1C4520}" presName="Name35" presStyleLbl="parChTrans1D4" presStyleIdx="12" presStyleCnt="17"/>
      <dgm:spPr/>
      <dgm:t>
        <a:bodyPr/>
        <a:lstStyle/>
        <a:p>
          <a:endParaRPr lang="en-US"/>
        </a:p>
      </dgm:t>
    </dgm:pt>
    <dgm:pt modelId="{CCF1C5B2-EC9C-47ED-AC5C-0B9388343C10}" type="pres">
      <dgm:prSet presAssocID="{9A6D5663-804B-41F3-AAE7-5539EDB88B94}" presName="hierRoot2" presStyleCnt="0">
        <dgm:presLayoutVars>
          <dgm:hierBranch/>
        </dgm:presLayoutVars>
      </dgm:prSet>
      <dgm:spPr/>
    </dgm:pt>
    <dgm:pt modelId="{E891E404-E635-4293-9975-6A30A2C42A37}" type="pres">
      <dgm:prSet presAssocID="{9A6D5663-804B-41F3-AAE7-5539EDB88B94}" presName="rootComposite" presStyleCnt="0"/>
      <dgm:spPr/>
    </dgm:pt>
    <dgm:pt modelId="{C77FBCF9-0712-4FAE-AE1F-D540E46FCB04}" type="pres">
      <dgm:prSet presAssocID="{9A6D5663-804B-41F3-AAE7-5539EDB88B94}" presName="rootText" presStyleLbl="node4" presStyleIdx="12" presStyleCnt="17" custScaleX="229554" custScaleY="123711">
        <dgm:presLayoutVars>
          <dgm:chPref val="3"/>
        </dgm:presLayoutVars>
      </dgm:prSet>
      <dgm:spPr/>
      <dgm:t>
        <a:bodyPr/>
        <a:lstStyle/>
        <a:p>
          <a:endParaRPr lang="en-US"/>
        </a:p>
      </dgm:t>
    </dgm:pt>
    <dgm:pt modelId="{57145D01-F06D-4065-936D-F9D33A585FCF}" type="pres">
      <dgm:prSet presAssocID="{9A6D5663-804B-41F3-AAE7-5539EDB88B94}" presName="rootConnector" presStyleLbl="node4" presStyleIdx="12" presStyleCnt="17"/>
      <dgm:spPr/>
      <dgm:t>
        <a:bodyPr/>
        <a:lstStyle/>
        <a:p>
          <a:endParaRPr lang="en-US"/>
        </a:p>
      </dgm:t>
    </dgm:pt>
    <dgm:pt modelId="{D57F032D-0AD8-45FB-A180-4FE8F26EAD18}" type="pres">
      <dgm:prSet presAssocID="{9A6D5663-804B-41F3-AAE7-5539EDB88B94}" presName="hierChild4" presStyleCnt="0"/>
      <dgm:spPr/>
    </dgm:pt>
    <dgm:pt modelId="{EADEC291-AC7F-4A78-B2B1-1B3114B72FA2}" type="pres">
      <dgm:prSet presAssocID="{9A6D5663-804B-41F3-AAE7-5539EDB88B94}" presName="hierChild5" presStyleCnt="0"/>
      <dgm:spPr/>
    </dgm:pt>
    <dgm:pt modelId="{833B3300-B36B-4934-9201-EB6A81176BD6}" type="pres">
      <dgm:prSet presAssocID="{3BF7570A-7B07-4828-B728-DFEBDE4475B6}" presName="hierChild5" presStyleCnt="0"/>
      <dgm:spPr/>
    </dgm:pt>
    <dgm:pt modelId="{CFFAC16A-B8A5-45DC-8F89-EC18492FE1B4}" type="pres">
      <dgm:prSet presAssocID="{EE4EE36A-92EF-4459-9470-391557961304}" presName="hierChild5" presStyleCnt="0"/>
      <dgm:spPr/>
    </dgm:pt>
    <dgm:pt modelId="{B9D34F54-2078-4F76-AE20-C5B4ACD375E5}" type="pres">
      <dgm:prSet presAssocID="{47767247-E7F0-4528-820B-2B039B46FCB1}" presName="hierChild5" presStyleCnt="0"/>
      <dgm:spPr/>
    </dgm:pt>
    <dgm:pt modelId="{F916E45D-0CAE-4996-B59D-F60C420BA3AC}" type="pres">
      <dgm:prSet presAssocID="{48704D83-5A61-4208-91E0-017981F09245}" presName="hierChild5" presStyleCnt="0"/>
      <dgm:spPr/>
    </dgm:pt>
    <dgm:pt modelId="{CD300725-B32A-4DB7-A5C3-A0398C80DAB1}" type="pres">
      <dgm:prSet presAssocID="{99EAD200-84A6-4B7D-B89A-F4C9FB16015A}" presName="hierChild5" presStyleCnt="0"/>
      <dgm:spPr/>
    </dgm:pt>
    <dgm:pt modelId="{34DB845B-E600-4BB0-B5C4-CBF40F9F2BF3}" type="pres">
      <dgm:prSet presAssocID="{48A36258-0AFF-4383-97B7-1D774B30B8FD}" presName="hierChild5" presStyleCnt="0"/>
      <dgm:spPr/>
    </dgm:pt>
    <dgm:pt modelId="{069C1AF9-7464-45D9-BF39-E6D55F8B3E7E}" type="pres">
      <dgm:prSet presAssocID="{2BD375C2-6C76-40B2-95D5-C1848E1C742C}" presName="Name37" presStyleLbl="parChTrans1D2" presStyleIdx="4" presStyleCnt="10"/>
      <dgm:spPr/>
      <dgm:t>
        <a:bodyPr/>
        <a:lstStyle/>
        <a:p>
          <a:endParaRPr lang="en-US"/>
        </a:p>
      </dgm:t>
    </dgm:pt>
    <dgm:pt modelId="{DA09D174-9F7D-427B-90E9-B1A1EE8E921B}" type="pres">
      <dgm:prSet presAssocID="{07BCA8AC-C9FB-48F5-8464-746C046FF8EB}" presName="hierRoot2" presStyleCnt="0">
        <dgm:presLayoutVars>
          <dgm:hierBranch/>
        </dgm:presLayoutVars>
      </dgm:prSet>
      <dgm:spPr/>
    </dgm:pt>
    <dgm:pt modelId="{C06BD717-73F8-4EA8-9146-316A451F1201}" type="pres">
      <dgm:prSet presAssocID="{07BCA8AC-C9FB-48F5-8464-746C046FF8EB}" presName="rootComposite" presStyleCnt="0"/>
      <dgm:spPr/>
    </dgm:pt>
    <dgm:pt modelId="{D138464C-EA35-4896-ADF0-5E72E6EE8545}" type="pres">
      <dgm:prSet presAssocID="{07BCA8AC-C9FB-48F5-8464-746C046FF8EB}" presName="rootText" presStyleLbl="node2" presStyleIdx="4" presStyleCnt="5" custScaleX="269046" custScaleY="177650" custLinFactX="10391" custLinFactNeighborX="100000" custLinFactNeighborY="-5323">
        <dgm:presLayoutVars>
          <dgm:chPref val="3"/>
        </dgm:presLayoutVars>
      </dgm:prSet>
      <dgm:spPr/>
      <dgm:t>
        <a:bodyPr/>
        <a:lstStyle/>
        <a:p>
          <a:endParaRPr lang="en-US"/>
        </a:p>
      </dgm:t>
    </dgm:pt>
    <dgm:pt modelId="{72B4E9D0-E04B-48B3-9AFB-009302765AA2}" type="pres">
      <dgm:prSet presAssocID="{07BCA8AC-C9FB-48F5-8464-746C046FF8EB}" presName="rootConnector" presStyleLbl="node2" presStyleIdx="4" presStyleCnt="5"/>
      <dgm:spPr/>
      <dgm:t>
        <a:bodyPr/>
        <a:lstStyle/>
        <a:p>
          <a:endParaRPr lang="en-US"/>
        </a:p>
      </dgm:t>
    </dgm:pt>
    <dgm:pt modelId="{67929681-F9F6-4B77-8940-144909356160}" type="pres">
      <dgm:prSet presAssocID="{07BCA8AC-C9FB-48F5-8464-746C046FF8EB}" presName="hierChild4" presStyleCnt="0"/>
      <dgm:spPr/>
    </dgm:pt>
    <dgm:pt modelId="{CC734E42-57B9-4087-AFEA-420B4B57C33C}" type="pres">
      <dgm:prSet presAssocID="{65EBD52A-35CD-4D32-94EF-5FCDC0406C5F}" presName="Name35" presStyleLbl="parChTrans1D3" presStyleIdx="4" presStyleCnt="5"/>
      <dgm:spPr/>
      <dgm:t>
        <a:bodyPr/>
        <a:lstStyle/>
        <a:p>
          <a:endParaRPr lang="en-US"/>
        </a:p>
      </dgm:t>
    </dgm:pt>
    <dgm:pt modelId="{BC1FCB76-A081-49A6-B9C3-A12A1CBB6470}" type="pres">
      <dgm:prSet presAssocID="{29EE536B-B750-4704-A9F8-941BEE659474}" presName="hierRoot2" presStyleCnt="0">
        <dgm:presLayoutVars>
          <dgm:hierBranch/>
        </dgm:presLayoutVars>
      </dgm:prSet>
      <dgm:spPr/>
    </dgm:pt>
    <dgm:pt modelId="{9186DCEB-E9C5-46C9-88E6-EA7E69B3EC67}" type="pres">
      <dgm:prSet presAssocID="{29EE536B-B750-4704-A9F8-941BEE659474}" presName="rootComposite" presStyleCnt="0"/>
      <dgm:spPr/>
    </dgm:pt>
    <dgm:pt modelId="{FBBCA1E3-8BCC-407E-884E-FCF04C1D6BFF}" type="pres">
      <dgm:prSet presAssocID="{29EE536B-B750-4704-A9F8-941BEE659474}" presName="rootText" presStyleLbl="node3" presStyleIdx="4" presStyleCnt="5" custScaleX="238427" custScaleY="119682">
        <dgm:presLayoutVars>
          <dgm:chPref val="3"/>
        </dgm:presLayoutVars>
      </dgm:prSet>
      <dgm:spPr/>
      <dgm:t>
        <a:bodyPr/>
        <a:lstStyle/>
        <a:p>
          <a:endParaRPr lang="en-US"/>
        </a:p>
      </dgm:t>
    </dgm:pt>
    <dgm:pt modelId="{3E78707A-79CD-4104-AEE2-29262AE5D75F}" type="pres">
      <dgm:prSet presAssocID="{29EE536B-B750-4704-A9F8-941BEE659474}" presName="rootConnector" presStyleLbl="node3" presStyleIdx="4" presStyleCnt="5"/>
      <dgm:spPr/>
      <dgm:t>
        <a:bodyPr/>
        <a:lstStyle/>
        <a:p>
          <a:endParaRPr lang="en-US"/>
        </a:p>
      </dgm:t>
    </dgm:pt>
    <dgm:pt modelId="{B609D2BD-807D-4483-B217-4AA0BBD62CE9}" type="pres">
      <dgm:prSet presAssocID="{29EE536B-B750-4704-A9F8-941BEE659474}" presName="hierChild4" presStyleCnt="0"/>
      <dgm:spPr/>
    </dgm:pt>
    <dgm:pt modelId="{045B0170-C9CB-4A1D-9E3F-694654F60B23}" type="pres">
      <dgm:prSet presAssocID="{307C59A0-00D5-4BE2-90E6-B0341479E977}" presName="Name35" presStyleLbl="parChTrans1D4" presStyleIdx="13" presStyleCnt="17"/>
      <dgm:spPr/>
      <dgm:t>
        <a:bodyPr/>
        <a:lstStyle/>
        <a:p>
          <a:endParaRPr lang="en-US"/>
        </a:p>
      </dgm:t>
    </dgm:pt>
    <dgm:pt modelId="{FDD85714-2166-4B69-83C9-D7F94D378A1F}" type="pres">
      <dgm:prSet presAssocID="{7E5CCDA2-2CC5-488A-B950-6C708E4E1910}" presName="hierRoot2" presStyleCnt="0">
        <dgm:presLayoutVars>
          <dgm:hierBranch/>
        </dgm:presLayoutVars>
      </dgm:prSet>
      <dgm:spPr/>
    </dgm:pt>
    <dgm:pt modelId="{1108CDE4-DD90-4C44-95B6-74AEEC1263C5}" type="pres">
      <dgm:prSet presAssocID="{7E5CCDA2-2CC5-488A-B950-6C708E4E1910}" presName="rootComposite" presStyleCnt="0"/>
      <dgm:spPr/>
    </dgm:pt>
    <dgm:pt modelId="{6A18F114-DED3-42C6-AD2F-690D6AFED22D}" type="pres">
      <dgm:prSet presAssocID="{7E5CCDA2-2CC5-488A-B950-6C708E4E1910}" presName="rootText" presStyleLbl="node4" presStyleIdx="13" presStyleCnt="17" custScaleX="238427" custScaleY="119682">
        <dgm:presLayoutVars>
          <dgm:chPref val="3"/>
        </dgm:presLayoutVars>
      </dgm:prSet>
      <dgm:spPr/>
      <dgm:t>
        <a:bodyPr/>
        <a:lstStyle/>
        <a:p>
          <a:endParaRPr lang="en-US"/>
        </a:p>
      </dgm:t>
    </dgm:pt>
    <dgm:pt modelId="{A3461EA0-C314-4C65-8888-5CA9A7CBD7DF}" type="pres">
      <dgm:prSet presAssocID="{7E5CCDA2-2CC5-488A-B950-6C708E4E1910}" presName="rootConnector" presStyleLbl="node4" presStyleIdx="13" presStyleCnt="17"/>
      <dgm:spPr/>
      <dgm:t>
        <a:bodyPr/>
        <a:lstStyle/>
        <a:p>
          <a:endParaRPr lang="en-US"/>
        </a:p>
      </dgm:t>
    </dgm:pt>
    <dgm:pt modelId="{8C965FEE-2960-41FA-A3A5-3F590B557EC9}" type="pres">
      <dgm:prSet presAssocID="{7E5CCDA2-2CC5-488A-B950-6C708E4E1910}" presName="hierChild4" presStyleCnt="0"/>
      <dgm:spPr/>
    </dgm:pt>
    <dgm:pt modelId="{77013270-A232-4CDC-9A70-95280E07D0CE}" type="pres">
      <dgm:prSet presAssocID="{7B896A51-A2AF-4310-9BCD-42E1E069C407}" presName="Name35" presStyleLbl="parChTrans1D4" presStyleIdx="14" presStyleCnt="17"/>
      <dgm:spPr/>
      <dgm:t>
        <a:bodyPr/>
        <a:lstStyle/>
        <a:p>
          <a:endParaRPr lang="en-US"/>
        </a:p>
      </dgm:t>
    </dgm:pt>
    <dgm:pt modelId="{FAEAFAFC-6CB7-4E7B-9E24-25A1FC20CE98}" type="pres">
      <dgm:prSet presAssocID="{D776C795-2E87-4FEB-A02D-BAF5F19990B9}" presName="hierRoot2" presStyleCnt="0">
        <dgm:presLayoutVars>
          <dgm:hierBranch/>
        </dgm:presLayoutVars>
      </dgm:prSet>
      <dgm:spPr/>
    </dgm:pt>
    <dgm:pt modelId="{8478FEA4-A715-4A88-81AF-61C69BA07462}" type="pres">
      <dgm:prSet presAssocID="{D776C795-2E87-4FEB-A02D-BAF5F19990B9}" presName="rootComposite" presStyleCnt="0"/>
      <dgm:spPr/>
    </dgm:pt>
    <dgm:pt modelId="{B0F38142-7974-4D5E-804D-53B2A1BED41D}" type="pres">
      <dgm:prSet presAssocID="{D776C795-2E87-4FEB-A02D-BAF5F19990B9}" presName="rootText" presStyleLbl="node4" presStyleIdx="14" presStyleCnt="17" custScaleX="238427" custScaleY="119682">
        <dgm:presLayoutVars>
          <dgm:chPref val="3"/>
        </dgm:presLayoutVars>
      </dgm:prSet>
      <dgm:spPr/>
      <dgm:t>
        <a:bodyPr/>
        <a:lstStyle/>
        <a:p>
          <a:endParaRPr lang="en-US"/>
        </a:p>
      </dgm:t>
    </dgm:pt>
    <dgm:pt modelId="{6221B714-8DE9-4798-A13E-8B969EF72DF6}" type="pres">
      <dgm:prSet presAssocID="{D776C795-2E87-4FEB-A02D-BAF5F19990B9}" presName="rootConnector" presStyleLbl="node4" presStyleIdx="14" presStyleCnt="17"/>
      <dgm:spPr/>
      <dgm:t>
        <a:bodyPr/>
        <a:lstStyle/>
        <a:p>
          <a:endParaRPr lang="en-US"/>
        </a:p>
      </dgm:t>
    </dgm:pt>
    <dgm:pt modelId="{FB688F6F-A652-4197-9867-5A86365666CE}" type="pres">
      <dgm:prSet presAssocID="{D776C795-2E87-4FEB-A02D-BAF5F19990B9}" presName="hierChild4" presStyleCnt="0"/>
      <dgm:spPr/>
    </dgm:pt>
    <dgm:pt modelId="{22581355-7056-4ED2-8F85-15E36A59DAF6}" type="pres">
      <dgm:prSet presAssocID="{DE57305A-5B9A-4198-BDAD-3E4A37601B28}" presName="Name35" presStyleLbl="parChTrans1D4" presStyleIdx="15" presStyleCnt="17"/>
      <dgm:spPr/>
      <dgm:t>
        <a:bodyPr/>
        <a:lstStyle/>
        <a:p>
          <a:endParaRPr lang="en-US"/>
        </a:p>
      </dgm:t>
    </dgm:pt>
    <dgm:pt modelId="{61B197D3-48B2-45A7-AFB2-6AC736243BD8}" type="pres">
      <dgm:prSet presAssocID="{0E853D88-60C6-4EC5-A077-163F7CEF6EAC}" presName="hierRoot2" presStyleCnt="0">
        <dgm:presLayoutVars>
          <dgm:hierBranch/>
        </dgm:presLayoutVars>
      </dgm:prSet>
      <dgm:spPr/>
    </dgm:pt>
    <dgm:pt modelId="{DE00A787-6016-42C6-A077-950326C8CEC1}" type="pres">
      <dgm:prSet presAssocID="{0E853D88-60C6-4EC5-A077-163F7CEF6EAC}" presName="rootComposite" presStyleCnt="0"/>
      <dgm:spPr/>
    </dgm:pt>
    <dgm:pt modelId="{06911619-D997-496A-8135-8AC515DA2F1D}" type="pres">
      <dgm:prSet presAssocID="{0E853D88-60C6-4EC5-A077-163F7CEF6EAC}" presName="rootText" presStyleLbl="node4" presStyleIdx="15" presStyleCnt="17" custScaleX="238427" custScaleY="119682">
        <dgm:presLayoutVars>
          <dgm:chPref val="3"/>
        </dgm:presLayoutVars>
      </dgm:prSet>
      <dgm:spPr/>
      <dgm:t>
        <a:bodyPr/>
        <a:lstStyle/>
        <a:p>
          <a:endParaRPr lang="en-US"/>
        </a:p>
      </dgm:t>
    </dgm:pt>
    <dgm:pt modelId="{7231A1C9-CEBD-4733-A7D4-C36A234671F0}" type="pres">
      <dgm:prSet presAssocID="{0E853D88-60C6-4EC5-A077-163F7CEF6EAC}" presName="rootConnector" presStyleLbl="node4" presStyleIdx="15" presStyleCnt="17"/>
      <dgm:spPr/>
      <dgm:t>
        <a:bodyPr/>
        <a:lstStyle/>
        <a:p>
          <a:endParaRPr lang="en-US"/>
        </a:p>
      </dgm:t>
    </dgm:pt>
    <dgm:pt modelId="{CC24E829-299C-40D4-81E6-DA1BA20C030A}" type="pres">
      <dgm:prSet presAssocID="{0E853D88-60C6-4EC5-A077-163F7CEF6EAC}" presName="hierChild4" presStyleCnt="0"/>
      <dgm:spPr/>
    </dgm:pt>
    <dgm:pt modelId="{CE3488A7-EBD8-4254-9033-493BA8D28E1A}" type="pres">
      <dgm:prSet presAssocID="{D21739F8-108F-4AEF-8FBE-32D28EA00A8E}" presName="Name35" presStyleLbl="parChTrans1D4" presStyleIdx="16" presStyleCnt="17"/>
      <dgm:spPr/>
      <dgm:t>
        <a:bodyPr/>
        <a:lstStyle/>
        <a:p>
          <a:endParaRPr lang="en-US"/>
        </a:p>
      </dgm:t>
    </dgm:pt>
    <dgm:pt modelId="{BF49BADD-F122-4E82-848F-40231E24CCB7}" type="pres">
      <dgm:prSet presAssocID="{1F494A28-CF46-43F2-97FF-8B57527BBB05}" presName="hierRoot2" presStyleCnt="0">
        <dgm:presLayoutVars>
          <dgm:hierBranch/>
        </dgm:presLayoutVars>
      </dgm:prSet>
      <dgm:spPr/>
    </dgm:pt>
    <dgm:pt modelId="{B5A3FAE2-F98D-4D3D-9111-EEED21275227}" type="pres">
      <dgm:prSet presAssocID="{1F494A28-CF46-43F2-97FF-8B57527BBB05}" presName="rootComposite" presStyleCnt="0"/>
      <dgm:spPr/>
    </dgm:pt>
    <dgm:pt modelId="{3DACA5DC-762E-471A-AAE9-C16EC49212C6}" type="pres">
      <dgm:prSet presAssocID="{1F494A28-CF46-43F2-97FF-8B57527BBB05}" presName="rootText" presStyleLbl="node4" presStyleIdx="16" presStyleCnt="17" custScaleX="238427" custScaleY="119682">
        <dgm:presLayoutVars>
          <dgm:chPref val="3"/>
        </dgm:presLayoutVars>
      </dgm:prSet>
      <dgm:spPr/>
      <dgm:t>
        <a:bodyPr/>
        <a:lstStyle/>
        <a:p>
          <a:endParaRPr lang="en-US"/>
        </a:p>
      </dgm:t>
    </dgm:pt>
    <dgm:pt modelId="{9EE7B45C-89E4-4DF5-AA71-7B0E5333FC0D}" type="pres">
      <dgm:prSet presAssocID="{1F494A28-CF46-43F2-97FF-8B57527BBB05}" presName="rootConnector" presStyleLbl="node4" presStyleIdx="16" presStyleCnt="17"/>
      <dgm:spPr/>
      <dgm:t>
        <a:bodyPr/>
        <a:lstStyle/>
        <a:p>
          <a:endParaRPr lang="en-US"/>
        </a:p>
      </dgm:t>
    </dgm:pt>
    <dgm:pt modelId="{4B684B13-413B-4543-AFF4-5CB2A16AD0FC}" type="pres">
      <dgm:prSet presAssocID="{1F494A28-CF46-43F2-97FF-8B57527BBB05}" presName="hierChild4" presStyleCnt="0"/>
      <dgm:spPr/>
    </dgm:pt>
    <dgm:pt modelId="{393A022B-C20B-4C2D-BC73-2B8ADB87D5A4}" type="pres">
      <dgm:prSet presAssocID="{1F494A28-CF46-43F2-97FF-8B57527BBB05}" presName="hierChild5" presStyleCnt="0"/>
      <dgm:spPr/>
    </dgm:pt>
    <dgm:pt modelId="{1167EF36-DDBA-4A54-8DE0-03651AA60AC9}" type="pres">
      <dgm:prSet presAssocID="{0E853D88-60C6-4EC5-A077-163F7CEF6EAC}" presName="hierChild5" presStyleCnt="0"/>
      <dgm:spPr/>
    </dgm:pt>
    <dgm:pt modelId="{C480D663-7B49-4A99-84EC-EFDE0B56CDEC}" type="pres">
      <dgm:prSet presAssocID="{D776C795-2E87-4FEB-A02D-BAF5F19990B9}" presName="hierChild5" presStyleCnt="0"/>
      <dgm:spPr/>
    </dgm:pt>
    <dgm:pt modelId="{A2CF61B2-4006-4355-AD8C-9408C122FF2B}" type="pres">
      <dgm:prSet presAssocID="{7E5CCDA2-2CC5-488A-B950-6C708E4E1910}" presName="hierChild5" presStyleCnt="0"/>
      <dgm:spPr/>
    </dgm:pt>
    <dgm:pt modelId="{804E51AA-DCF1-4D5F-BCF8-1EE3BC792113}" type="pres">
      <dgm:prSet presAssocID="{29EE536B-B750-4704-A9F8-941BEE659474}" presName="hierChild5" presStyleCnt="0"/>
      <dgm:spPr/>
    </dgm:pt>
    <dgm:pt modelId="{11273C91-0B8B-4FEA-9EE8-579E19CD25AE}" type="pres">
      <dgm:prSet presAssocID="{07BCA8AC-C9FB-48F5-8464-746C046FF8EB}" presName="hierChild5" presStyleCnt="0"/>
      <dgm:spPr/>
    </dgm:pt>
    <dgm:pt modelId="{C224FE72-C236-49F5-BF7F-16D496435025}" type="pres">
      <dgm:prSet presAssocID="{252BC1FF-DD30-4494-89DA-EEE86D6A7013}" presName="hierChild3" presStyleCnt="0"/>
      <dgm:spPr/>
    </dgm:pt>
    <dgm:pt modelId="{B0E6C7D0-5657-41BA-AAD4-B229DE6A22D1}" type="pres">
      <dgm:prSet presAssocID="{0314A6AD-955F-4A04-8ECA-B1FB69C29E66}" presName="Name111" presStyleLbl="parChTrans1D2" presStyleIdx="5" presStyleCnt="10"/>
      <dgm:spPr/>
      <dgm:t>
        <a:bodyPr/>
        <a:lstStyle/>
        <a:p>
          <a:endParaRPr lang="en-US"/>
        </a:p>
      </dgm:t>
    </dgm:pt>
    <dgm:pt modelId="{7B4D5D93-60F6-42E2-9D9A-419B20B7E194}" type="pres">
      <dgm:prSet presAssocID="{6524A776-5AAC-4E36-A224-6281F754D627}" presName="hierRoot3" presStyleCnt="0">
        <dgm:presLayoutVars>
          <dgm:hierBranch val="init"/>
        </dgm:presLayoutVars>
      </dgm:prSet>
      <dgm:spPr/>
    </dgm:pt>
    <dgm:pt modelId="{E01875E7-9949-4677-943A-C415D316FE89}" type="pres">
      <dgm:prSet presAssocID="{6524A776-5AAC-4E36-A224-6281F754D627}" presName="rootComposite3" presStyleCnt="0"/>
      <dgm:spPr/>
    </dgm:pt>
    <dgm:pt modelId="{BFB19B5E-60ED-4067-A5B6-4ABEB7E9AD62}" type="pres">
      <dgm:prSet presAssocID="{6524A776-5AAC-4E36-A224-6281F754D627}" presName="rootText3" presStyleLbl="asst1" presStyleIdx="0" presStyleCnt="5" custScaleX="129081" custScaleY="126625" custLinFactX="-152979" custLinFactNeighborX="-200000" custLinFactNeighborY="34691">
        <dgm:presLayoutVars>
          <dgm:chPref val="3"/>
        </dgm:presLayoutVars>
      </dgm:prSet>
      <dgm:spPr/>
      <dgm:t>
        <a:bodyPr/>
        <a:lstStyle/>
        <a:p>
          <a:endParaRPr lang="en-US"/>
        </a:p>
      </dgm:t>
    </dgm:pt>
    <dgm:pt modelId="{0E3BBD15-EC7E-4A96-A5F7-3A0C1FDA5621}" type="pres">
      <dgm:prSet presAssocID="{6524A776-5AAC-4E36-A224-6281F754D627}" presName="rootConnector3" presStyleLbl="asst1" presStyleIdx="0" presStyleCnt="5"/>
      <dgm:spPr/>
      <dgm:t>
        <a:bodyPr/>
        <a:lstStyle/>
        <a:p>
          <a:endParaRPr lang="en-US"/>
        </a:p>
      </dgm:t>
    </dgm:pt>
    <dgm:pt modelId="{A28F6DDD-A04A-4363-ABB8-2F6E87559061}" type="pres">
      <dgm:prSet presAssocID="{6524A776-5AAC-4E36-A224-6281F754D627}" presName="hierChild6" presStyleCnt="0"/>
      <dgm:spPr/>
    </dgm:pt>
    <dgm:pt modelId="{F2E9A811-4DE0-41E4-9118-0F7E3775EA91}" type="pres">
      <dgm:prSet presAssocID="{6524A776-5AAC-4E36-A224-6281F754D627}" presName="hierChild7" presStyleCnt="0"/>
      <dgm:spPr/>
    </dgm:pt>
    <dgm:pt modelId="{9F6B11FB-CBE6-4E4B-A6CA-304A5AC546E3}" type="pres">
      <dgm:prSet presAssocID="{03FF7E86-827A-48A2-8528-F258596212AB}" presName="Name111" presStyleLbl="parChTrans1D2" presStyleIdx="6" presStyleCnt="10"/>
      <dgm:spPr/>
      <dgm:t>
        <a:bodyPr/>
        <a:lstStyle/>
        <a:p>
          <a:endParaRPr lang="en-US"/>
        </a:p>
      </dgm:t>
    </dgm:pt>
    <dgm:pt modelId="{0273DF93-7012-4DC7-823B-179D96D3C442}" type="pres">
      <dgm:prSet presAssocID="{643436AA-A029-4944-93AC-95EC5CE6E761}" presName="hierRoot3" presStyleCnt="0">
        <dgm:presLayoutVars>
          <dgm:hierBranch val="init"/>
        </dgm:presLayoutVars>
      </dgm:prSet>
      <dgm:spPr/>
    </dgm:pt>
    <dgm:pt modelId="{D66E2649-52E6-4C91-A377-783F6B876B5C}" type="pres">
      <dgm:prSet presAssocID="{643436AA-A029-4944-93AC-95EC5CE6E761}" presName="rootComposite3" presStyleCnt="0"/>
      <dgm:spPr/>
    </dgm:pt>
    <dgm:pt modelId="{4F25E937-B018-4045-817E-E8A670AD0DF0}" type="pres">
      <dgm:prSet presAssocID="{643436AA-A029-4944-93AC-95EC5CE6E761}" presName="rootText3" presStyleLbl="asst1" presStyleIdx="1" presStyleCnt="5" custScaleX="177763" custScaleY="136690" custLinFactNeighborX="33121" custLinFactNeighborY="12179">
        <dgm:presLayoutVars>
          <dgm:chPref val="3"/>
        </dgm:presLayoutVars>
      </dgm:prSet>
      <dgm:spPr/>
      <dgm:t>
        <a:bodyPr/>
        <a:lstStyle/>
        <a:p>
          <a:endParaRPr lang="en-US"/>
        </a:p>
      </dgm:t>
    </dgm:pt>
    <dgm:pt modelId="{074388EB-E333-4B5B-83F6-63CFBA7183E2}" type="pres">
      <dgm:prSet presAssocID="{643436AA-A029-4944-93AC-95EC5CE6E761}" presName="rootConnector3" presStyleLbl="asst1" presStyleIdx="1" presStyleCnt="5"/>
      <dgm:spPr/>
      <dgm:t>
        <a:bodyPr/>
        <a:lstStyle/>
        <a:p>
          <a:endParaRPr lang="en-US"/>
        </a:p>
      </dgm:t>
    </dgm:pt>
    <dgm:pt modelId="{A72E00F9-03E8-437D-A7B7-110B90478F80}" type="pres">
      <dgm:prSet presAssocID="{643436AA-A029-4944-93AC-95EC5CE6E761}" presName="hierChild6" presStyleCnt="0"/>
      <dgm:spPr/>
    </dgm:pt>
    <dgm:pt modelId="{58F934AF-F2F2-4F5E-8DCD-C2557BE3EAE6}" type="pres">
      <dgm:prSet presAssocID="{643436AA-A029-4944-93AC-95EC5CE6E761}" presName="hierChild7" presStyleCnt="0"/>
      <dgm:spPr/>
    </dgm:pt>
    <dgm:pt modelId="{881944B0-F395-4A40-AE50-F18C5DD685B3}" type="pres">
      <dgm:prSet presAssocID="{7DF7B3FA-4772-4635-AE66-879B6660956D}" presName="Name111" presStyleLbl="parChTrans1D2" presStyleIdx="7" presStyleCnt="10"/>
      <dgm:spPr/>
      <dgm:t>
        <a:bodyPr/>
        <a:lstStyle/>
        <a:p>
          <a:endParaRPr lang="en-US"/>
        </a:p>
      </dgm:t>
    </dgm:pt>
    <dgm:pt modelId="{B4FDE05E-F5C9-45FC-9E46-AD6689DEEB2E}" type="pres">
      <dgm:prSet presAssocID="{FA67BC11-3C6D-4DF7-84C7-B7A052519AF1}" presName="hierRoot3" presStyleCnt="0">
        <dgm:presLayoutVars>
          <dgm:hierBranch val="init"/>
        </dgm:presLayoutVars>
      </dgm:prSet>
      <dgm:spPr/>
    </dgm:pt>
    <dgm:pt modelId="{CC00A2A6-32E7-450F-BA6B-2FA612071B3F}" type="pres">
      <dgm:prSet presAssocID="{FA67BC11-3C6D-4DF7-84C7-B7A052519AF1}" presName="rootComposite3" presStyleCnt="0"/>
      <dgm:spPr/>
    </dgm:pt>
    <dgm:pt modelId="{796B89EB-04F5-4F9F-89AA-500FFAD8E235}" type="pres">
      <dgm:prSet presAssocID="{FA67BC11-3C6D-4DF7-84C7-B7A052519AF1}" presName="rootText3" presStyleLbl="asst1" presStyleIdx="2" presStyleCnt="5" custScaleX="154037" custScaleY="134462" custLinFactX="-76673" custLinFactY="-81042" custLinFactNeighborX="-100000" custLinFactNeighborY="-100000">
        <dgm:presLayoutVars>
          <dgm:chPref val="3"/>
        </dgm:presLayoutVars>
      </dgm:prSet>
      <dgm:spPr/>
      <dgm:t>
        <a:bodyPr/>
        <a:lstStyle/>
        <a:p>
          <a:endParaRPr lang="en-US"/>
        </a:p>
      </dgm:t>
    </dgm:pt>
    <dgm:pt modelId="{D4853FFB-678C-436D-954A-FBDB8DF90E25}" type="pres">
      <dgm:prSet presAssocID="{FA67BC11-3C6D-4DF7-84C7-B7A052519AF1}" presName="rootConnector3" presStyleLbl="asst1" presStyleIdx="2" presStyleCnt="5"/>
      <dgm:spPr/>
      <dgm:t>
        <a:bodyPr/>
        <a:lstStyle/>
        <a:p>
          <a:endParaRPr lang="en-US"/>
        </a:p>
      </dgm:t>
    </dgm:pt>
    <dgm:pt modelId="{1C8399A2-A4EF-4763-AE20-AE51A8239B1D}" type="pres">
      <dgm:prSet presAssocID="{FA67BC11-3C6D-4DF7-84C7-B7A052519AF1}" presName="hierChild6" presStyleCnt="0"/>
      <dgm:spPr/>
    </dgm:pt>
    <dgm:pt modelId="{162C17BB-E08B-443B-B716-2C9D9BE15478}" type="pres">
      <dgm:prSet presAssocID="{FA67BC11-3C6D-4DF7-84C7-B7A052519AF1}" presName="hierChild7" presStyleCnt="0"/>
      <dgm:spPr/>
    </dgm:pt>
    <dgm:pt modelId="{ED60CCDF-7720-44C6-B511-F988D79CCEF3}" type="pres">
      <dgm:prSet presAssocID="{B8E5C788-2EC2-458E-8DF9-ED41132CA628}" presName="Name111" presStyleLbl="parChTrans1D2" presStyleIdx="8" presStyleCnt="10"/>
      <dgm:spPr/>
      <dgm:t>
        <a:bodyPr/>
        <a:lstStyle/>
        <a:p>
          <a:endParaRPr lang="en-US"/>
        </a:p>
      </dgm:t>
    </dgm:pt>
    <dgm:pt modelId="{F878A404-82FB-4442-B01E-AC5A52E477B7}" type="pres">
      <dgm:prSet presAssocID="{D62B4D02-0852-42DE-8D8D-36943CBCA5CE}" presName="hierRoot3" presStyleCnt="0">
        <dgm:presLayoutVars>
          <dgm:hierBranch val="init"/>
        </dgm:presLayoutVars>
      </dgm:prSet>
      <dgm:spPr/>
    </dgm:pt>
    <dgm:pt modelId="{BAB23765-A457-4CCA-8135-4B45B855D820}" type="pres">
      <dgm:prSet presAssocID="{D62B4D02-0852-42DE-8D8D-36943CBCA5CE}" presName="rootComposite3" presStyleCnt="0"/>
      <dgm:spPr/>
    </dgm:pt>
    <dgm:pt modelId="{ED8EF418-F206-4BFC-90F2-C2326D25B313}" type="pres">
      <dgm:prSet presAssocID="{D62B4D02-0852-42DE-8D8D-36943CBCA5CE}" presName="rootText3" presStyleLbl="asst1" presStyleIdx="3" presStyleCnt="5" custScaleX="204087" custScaleY="124994" custLinFactX="100000" custLinFactY="-100000" custLinFactNeighborX="169217" custLinFactNeighborY="-118479">
        <dgm:presLayoutVars>
          <dgm:chPref val="3"/>
        </dgm:presLayoutVars>
      </dgm:prSet>
      <dgm:spPr/>
      <dgm:t>
        <a:bodyPr/>
        <a:lstStyle/>
        <a:p>
          <a:endParaRPr lang="en-US"/>
        </a:p>
      </dgm:t>
    </dgm:pt>
    <dgm:pt modelId="{14222141-93D3-4D58-9003-6819ADC34BBC}" type="pres">
      <dgm:prSet presAssocID="{D62B4D02-0852-42DE-8D8D-36943CBCA5CE}" presName="rootConnector3" presStyleLbl="asst1" presStyleIdx="3" presStyleCnt="5"/>
      <dgm:spPr/>
      <dgm:t>
        <a:bodyPr/>
        <a:lstStyle/>
        <a:p>
          <a:endParaRPr lang="en-US"/>
        </a:p>
      </dgm:t>
    </dgm:pt>
    <dgm:pt modelId="{6076E42D-14D6-44A7-913B-DFB4CD2374E9}" type="pres">
      <dgm:prSet presAssocID="{D62B4D02-0852-42DE-8D8D-36943CBCA5CE}" presName="hierChild6" presStyleCnt="0"/>
      <dgm:spPr/>
    </dgm:pt>
    <dgm:pt modelId="{FDA36691-6B41-467A-9E3E-C0C993EED53D}" type="pres">
      <dgm:prSet presAssocID="{D62B4D02-0852-42DE-8D8D-36943CBCA5CE}" presName="hierChild7" presStyleCnt="0"/>
      <dgm:spPr/>
    </dgm:pt>
    <dgm:pt modelId="{CEFAD96F-A3FF-4D0D-A9FC-A90DCC9871B1}" type="pres">
      <dgm:prSet presAssocID="{D5B59648-E0E4-496B-8297-008AED28CE77}" presName="Name111" presStyleLbl="parChTrans1D2" presStyleIdx="9" presStyleCnt="10"/>
      <dgm:spPr/>
      <dgm:t>
        <a:bodyPr/>
        <a:lstStyle/>
        <a:p>
          <a:endParaRPr lang="en-US"/>
        </a:p>
      </dgm:t>
    </dgm:pt>
    <dgm:pt modelId="{153BCF07-CD90-4115-BADA-DB3AE951012E}" type="pres">
      <dgm:prSet presAssocID="{1EEA0ED3-F239-407F-B355-22A7186DE6EC}" presName="hierRoot3" presStyleCnt="0">
        <dgm:presLayoutVars>
          <dgm:hierBranch val="init"/>
        </dgm:presLayoutVars>
      </dgm:prSet>
      <dgm:spPr/>
    </dgm:pt>
    <dgm:pt modelId="{2B967E7D-628E-4B06-8E2A-332737F1350E}" type="pres">
      <dgm:prSet presAssocID="{1EEA0ED3-F239-407F-B355-22A7186DE6EC}" presName="rootComposite3" presStyleCnt="0"/>
      <dgm:spPr/>
    </dgm:pt>
    <dgm:pt modelId="{D7005818-82EE-4C97-ADBC-460D1F3807AB}" type="pres">
      <dgm:prSet presAssocID="{1EEA0ED3-F239-407F-B355-22A7186DE6EC}" presName="rootText3" presStyleLbl="asst1" presStyleIdx="4" presStyleCnt="5" custScaleX="183793" custScaleY="204376" custLinFactX="-127853" custLinFactY="-10621" custLinFactNeighborX="-200000" custLinFactNeighborY="-100000">
        <dgm:presLayoutVars>
          <dgm:chPref val="3"/>
        </dgm:presLayoutVars>
      </dgm:prSet>
      <dgm:spPr/>
      <dgm:t>
        <a:bodyPr/>
        <a:lstStyle/>
        <a:p>
          <a:endParaRPr lang="en-US"/>
        </a:p>
      </dgm:t>
    </dgm:pt>
    <dgm:pt modelId="{FF5AB9B3-5EB0-4151-8D3B-78A78DCD4429}" type="pres">
      <dgm:prSet presAssocID="{1EEA0ED3-F239-407F-B355-22A7186DE6EC}" presName="rootConnector3" presStyleLbl="asst1" presStyleIdx="4" presStyleCnt="5"/>
      <dgm:spPr/>
      <dgm:t>
        <a:bodyPr/>
        <a:lstStyle/>
        <a:p>
          <a:endParaRPr lang="en-US"/>
        </a:p>
      </dgm:t>
    </dgm:pt>
    <dgm:pt modelId="{FDAB415B-750A-4E8F-B060-CDC9A69F9BDB}" type="pres">
      <dgm:prSet presAssocID="{1EEA0ED3-F239-407F-B355-22A7186DE6EC}" presName="hierChild6" presStyleCnt="0"/>
      <dgm:spPr/>
    </dgm:pt>
    <dgm:pt modelId="{9902AE16-7BFE-4E1A-8EF0-412745C5D513}" type="pres">
      <dgm:prSet presAssocID="{1EEA0ED3-F239-407F-B355-22A7186DE6EC}" presName="hierChild7" presStyleCnt="0"/>
      <dgm:spPr/>
    </dgm:pt>
  </dgm:ptLst>
  <dgm:cxnLst>
    <dgm:cxn modelId="{714A4432-AB67-46A8-8D8D-200A3A870794}" srcId="{252BC1FF-DD30-4494-89DA-EEE86D6A7013}" destId="{D62B4D02-0852-42DE-8D8D-36943CBCA5CE}" srcOrd="8" destOrd="0" parTransId="{B8E5C788-2EC2-458E-8DF9-ED41132CA628}" sibTransId="{B332448F-A0C2-4611-8047-9FD3662149DB}"/>
    <dgm:cxn modelId="{92887506-3737-4262-B690-BF01C64796CC}" type="presOf" srcId="{F7EC68C5-60DA-4732-AF74-DCEF7187B8B0}" destId="{6727E0C5-67DE-4D8D-BA4A-17BDAD3A0C9E}" srcOrd="1" destOrd="0" presId="urn:microsoft.com/office/officeart/2005/8/layout/orgChart1"/>
    <dgm:cxn modelId="{608F099A-0D30-4834-B85B-3C8923C2FE03}" type="presOf" srcId="{307C59A0-00D5-4BE2-90E6-B0341479E977}" destId="{045B0170-C9CB-4A1D-9E3F-694654F60B23}" srcOrd="0" destOrd="0" presId="urn:microsoft.com/office/officeart/2005/8/layout/orgChart1"/>
    <dgm:cxn modelId="{12C7AA88-C244-46BD-8AE4-4131CE8E8582}" type="presOf" srcId="{6D194668-59F6-4C54-814E-2269FA0EBC7E}" destId="{A2EF9C96-651C-4DA6-BCD3-32317C7DD2F7}" srcOrd="1" destOrd="0" presId="urn:microsoft.com/office/officeart/2005/8/layout/orgChart1"/>
    <dgm:cxn modelId="{665A1311-0F4E-43AC-9ABB-4E07E490BECF}" srcId="{0E853D88-60C6-4EC5-A077-163F7CEF6EAC}" destId="{1F494A28-CF46-43F2-97FF-8B57527BBB05}" srcOrd="0" destOrd="0" parTransId="{D21739F8-108F-4AEF-8FBE-32D28EA00A8E}" sibTransId="{0C41680E-0B63-46AC-A9F2-C30A2514F072}"/>
    <dgm:cxn modelId="{E416EF5A-DDB8-456F-8C5C-227B10C27CB7}" type="presOf" srcId="{07BCA8AC-C9FB-48F5-8464-746C046FF8EB}" destId="{72B4E9D0-E04B-48B3-9AFB-009302765AA2}" srcOrd="1" destOrd="0" presId="urn:microsoft.com/office/officeart/2005/8/layout/orgChart1"/>
    <dgm:cxn modelId="{E5AF5AC7-059B-4FB2-B690-7554A6E8F82E}" type="presOf" srcId="{3BF7570A-7B07-4828-B728-DFEBDE4475B6}" destId="{540B78A2-259F-43FD-8D85-1A0F6B1FAE52}" srcOrd="1" destOrd="0" presId="urn:microsoft.com/office/officeart/2005/8/layout/orgChart1"/>
    <dgm:cxn modelId="{89C48E2F-7B5A-4815-9775-DC19AE331DA7}" type="presOf" srcId="{71F78487-18F0-43A1-B024-593B398BBE1B}" destId="{FDF7C066-A7FF-4AAC-ABC6-9105BC8540D3}" srcOrd="0" destOrd="0" presId="urn:microsoft.com/office/officeart/2005/8/layout/orgChart1"/>
    <dgm:cxn modelId="{74A6E448-2001-42CF-B0FC-0FD1C6A6A3FE}" srcId="{3BF7570A-7B07-4828-B728-DFEBDE4475B6}" destId="{9A6D5663-804B-41F3-AAE7-5539EDB88B94}" srcOrd="0" destOrd="0" parTransId="{810426F3-6024-4E78-9674-62DDBB1C4520}" sibTransId="{52909CAF-9A4C-4265-B013-3324B41C8CE9}"/>
    <dgm:cxn modelId="{764196DD-95CF-4D4B-BC2D-EA5977008374}" type="presOf" srcId="{D62B4D02-0852-42DE-8D8D-36943CBCA5CE}" destId="{ED8EF418-F206-4BFC-90F2-C2326D25B313}" srcOrd="0" destOrd="0" presId="urn:microsoft.com/office/officeart/2005/8/layout/orgChart1"/>
    <dgm:cxn modelId="{2089B97C-7BE8-4DB9-B6DF-F3BA8AB92D51}" type="presOf" srcId="{46B29695-5970-40E8-B71C-E806A5E3CB72}" destId="{FCAB6934-63FF-4FEA-878B-E925B497D346}" srcOrd="0" destOrd="0" presId="urn:microsoft.com/office/officeart/2005/8/layout/orgChart1"/>
    <dgm:cxn modelId="{9126A1FD-603C-48B4-8266-E6D22C24F25B}" srcId="{6D194668-59F6-4C54-814E-2269FA0EBC7E}" destId="{3567369E-1863-4A38-9450-D5934C5DE43B}" srcOrd="0" destOrd="0" parTransId="{3FC62E7B-3B7F-41E5-B206-E45E88622745}" sibTransId="{8B126C1F-9EAE-451D-8B76-EE7DEAA9B0DF}"/>
    <dgm:cxn modelId="{7184581C-8114-4045-BDD5-5956A124713B}" type="presOf" srcId="{D2C5584F-6F8B-432E-974C-ABEECB1283B8}" destId="{25BCFA46-6490-48CA-B4B3-B7F4DDC95209}" srcOrd="1" destOrd="0" presId="urn:microsoft.com/office/officeart/2005/8/layout/orgChart1"/>
    <dgm:cxn modelId="{763B95EE-089D-4E37-968B-10FC21B7A8E0}" type="presOf" srcId="{D62B4D02-0852-42DE-8D8D-36943CBCA5CE}" destId="{14222141-93D3-4D58-9003-6819ADC34BBC}" srcOrd="1" destOrd="0" presId="urn:microsoft.com/office/officeart/2005/8/layout/orgChart1"/>
    <dgm:cxn modelId="{95863A56-0B72-491E-A97B-007E2DF6CC81}" type="presOf" srcId="{7E5CCDA2-2CC5-488A-B950-6C708E4E1910}" destId="{A3461EA0-C314-4C65-8888-5CA9A7CBD7DF}" srcOrd="1" destOrd="0" presId="urn:microsoft.com/office/officeart/2005/8/layout/orgChart1"/>
    <dgm:cxn modelId="{656619F7-A016-4A3F-9113-7C7465F7E133}" type="presOf" srcId="{0F7805E7-E67A-4522-AD09-1BE7E172F936}" destId="{839E659F-211F-4B5B-82D3-BC1CFEDA1F6C}" srcOrd="1" destOrd="0" presId="urn:microsoft.com/office/officeart/2005/8/layout/orgChart1"/>
    <dgm:cxn modelId="{73F7E60C-16B3-474F-B8F3-6FEAA9828207}" type="presOf" srcId="{0E853D88-60C6-4EC5-A077-163F7CEF6EAC}" destId="{06911619-D997-496A-8135-8AC515DA2F1D}" srcOrd="0" destOrd="0" presId="urn:microsoft.com/office/officeart/2005/8/layout/orgChart1"/>
    <dgm:cxn modelId="{123BFF14-67B2-4ACB-8FA0-13727F18873A}" type="presOf" srcId="{5AA82C87-E1F6-4CA1-9031-7F215791BA30}" destId="{EAA9B241-DADD-4C3A-A235-8538819D7226}" srcOrd="0" destOrd="0" presId="urn:microsoft.com/office/officeart/2005/8/layout/orgChart1"/>
    <dgm:cxn modelId="{8E9BE336-DF81-4354-93F6-3A63D62B63E8}" type="presOf" srcId="{0E853D88-60C6-4EC5-A077-163F7CEF6EAC}" destId="{7231A1C9-CEBD-4733-A7D4-C36A234671F0}" srcOrd="1" destOrd="0" presId="urn:microsoft.com/office/officeart/2005/8/layout/orgChart1"/>
    <dgm:cxn modelId="{B18149DF-80BF-404F-A2A1-8D2598DA910E}" srcId="{48704D83-5A61-4208-91E0-017981F09245}" destId="{47767247-E7F0-4528-820B-2B039B46FCB1}" srcOrd="0" destOrd="0" parTransId="{1659F9B3-D905-4FE0-AF76-7787B44BAB72}" sibTransId="{44932A86-9C30-4153-AB6D-BCA21703B550}"/>
    <dgm:cxn modelId="{7A730A2C-21CB-47EC-B981-ED96A8E670A5}" type="presOf" srcId="{D380C708-04F9-4BEF-8B25-D4635A2866DF}" destId="{68078245-CDA8-4A67-BDFA-4C73CBA49D86}" srcOrd="0" destOrd="0" presId="urn:microsoft.com/office/officeart/2005/8/layout/orgChart1"/>
    <dgm:cxn modelId="{B1AE22A3-845C-493D-8102-EF0200659CD5}" type="presOf" srcId="{DE57305A-5B9A-4198-BDAD-3E4A37601B28}" destId="{22581355-7056-4ED2-8F85-15E36A59DAF6}" srcOrd="0" destOrd="0" presId="urn:microsoft.com/office/officeart/2005/8/layout/orgChart1"/>
    <dgm:cxn modelId="{2F7686A1-54E2-41D7-9897-4DD993FBB2FF}" type="presOf" srcId="{5950592A-9DC6-43EF-AC00-00A51D2DBED1}" destId="{8C3414DD-2213-48A5-ACD4-F0DA9231B50D}" srcOrd="0" destOrd="0" presId="urn:microsoft.com/office/officeart/2005/8/layout/orgChart1"/>
    <dgm:cxn modelId="{6DC018AF-6B65-4C84-B326-41A0D803B2A8}" type="presOf" srcId="{317B987E-FDAB-4C7A-AF0B-B4B9F9E70E1B}" destId="{4F0A49E2-8229-41D3-BD3F-49B4B795A75B}" srcOrd="0" destOrd="0" presId="urn:microsoft.com/office/officeart/2005/8/layout/orgChart1"/>
    <dgm:cxn modelId="{142EB89D-27AA-4BD2-BC4C-D0FC51A4CA5E}" type="presOf" srcId="{65EBD52A-35CD-4D32-94EF-5FCDC0406C5F}" destId="{CC734E42-57B9-4087-AFEA-420B4B57C33C}" srcOrd="0" destOrd="0" presId="urn:microsoft.com/office/officeart/2005/8/layout/orgChart1"/>
    <dgm:cxn modelId="{85901A88-1BE0-4DBE-917E-C9C72208D2D2}" type="presOf" srcId="{48704D83-5A61-4208-91E0-017981F09245}" destId="{87664903-51B6-4B53-8BAB-2565F2CAC0D9}" srcOrd="1" destOrd="0" presId="urn:microsoft.com/office/officeart/2005/8/layout/orgChart1"/>
    <dgm:cxn modelId="{FCD5263F-CDBA-44A6-A6C1-C0CE0109ACAF}" type="presOf" srcId="{5C542064-79AE-4BF3-893F-3D1FFF417E5F}" destId="{D78549B7-86EE-4768-AAA3-8BFBA9FD29B5}" srcOrd="0" destOrd="0" presId="urn:microsoft.com/office/officeart/2005/8/layout/orgChart1"/>
    <dgm:cxn modelId="{C7054BC9-80AF-4DE9-A279-FBAE443581B1}" type="presOf" srcId="{28E52B3F-7973-4914-837A-A80352A217E6}" destId="{E52144BF-4513-4556-9974-31BD66B390AF}" srcOrd="0" destOrd="0" presId="urn:microsoft.com/office/officeart/2005/8/layout/orgChart1"/>
    <dgm:cxn modelId="{C3311F1B-111D-4ECD-A1BD-E2292FE48C51}" type="presOf" srcId="{643436AA-A029-4944-93AC-95EC5CE6E761}" destId="{074388EB-E333-4B5B-83F6-63CFBA7183E2}" srcOrd="1" destOrd="0" presId="urn:microsoft.com/office/officeart/2005/8/layout/orgChart1"/>
    <dgm:cxn modelId="{A44E4556-F9D6-41EF-B1B8-1083A3AAC87D}" type="presOf" srcId="{B67B64BA-E4D4-46BC-AC28-0C627819EBC6}" destId="{057B28E4-9079-46A3-A802-4CB85A6BA8D1}" srcOrd="1" destOrd="0" presId="urn:microsoft.com/office/officeart/2005/8/layout/orgChart1"/>
    <dgm:cxn modelId="{81AF65CF-BCF6-4DEB-9CD0-FDB0F320B2D1}" type="presOf" srcId="{11115127-1976-4BD1-9E77-7867AECE6686}" destId="{47C889FA-8688-4F18-886C-41F4B90D804C}" srcOrd="0" destOrd="0" presId="urn:microsoft.com/office/officeart/2005/8/layout/orgChart1"/>
    <dgm:cxn modelId="{09BE2AC3-7693-489C-AC5E-F2B2A5A3FE95}" type="presOf" srcId="{3BF7570A-7B07-4828-B728-DFEBDE4475B6}" destId="{6EC12654-6ED7-44A4-9C5C-F6C1FCDB804B}" srcOrd="0" destOrd="0" presId="urn:microsoft.com/office/officeart/2005/8/layout/orgChart1"/>
    <dgm:cxn modelId="{BF94640D-AFB7-4E96-8E8B-B1C607C5DD26}" type="presOf" srcId="{252BC1FF-DD30-4494-89DA-EEE86D6A7013}" destId="{0EE5F69B-A79B-403F-9AC6-0B4CD5B92516}" srcOrd="0" destOrd="0" presId="urn:microsoft.com/office/officeart/2005/8/layout/orgChart1"/>
    <dgm:cxn modelId="{577E2FD9-A6D0-47ED-8FEC-7576754F6DB6}" type="presOf" srcId="{D776C795-2E87-4FEB-A02D-BAF5F19990B9}" destId="{6221B714-8DE9-4798-A13E-8B969EF72DF6}" srcOrd="1" destOrd="0" presId="urn:microsoft.com/office/officeart/2005/8/layout/orgChart1"/>
    <dgm:cxn modelId="{E1C39F2E-AADA-4D74-B22B-46F9065F193F}" type="presOf" srcId="{7A13DBA5-8715-4A6F-9328-22585CAE26BB}" destId="{486A66D4-32CE-4E47-A7E5-44BA96309194}" srcOrd="0" destOrd="0" presId="urn:microsoft.com/office/officeart/2005/8/layout/orgChart1"/>
    <dgm:cxn modelId="{040BB1C7-172A-40EB-B9A0-D2ABC8FE7CF5}" srcId="{07BCA8AC-C9FB-48F5-8464-746C046FF8EB}" destId="{29EE536B-B750-4704-A9F8-941BEE659474}" srcOrd="0" destOrd="0" parTransId="{65EBD52A-35CD-4D32-94EF-5FCDC0406C5F}" sibTransId="{9F15F1AA-08B7-4CF3-AF99-FEA5B056600E}"/>
    <dgm:cxn modelId="{A93B50B1-4399-471D-A25A-E1941F2656E4}" type="presOf" srcId="{1659F9B3-D905-4FE0-AF76-7787B44BAB72}" destId="{58967C81-C763-407C-83BC-9E2C74FAD378}" srcOrd="0" destOrd="0" presId="urn:microsoft.com/office/officeart/2005/8/layout/orgChart1"/>
    <dgm:cxn modelId="{95857C76-672F-40BC-AA39-903FC91CAB0E}" type="presOf" srcId="{F7EC68C5-60DA-4732-AF74-DCEF7187B8B0}" destId="{A0F0EF21-3227-4BD0-BBFC-224FD8B1DF53}" srcOrd="0" destOrd="0" presId="urn:microsoft.com/office/officeart/2005/8/layout/orgChart1"/>
    <dgm:cxn modelId="{A087257D-9B00-4383-B96C-3ECF55B30D59}" type="presOf" srcId="{6524A776-5AAC-4E36-A224-6281F754D627}" destId="{BFB19B5E-60ED-4067-A5B6-4ABEB7E9AD62}" srcOrd="0" destOrd="0" presId="urn:microsoft.com/office/officeart/2005/8/layout/orgChart1"/>
    <dgm:cxn modelId="{F5E04E6F-3C13-45D8-B84E-604D4D37B328}" type="presOf" srcId="{1F494A28-CF46-43F2-97FF-8B57527BBB05}" destId="{3DACA5DC-762E-471A-AAE9-C16EC49212C6}" srcOrd="0" destOrd="0" presId="urn:microsoft.com/office/officeart/2005/8/layout/orgChart1"/>
    <dgm:cxn modelId="{33BC0431-E118-4705-869F-7F272362916D}" type="presOf" srcId="{7A13DBA5-8715-4A6F-9328-22585CAE26BB}" destId="{A4270456-2D8A-4A4F-858C-1F62A3D42FBA}" srcOrd="1" destOrd="0" presId="urn:microsoft.com/office/officeart/2005/8/layout/orgChart1"/>
    <dgm:cxn modelId="{DDA2C8F9-17BC-4089-B248-71A1FCC7041C}" type="presOf" srcId="{B67B64BA-E4D4-46BC-AC28-0C627819EBC6}" destId="{DBAD9C44-47F9-47AB-B03E-B6EBB7E54BA1}" srcOrd="0" destOrd="0" presId="urn:microsoft.com/office/officeart/2005/8/layout/orgChart1"/>
    <dgm:cxn modelId="{53FBD62C-FFF6-43F9-BBA3-B38119FF3229}" type="presOf" srcId="{1EEA0ED3-F239-407F-B355-22A7186DE6EC}" destId="{FF5AB9B3-5EB0-4151-8D3B-78A78DCD4429}" srcOrd="1" destOrd="0" presId="urn:microsoft.com/office/officeart/2005/8/layout/orgChart1"/>
    <dgm:cxn modelId="{5146244C-AB28-4A22-842F-380F5427211E}" type="presOf" srcId="{EE4EE36A-92EF-4459-9470-391557961304}" destId="{F510F5D7-7C71-497E-9164-377B5FAF0AE5}" srcOrd="1" destOrd="0" presId="urn:microsoft.com/office/officeart/2005/8/layout/orgChart1"/>
    <dgm:cxn modelId="{447C5696-9CA8-486C-A4F6-15632EC1F81B}" srcId="{C01A001D-B7B7-470B-A25D-BFA9B8C29588}" destId="{34BBB926-8C58-405B-9668-C9EB39D4F4BA}" srcOrd="0" destOrd="0" parTransId="{3F3A98E6-99D1-438A-80F6-16B0B904EA19}" sibTransId="{76DB6296-6789-4E13-A5A5-40C192745B38}"/>
    <dgm:cxn modelId="{22AC5630-69DE-4284-B8AF-A7B87914155A}" type="presOf" srcId="{5AA82C87-E1F6-4CA1-9031-7F215791BA30}" destId="{4ED7AC6B-DA47-4917-A303-63BE6C1D1BC8}" srcOrd="1" destOrd="0" presId="urn:microsoft.com/office/officeart/2005/8/layout/orgChart1"/>
    <dgm:cxn modelId="{B69C3103-FC0C-4037-B26E-EDF2A1F2E80C}" type="presOf" srcId="{7A771F57-6329-43C9-844B-B6ED7F67804D}" destId="{637F1743-A792-4AC9-9B3A-E6965E563FCA}" srcOrd="0" destOrd="0" presId="urn:microsoft.com/office/officeart/2005/8/layout/orgChart1"/>
    <dgm:cxn modelId="{54DBD21F-6349-4DF3-B96D-FD00CAF5539D}" srcId="{99EAD200-84A6-4B7D-B89A-F4C9FB16015A}" destId="{48704D83-5A61-4208-91E0-017981F09245}" srcOrd="0" destOrd="0" parTransId="{E70D8E2F-54AF-472B-BC1D-6E9BF1CDDFFC}" sibTransId="{4D104F73-749A-42A7-9822-A79181DC3D02}"/>
    <dgm:cxn modelId="{16977AEB-0985-4435-9BE6-0B60C84BC319}" type="presOf" srcId="{1F494A28-CF46-43F2-97FF-8B57527BBB05}" destId="{9EE7B45C-89E4-4DF5-AA71-7B0E5333FC0D}" srcOrd="1" destOrd="0" presId="urn:microsoft.com/office/officeart/2005/8/layout/orgChart1"/>
    <dgm:cxn modelId="{F24D2FDA-86C7-47A6-9D3C-A5127914D185}" type="presOf" srcId="{0F7805E7-E67A-4522-AD09-1BE7E172F936}" destId="{0ED29EE2-F746-4CFA-9E9A-C217AD301CFB}" srcOrd="0" destOrd="0" presId="urn:microsoft.com/office/officeart/2005/8/layout/orgChart1"/>
    <dgm:cxn modelId="{F1C461A3-0481-4050-92D7-6F18DA740084}" type="presOf" srcId="{21A2D9A9-313F-47F7-9B48-71B57E4CA8E1}" destId="{89B061C5-F1BD-45A6-84EC-0AE0280C6858}" srcOrd="0" destOrd="0" presId="urn:microsoft.com/office/officeart/2005/8/layout/orgChart1"/>
    <dgm:cxn modelId="{E7060423-14AF-4BEC-8110-7C97A3F735B5}" type="presOf" srcId="{748D00E1-B864-490A-920D-DD93989DEB81}" destId="{2752A632-B80C-4D4D-82FE-4E8D5308F35F}" srcOrd="1" destOrd="0" presId="urn:microsoft.com/office/officeart/2005/8/layout/orgChart1"/>
    <dgm:cxn modelId="{DF66AF61-61B3-4F02-B178-476065520C83}" type="presOf" srcId="{48A36258-0AFF-4383-97B7-1D774B30B8FD}" destId="{D8E55163-D375-40CB-B8D2-B1BF199311BD}" srcOrd="1" destOrd="0" presId="urn:microsoft.com/office/officeart/2005/8/layout/orgChart1"/>
    <dgm:cxn modelId="{B37A17E8-9B55-4586-A5EC-D3D3454CDC1B}" type="presOf" srcId="{810426F3-6024-4E78-9674-62DDBB1C4520}" destId="{D4549EB3-9CE3-4196-B01E-058ED8187734}" srcOrd="0" destOrd="0" presId="urn:microsoft.com/office/officeart/2005/8/layout/orgChart1"/>
    <dgm:cxn modelId="{A0530C76-F5E4-4DDE-93B5-1C3C0C2F4B5E}" type="presOf" srcId="{6D194668-59F6-4C54-814E-2269FA0EBC7E}" destId="{8EDD4A0C-66DB-4650-BCD2-BB29378DFB0F}" srcOrd="0" destOrd="0" presId="urn:microsoft.com/office/officeart/2005/8/layout/orgChart1"/>
    <dgm:cxn modelId="{80B0CF66-241E-48F4-B049-950D89535DA5}" type="presOf" srcId="{47767247-E7F0-4528-820B-2B039B46FCB1}" destId="{1026ED26-C37C-4CE3-8C4E-A089F8CD4A53}" srcOrd="0" destOrd="0" presId="urn:microsoft.com/office/officeart/2005/8/layout/orgChart1"/>
    <dgm:cxn modelId="{7CC52D23-F17F-46AC-844E-D842D7F709B8}" srcId="{5AA82C87-E1F6-4CA1-9031-7F215791BA30}" destId="{0F7805E7-E67A-4522-AD09-1BE7E172F936}" srcOrd="0" destOrd="0" parTransId="{B2450316-0FFF-4E1F-BE34-BA0F4787C609}" sibTransId="{13920421-55A6-4262-887B-7622FD2797B2}"/>
    <dgm:cxn modelId="{E638A498-1119-41C0-92AC-411E54E8F9BF}" type="presOf" srcId="{D5B59648-E0E4-496B-8297-008AED28CE77}" destId="{CEFAD96F-A3FF-4D0D-A9FC-A90DCC9871B1}" srcOrd="0" destOrd="0" presId="urn:microsoft.com/office/officeart/2005/8/layout/orgChart1"/>
    <dgm:cxn modelId="{FFA1E327-F448-4CB1-BB86-3C5F3204D7FA}" type="presOf" srcId="{2BD375C2-6C76-40B2-95D5-C1848E1C742C}" destId="{069C1AF9-7464-45D9-BF39-E6D55F8B3E7E}" srcOrd="0" destOrd="0" presId="urn:microsoft.com/office/officeart/2005/8/layout/orgChart1"/>
    <dgm:cxn modelId="{55BAD4ED-6C56-4E0B-BA0C-0A96CFFF8997}" srcId="{252BC1FF-DD30-4494-89DA-EEE86D6A7013}" destId="{1EEA0ED3-F239-407F-B355-22A7186DE6EC}" srcOrd="9" destOrd="0" parTransId="{D5B59648-E0E4-496B-8297-008AED28CE77}" sibTransId="{677E5442-5B30-411D-8CDA-31B32E1918CD}"/>
    <dgm:cxn modelId="{4FF6F0CD-2274-4881-A2FB-81A161989D67}" srcId="{7A13DBA5-8715-4A6F-9328-22585CAE26BB}" destId="{6D194668-59F6-4C54-814E-2269FA0EBC7E}" srcOrd="0" destOrd="0" parTransId="{140DDEB4-C651-4670-9D36-5E7E69B70809}" sibTransId="{8E6BA7C9-5A83-4903-9920-D511B3212B21}"/>
    <dgm:cxn modelId="{D81980AF-0440-4EE8-A0B2-D20673ABFA2D}" srcId="{D2C5584F-6F8B-432E-974C-ABEECB1283B8}" destId="{5950592A-9DC6-43EF-AC00-00A51D2DBED1}" srcOrd="0" destOrd="0" parTransId="{715C5400-96B2-403C-AF47-8A578AE56D0F}" sibTransId="{849B58F5-073E-4E32-9DCC-D1B01F2065C2}"/>
    <dgm:cxn modelId="{C5A1239F-D315-4C44-9966-F1987B03545E}" srcId="{34BBB926-8C58-405B-9668-C9EB39D4F4BA}" destId="{F7EC68C5-60DA-4732-AF74-DCEF7187B8B0}" srcOrd="0" destOrd="0" parTransId="{D02AA443-3CDE-4F81-8B3A-215B85734FA3}" sibTransId="{A79DBAE1-9C1D-4687-AC82-654599907300}"/>
    <dgm:cxn modelId="{88FE1FB3-E10F-47ED-A680-C2F6033B5164}" srcId="{B67B64BA-E4D4-46BC-AC28-0C627819EBC6}" destId="{71F78487-18F0-43A1-B024-593B398BBE1B}" srcOrd="0" destOrd="0" parTransId="{11115127-1976-4BD1-9E77-7867AECE6686}" sibTransId="{CBD0AC40-0585-4A3B-8BC9-40A36468D024}"/>
    <dgm:cxn modelId="{18528CB6-B616-4DB9-ADB1-A0947D82B0E9}" type="presOf" srcId="{0314A6AD-955F-4A04-8ECA-B1FB69C29E66}" destId="{B0E6C7D0-5657-41BA-AAD4-B229DE6A22D1}" srcOrd="0" destOrd="0" presId="urn:microsoft.com/office/officeart/2005/8/layout/orgChart1"/>
    <dgm:cxn modelId="{867F7C5D-5709-420B-96B1-542F2120015B}" type="presOf" srcId="{29EE536B-B750-4704-A9F8-941BEE659474}" destId="{FBBCA1E3-8BCC-407E-884E-FCF04C1D6BFF}" srcOrd="0" destOrd="0" presId="urn:microsoft.com/office/officeart/2005/8/layout/orgChart1"/>
    <dgm:cxn modelId="{51B9CF87-481F-4306-8249-6E86567BC7C9}" type="presOf" srcId="{6DCBAED2-E75E-495A-BECF-5F38B7F174EF}" destId="{1F7431B0-A0B4-4876-9A85-7486223EC4C5}" srcOrd="0" destOrd="0" presId="urn:microsoft.com/office/officeart/2005/8/layout/orgChart1"/>
    <dgm:cxn modelId="{6D40360D-5D74-4A50-8994-8A5A8EAF849B}" type="presOf" srcId="{A478439E-0346-4125-A84D-CFC5D77361E8}" destId="{15D4050A-DF49-4E62-9A47-627C27476FA9}" srcOrd="0" destOrd="0" presId="urn:microsoft.com/office/officeart/2005/8/layout/orgChart1"/>
    <dgm:cxn modelId="{1E06ED18-2642-4F7D-92B4-03A8AB6B245D}" srcId="{3567369E-1863-4A38-9450-D5934C5DE43B}" destId="{28E52B3F-7973-4914-837A-A80352A217E6}" srcOrd="0" destOrd="0" parTransId="{5C542064-79AE-4BF3-893F-3D1FFF417E5F}" sibTransId="{53603471-63E9-4A16-8180-FE97A4EBC658}"/>
    <dgm:cxn modelId="{1D4326A0-2114-4762-A72B-83E78877C1A7}" type="presOf" srcId="{6524A776-5AAC-4E36-A224-6281F754D627}" destId="{0E3BBD15-EC7E-4A96-A5F7-3A0C1FDA5621}" srcOrd="1" destOrd="0" presId="urn:microsoft.com/office/officeart/2005/8/layout/orgChart1"/>
    <dgm:cxn modelId="{B6623A38-A400-458C-A4E4-54DCC69D27DE}" srcId="{252BC1FF-DD30-4494-89DA-EEE86D6A7013}" destId="{7A13DBA5-8715-4A6F-9328-22585CAE26BB}" srcOrd="1" destOrd="0" parTransId="{317B987E-FDAB-4C7A-AF0B-B4B9F9E70E1B}" sibTransId="{72010793-5143-4465-B45A-BCD0D3780708}"/>
    <dgm:cxn modelId="{1DD84043-2FDD-49C0-9D96-87D67986E384}" srcId="{252BC1FF-DD30-4494-89DA-EEE86D6A7013}" destId="{643436AA-A029-4944-93AC-95EC5CE6E761}" srcOrd="6" destOrd="0" parTransId="{03FF7E86-827A-48A2-8528-F258596212AB}" sibTransId="{F3D3500C-3CCC-4961-B495-826BD818CEF5}"/>
    <dgm:cxn modelId="{BCCA48BC-5AA5-4E12-9581-FDCAB3470A34}" type="presOf" srcId="{4A6CF814-C899-4367-AE1F-B2827E0B7294}" destId="{8899A305-9D63-469E-A36C-DB03B16D88BD}" srcOrd="0" destOrd="0" presId="urn:microsoft.com/office/officeart/2005/8/layout/orgChart1"/>
    <dgm:cxn modelId="{F0D5A38D-A957-4137-978A-4FE28E3C351C}" type="presOf" srcId="{1EEA0ED3-F239-407F-B355-22A7186DE6EC}" destId="{D7005818-82EE-4C97-ADBC-460D1F3807AB}" srcOrd="0" destOrd="0" presId="urn:microsoft.com/office/officeart/2005/8/layout/orgChart1"/>
    <dgm:cxn modelId="{CDB07CD8-CEFA-4958-BC44-39D5DADDFE75}" type="presOf" srcId="{26151BA7-914B-418A-95AF-EB0026683896}" destId="{9D177BAC-9460-46F1-9623-BC8CD830A9BA}" srcOrd="0" destOrd="0" presId="urn:microsoft.com/office/officeart/2005/8/layout/orgChart1"/>
    <dgm:cxn modelId="{D573ADC7-55CD-4F8B-A5DA-99E40E686287}" type="presOf" srcId="{D02AA443-3CDE-4F81-8B3A-215B85734FA3}" destId="{7D3C7834-6101-4A77-95D0-A68229977B8B}" srcOrd="0" destOrd="0" presId="urn:microsoft.com/office/officeart/2005/8/layout/orgChart1"/>
    <dgm:cxn modelId="{533188F3-5206-4ABD-89DD-0E07C9C77176}" srcId="{252BC1FF-DD30-4494-89DA-EEE86D6A7013}" destId="{5AA82C87-E1F6-4CA1-9031-7F215791BA30}" srcOrd="2" destOrd="0" parTransId="{6DCBAED2-E75E-495A-BECF-5F38B7F174EF}" sibTransId="{3614F2EF-6BF3-412A-B214-7EDCFFE6AFDA}"/>
    <dgm:cxn modelId="{9DD6FA00-00A4-49C5-948B-DB54354FAB27}" type="presOf" srcId="{9A6D5663-804B-41F3-AAE7-5539EDB88B94}" destId="{57145D01-F06D-4065-936D-F9D33A585FCF}" srcOrd="1" destOrd="0" presId="urn:microsoft.com/office/officeart/2005/8/layout/orgChart1"/>
    <dgm:cxn modelId="{783F0B78-EB81-47E1-96EE-26F467035FF3}" srcId="{29EE536B-B750-4704-A9F8-941BEE659474}" destId="{7E5CCDA2-2CC5-488A-B950-6C708E4E1910}" srcOrd="0" destOrd="0" parTransId="{307C59A0-00D5-4BE2-90E6-B0341479E977}" sibTransId="{3B992C6F-54C4-4C73-9711-3CA17485500B}"/>
    <dgm:cxn modelId="{18456502-917F-4AED-9A49-753171EDAEC9}" type="presOf" srcId="{EE4EE36A-92EF-4459-9470-391557961304}" destId="{9E89FCCF-FCC8-40F3-B902-334B178AAE27}" srcOrd="0" destOrd="0" presId="urn:microsoft.com/office/officeart/2005/8/layout/orgChart1"/>
    <dgm:cxn modelId="{4BA7E5AB-1F07-449C-AD42-45433FC9D2C4}" srcId="{252BC1FF-DD30-4494-89DA-EEE86D6A7013}" destId="{B67B64BA-E4D4-46BC-AC28-0C627819EBC6}" srcOrd="3" destOrd="0" parTransId="{26151BA7-914B-418A-95AF-EB0026683896}" sibTransId="{C34EC7C3-D0DF-4E88-B6BA-8830CD6C5ADE}"/>
    <dgm:cxn modelId="{220116E7-057F-47E3-8B3E-610DCF94526D}" type="presOf" srcId="{99EAD200-84A6-4B7D-B89A-F4C9FB16015A}" destId="{3C99CE22-6AEE-4880-9456-CF77EC9A967B}" srcOrd="0" destOrd="0" presId="urn:microsoft.com/office/officeart/2005/8/layout/orgChart1"/>
    <dgm:cxn modelId="{44BEE93F-EC6C-40A6-8D5F-9EDA1D4C8F82}" srcId="{D776C795-2E87-4FEB-A02D-BAF5F19990B9}" destId="{0E853D88-60C6-4EC5-A077-163F7CEF6EAC}" srcOrd="0" destOrd="0" parTransId="{DE57305A-5B9A-4198-BDAD-3E4A37601B28}" sibTransId="{6A63F75C-B42B-4591-98C1-1D4354FC58F7}"/>
    <dgm:cxn modelId="{131C81F3-7B2E-4607-A436-2242187E7DCF}" srcId="{252BC1FF-DD30-4494-89DA-EEE86D6A7013}" destId="{FA67BC11-3C6D-4DF7-84C7-B7A052519AF1}" srcOrd="7" destOrd="0" parTransId="{7DF7B3FA-4772-4635-AE66-879B6660956D}" sibTransId="{9E1087C0-0D96-468F-97B7-1674BB2282DB}"/>
    <dgm:cxn modelId="{AEA39C96-EFAB-429B-B6E1-E9F5B659EE17}" type="presOf" srcId="{29EE536B-B750-4704-A9F8-941BEE659474}" destId="{3E78707A-79CD-4104-AEE2-29262AE5D75F}" srcOrd="1" destOrd="0" presId="urn:microsoft.com/office/officeart/2005/8/layout/orgChart1"/>
    <dgm:cxn modelId="{803ED5B7-8698-4399-9563-1018FDD6CC1D}" type="presOf" srcId="{28E52B3F-7973-4914-837A-A80352A217E6}" destId="{7F624DFA-7ABE-40B7-B63B-9EB121271B0B}" srcOrd="1" destOrd="0" presId="urn:microsoft.com/office/officeart/2005/8/layout/orgChart1"/>
    <dgm:cxn modelId="{BEF9F9F2-A1F4-4F23-A3AD-122673A9E699}" srcId="{46B29695-5970-40E8-B71C-E806A5E3CB72}" destId="{252BC1FF-DD30-4494-89DA-EEE86D6A7013}" srcOrd="0" destOrd="0" parTransId="{13FDE657-AC6F-4193-BDB6-309656F5D205}" sibTransId="{A39FE45A-3201-4156-8774-FECD1D3975D9}"/>
    <dgm:cxn modelId="{E07480E5-9ED9-4E37-AA5F-6B41222E86E6}" srcId="{EE4EE36A-92EF-4459-9470-391557961304}" destId="{3BF7570A-7B07-4828-B728-DFEBDE4475B6}" srcOrd="0" destOrd="0" parTransId="{A478439E-0346-4125-A84D-CFC5D77361E8}" sibTransId="{D105A375-2DD7-48C9-B425-F52C17A06EE6}"/>
    <dgm:cxn modelId="{57E11505-919B-4A32-9F5E-BCC57A07AD16}" type="presOf" srcId="{140DDEB4-C651-4670-9D36-5E7E69B70809}" destId="{499CCF2B-C24C-4170-86F9-CAAB321900D9}" srcOrd="0" destOrd="0" presId="urn:microsoft.com/office/officeart/2005/8/layout/orgChart1"/>
    <dgm:cxn modelId="{50857539-0B14-4B0F-BCDE-AD70BDA1AF98}" type="presOf" srcId="{D21739F8-108F-4AEF-8FBE-32D28EA00A8E}" destId="{CE3488A7-EBD8-4254-9033-493BA8D28E1A}" srcOrd="0" destOrd="0" presId="urn:microsoft.com/office/officeart/2005/8/layout/orgChart1"/>
    <dgm:cxn modelId="{4F883928-70FA-4BFD-B7F3-E5B59C266DD4}" type="presOf" srcId="{B2450316-0FFF-4E1F-BE34-BA0F4787C609}" destId="{FF34420E-3F2D-4E78-9504-BAFCBC7CD505}" srcOrd="0" destOrd="0" presId="urn:microsoft.com/office/officeart/2005/8/layout/orgChart1"/>
    <dgm:cxn modelId="{E01CE9DB-3D2E-4530-9040-F01ED8C4C696}" srcId="{252BC1FF-DD30-4494-89DA-EEE86D6A7013}" destId="{07BCA8AC-C9FB-48F5-8464-746C046FF8EB}" srcOrd="5" destOrd="0" parTransId="{2BD375C2-6C76-40B2-95D5-C1848E1C742C}" sibTransId="{9A75FFE6-B19A-47A8-9131-2D40A1404123}"/>
    <dgm:cxn modelId="{4CC2D535-FA97-4342-94DD-52F04A00488D}" type="presOf" srcId="{252BC1FF-DD30-4494-89DA-EEE86D6A7013}" destId="{C01DDD91-AB87-4108-BFC5-20380276C9FE}" srcOrd="1" destOrd="0" presId="urn:microsoft.com/office/officeart/2005/8/layout/orgChart1"/>
    <dgm:cxn modelId="{1C22BE89-9890-4614-8BAE-3EC58502A1BA}" type="presOf" srcId="{7DF7B3FA-4772-4635-AE66-879B6660956D}" destId="{881944B0-F395-4A40-AE50-F18C5DD685B3}" srcOrd="0" destOrd="0" presId="urn:microsoft.com/office/officeart/2005/8/layout/orgChart1"/>
    <dgm:cxn modelId="{680FB7CA-0F9E-48D9-880C-B7D5D1777983}" type="presOf" srcId="{7E5CCDA2-2CC5-488A-B950-6C708E4E1910}" destId="{6A18F114-DED3-42C6-AD2F-690D6AFED22D}" srcOrd="0" destOrd="0" presId="urn:microsoft.com/office/officeart/2005/8/layout/orgChart1"/>
    <dgm:cxn modelId="{05D169CE-374D-474E-8D31-516AAA3A5F11}" type="presOf" srcId="{99EAD200-84A6-4B7D-B89A-F4C9FB16015A}" destId="{D74A9711-DC51-408D-9305-1AD45FC62C82}" srcOrd="1" destOrd="0" presId="urn:microsoft.com/office/officeart/2005/8/layout/orgChart1"/>
    <dgm:cxn modelId="{91680748-89E5-4F57-ADAB-AC866362B8DA}" type="presOf" srcId="{5950592A-9DC6-43EF-AC00-00A51D2DBED1}" destId="{2F4C9245-CA1B-4B11-AE81-778B55A27BBA}" srcOrd="1" destOrd="0" presId="urn:microsoft.com/office/officeart/2005/8/layout/orgChart1"/>
    <dgm:cxn modelId="{BAEA9BAB-3FA2-4849-92CA-40B800B6A5CD}" type="presOf" srcId="{FA67BC11-3C6D-4DF7-84C7-B7A052519AF1}" destId="{D4853FFB-678C-436D-954A-FBDB8DF90E25}" srcOrd="1" destOrd="0" presId="urn:microsoft.com/office/officeart/2005/8/layout/orgChart1"/>
    <dgm:cxn modelId="{BB0541AD-D7C7-40E4-8678-4B08C086E386}" type="presOf" srcId="{34BBB926-8C58-405B-9668-C9EB39D4F4BA}" destId="{8BD732F9-BE46-4EBB-B03A-FAC5B1213470}" srcOrd="0" destOrd="0" presId="urn:microsoft.com/office/officeart/2005/8/layout/orgChart1"/>
    <dgm:cxn modelId="{F4B9978C-1ECC-4E56-82D6-4145569249B9}" type="presOf" srcId="{3FC62E7B-3B7F-41E5-B206-E45E88622745}" destId="{2F8C2C9C-E64B-4E61-AF31-154BC4C8EB9A}" srcOrd="0" destOrd="0" presId="urn:microsoft.com/office/officeart/2005/8/layout/orgChart1"/>
    <dgm:cxn modelId="{DB1DA73D-E925-46DC-BD26-2F64D151E99A}" type="presOf" srcId="{34BBB926-8C58-405B-9668-C9EB39D4F4BA}" destId="{6A5D4D4B-52D1-45E1-B921-8F8599CC0BC8}" srcOrd="1" destOrd="0" presId="urn:microsoft.com/office/officeart/2005/8/layout/orgChart1"/>
    <dgm:cxn modelId="{3355B9DB-73C0-4DC2-80D6-F5A46F64B359}" type="presOf" srcId="{47767247-E7F0-4528-820B-2B039B46FCB1}" destId="{C3856A5D-C0AD-4CF0-8225-9D6FF07CE9C8}" srcOrd="1" destOrd="0" presId="urn:microsoft.com/office/officeart/2005/8/layout/orgChart1"/>
    <dgm:cxn modelId="{9229D828-0A3F-4790-A3F5-33E550A5B89F}" type="presOf" srcId="{07BCA8AC-C9FB-48F5-8464-746C046FF8EB}" destId="{D138464C-EA35-4896-ADF0-5E72E6EE8545}" srcOrd="0" destOrd="0" presId="urn:microsoft.com/office/officeart/2005/8/layout/orgChart1"/>
    <dgm:cxn modelId="{BDF94A9A-A1F3-4C23-A7A0-00DA845EDF87}" type="presOf" srcId="{48A36258-0AFF-4383-97B7-1D774B30B8FD}" destId="{02ADFC76-8F59-4630-B59E-1080DA924494}" srcOrd="0" destOrd="0" presId="urn:microsoft.com/office/officeart/2005/8/layout/orgChart1"/>
    <dgm:cxn modelId="{33CDC662-479D-4020-B3C2-4B4C1FC8F7A3}" srcId="{252BC1FF-DD30-4494-89DA-EEE86D6A7013}" destId="{48A36258-0AFF-4383-97B7-1D774B30B8FD}" srcOrd="4" destOrd="0" parTransId="{21A2D9A9-313F-47F7-9B48-71B57E4CA8E1}" sibTransId="{C18979C8-FCD3-494F-B57E-493142E7F2B7}"/>
    <dgm:cxn modelId="{644CDFE6-0E6A-4D79-83FC-8F8F2DCFD820}" type="presOf" srcId="{E70D8E2F-54AF-472B-BC1D-6E9BF1CDDFFC}" destId="{11FEB000-7A5A-4E5D-AC1C-2508D7230F27}" srcOrd="0" destOrd="0" presId="urn:microsoft.com/office/officeart/2005/8/layout/orgChart1"/>
    <dgm:cxn modelId="{9785C9C8-7DEB-4DF1-A593-7308BBC14F74}" type="presOf" srcId="{FA67BC11-3C6D-4DF7-84C7-B7A052519AF1}" destId="{796B89EB-04F5-4F9F-89AA-500FFAD8E235}" srcOrd="0" destOrd="0" presId="urn:microsoft.com/office/officeart/2005/8/layout/orgChart1"/>
    <dgm:cxn modelId="{C4351B5C-DFCB-4020-B9EF-4F673F094896}" type="presOf" srcId="{748D00E1-B864-490A-920D-DD93989DEB81}" destId="{E85353C2-F61C-4E85-A3B9-24C52A7C30CD}" srcOrd="0" destOrd="0" presId="urn:microsoft.com/office/officeart/2005/8/layout/orgChart1"/>
    <dgm:cxn modelId="{4A9302E2-D085-4141-B9F5-9BE5AB3E31F0}" srcId="{0F7805E7-E67A-4522-AD09-1BE7E172F936}" destId="{C01A001D-B7B7-470B-A25D-BFA9B8C29588}" srcOrd="0" destOrd="0" parTransId="{7A771F57-6329-43C9-844B-B6ED7F67804D}" sibTransId="{585CAC71-EC00-4D22-95E8-2790113B8296}"/>
    <dgm:cxn modelId="{C6E693A4-4090-4F1C-A1B6-38DAD4B64B0D}" srcId="{748D00E1-B864-490A-920D-DD93989DEB81}" destId="{D2C5584F-6F8B-432E-974C-ABEECB1283B8}" srcOrd="0" destOrd="0" parTransId="{D380C708-04F9-4BEF-8B25-D4635A2866DF}" sibTransId="{45AEDE20-D8B1-42DB-8C99-FEAF07709B9D}"/>
    <dgm:cxn modelId="{8CFE8F9B-9E8D-41D9-A1CA-0D8698957575}" type="presOf" srcId="{3F3A98E6-99D1-438A-80F6-16B0B904EA19}" destId="{D3257499-2375-424C-AE94-981A68F0ACD9}" srcOrd="0" destOrd="0" presId="urn:microsoft.com/office/officeart/2005/8/layout/orgChart1"/>
    <dgm:cxn modelId="{19BB0AC5-9758-48E8-872E-2D5A2A70A89C}" type="presOf" srcId="{C01A001D-B7B7-470B-A25D-BFA9B8C29588}" destId="{A2FCA445-78B5-406F-A015-63B404C1838F}" srcOrd="0" destOrd="0" presId="urn:microsoft.com/office/officeart/2005/8/layout/orgChart1"/>
    <dgm:cxn modelId="{C667EB41-1D29-4FBC-987B-0AE45CBC3874}" srcId="{7E5CCDA2-2CC5-488A-B950-6C708E4E1910}" destId="{D776C795-2E87-4FEB-A02D-BAF5F19990B9}" srcOrd="0" destOrd="0" parTransId="{7B896A51-A2AF-4310-9BCD-42E1E069C407}" sibTransId="{8ADBF623-6D7B-433A-977D-664F413FC6A4}"/>
    <dgm:cxn modelId="{D4605DBC-98D3-457B-88C5-75A94C85ABB0}" type="presOf" srcId="{3567369E-1863-4A38-9450-D5934C5DE43B}" destId="{C22870A8-7561-4FC7-B4D3-32EA8A5D95DD}" srcOrd="0" destOrd="0" presId="urn:microsoft.com/office/officeart/2005/8/layout/orgChart1"/>
    <dgm:cxn modelId="{F8F3763B-D069-4E8B-B798-91CBABC73E65}" type="presOf" srcId="{015B86B1-383C-4926-A1EC-4001648C7B8C}" destId="{84EC3221-75DE-4284-8378-B90705229B1E}" srcOrd="0" destOrd="0" presId="urn:microsoft.com/office/officeart/2005/8/layout/orgChart1"/>
    <dgm:cxn modelId="{5C7F6169-847C-4D6E-86C0-3FFB14EDCDBB}" type="presOf" srcId="{B8E5C788-2EC2-458E-8DF9-ED41132CA628}" destId="{ED60CCDF-7720-44C6-B511-F988D79CCEF3}" srcOrd="0" destOrd="0" presId="urn:microsoft.com/office/officeart/2005/8/layout/orgChart1"/>
    <dgm:cxn modelId="{F81FC5BF-B0DE-4BEE-8666-FFDB0546A759}" type="presOf" srcId="{D2C5584F-6F8B-432E-974C-ABEECB1283B8}" destId="{652E56C1-A3F6-427E-8748-B595C4C9F32E}" srcOrd="0" destOrd="0" presId="urn:microsoft.com/office/officeart/2005/8/layout/orgChart1"/>
    <dgm:cxn modelId="{60791CCD-27E6-44BE-87E8-19B0AE669B69}" srcId="{47767247-E7F0-4528-820B-2B039B46FCB1}" destId="{EE4EE36A-92EF-4459-9470-391557961304}" srcOrd="0" destOrd="0" parTransId="{4A6CF814-C899-4367-AE1F-B2827E0B7294}" sibTransId="{E5E3E051-E0A0-4DDF-8A83-9850FB2E5A51}"/>
    <dgm:cxn modelId="{01E617AB-9BEA-45A8-8FEB-A4995578E990}" srcId="{71F78487-18F0-43A1-B024-593B398BBE1B}" destId="{748D00E1-B864-490A-920D-DD93989DEB81}" srcOrd="0" destOrd="0" parTransId="{EA852EB4-1707-455D-971A-9280977140E0}" sibTransId="{21B26802-1E9D-45A2-A2F3-AD2270EA9BB2}"/>
    <dgm:cxn modelId="{99523B66-0DB6-4555-BDBC-3BB959D70B6F}" type="presOf" srcId="{03FF7E86-827A-48A2-8528-F258596212AB}" destId="{9F6B11FB-CBE6-4E4B-A6CA-304A5AC546E3}" srcOrd="0" destOrd="0" presId="urn:microsoft.com/office/officeart/2005/8/layout/orgChart1"/>
    <dgm:cxn modelId="{C17B0674-FDC2-4423-97D5-16B52B3FF5BB}" type="presOf" srcId="{7B896A51-A2AF-4310-9BCD-42E1E069C407}" destId="{77013270-A232-4CDC-9A70-95280E07D0CE}" srcOrd="0" destOrd="0" presId="urn:microsoft.com/office/officeart/2005/8/layout/orgChart1"/>
    <dgm:cxn modelId="{F872A376-DAFD-4940-B0F4-10C845977FB4}" type="presOf" srcId="{643436AA-A029-4944-93AC-95EC5CE6E761}" destId="{4F25E937-B018-4045-817E-E8A670AD0DF0}" srcOrd="0" destOrd="0" presId="urn:microsoft.com/office/officeart/2005/8/layout/orgChart1"/>
    <dgm:cxn modelId="{2B01992F-7FC5-439B-AC98-9F161E8FBEB7}" type="presOf" srcId="{9A6D5663-804B-41F3-AAE7-5539EDB88B94}" destId="{C77FBCF9-0712-4FAE-AE1F-D540E46FCB04}" srcOrd="0" destOrd="0" presId="urn:microsoft.com/office/officeart/2005/8/layout/orgChart1"/>
    <dgm:cxn modelId="{D4813B15-8E38-4DFB-9CA0-78645C88D119}" type="presOf" srcId="{71F78487-18F0-43A1-B024-593B398BBE1B}" destId="{4C1E7605-1818-4875-B8AD-6A3FA893D8DD}" srcOrd="1" destOrd="0" presId="urn:microsoft.com/office/officeart/2005/8/layout/orgChart1"/>
    <dgm:cxn modelId="{41F6E6CB-82A8-46D3-9063-53466BD130C8}" type="presOf" srcId="{EA852EB4-1707-455D-971A-9280977140E0}" destId="{54046CF2-25AE-482C-864A-0D3E9A961A10}" srcOrd="0" destOrd="0" presId="urn:microsoft.com/office/officeart/2005/8/layout/orgChart1"/>
    <dgm:cxn modelId="{F2A479A8-C2DA-4ED5-A387-3EEB5047AE04}" type="presOf" srcId="{D776C795-2E87-4FEB-A02D-BAF5F19990B9}" destId="{B0F38142-7974-4D5E-804D-53B2A1BED41D}" srcOrd="0" destOrd="0" presId="urn:microsoft.com/office/officeart/2005/8/layout/orgChart1"/>
    <dgm:cxn modelId="{BC0A09AC-BB46-449E-90C5-57DCEDC3F1F2}" type="presOf" srcId="{C01A001D-B7B7-470B-A25D-BFA9B8C29588}" destId="{DE35FB88-9A38-480B-BE1C-8B360F7925BE}" srcOrd="1" destOrd="0" presId="urn:microsoft.com/office/officeart/2005/8/layout/orgChart1"/>
    <dgm:cxn modelId="{689B123D-1286-4428-A2BD-70CC7DD97A21}" type="presOf" srcId="{715C5400-96B2-403C-AF47-8A578AE56D0F}" destId="{E6D64BA4-5F85-4908-A131-D89A1EF232A8}" srcOrd="0" destOrd="0" presId="urn:microsoft.com/office/officeart/2005/8/layout/orgChart1"/>
    <dgm:cxn modelId="{BFC889BD-3EFE-41B3-8493-91DF348D12D6}" type="presOf" srcId="{48704D83-5A61-4208-91E0-017981F09245}" destId="{88D31594-A73E-4D84-8F8F-25B37FE4BABA}" srcOrd="0" destOrd="0" presId="urn:microsoft.com/office/officeart/2005/8/layout/orgChart1"/>
    <dgm:cxn modelId="{D35AE1B6-A4AE-4D72-B763-78FADB636BA3}" srcId="{252BC1FF-DD30-4494-89DA-EEE86D6A7013}" destId="{6524A776-5AAC-4E36-A224-6281F754D627}" srcOrd="0" destOrd="0" parTransId="{0314A6AD-955F-4A04-8ECA-B1FB69C29E66}" sibTransId="{7071BBF4-C213-468A-8213-0112B06D9F93}"/>
    <dgm:cxn modelId="{1FC338B3-1E7B-4797-AA2D-6DAA30DFB834}" srcId="{48A36258-0AFF-4383-97B7-1D774B30B8FD}" destId="{99EAD200-84A6-4B7D-B89A-F4C9FB16015A}" srcOrd="0" destOrd="0" parTransId="{015B86B1-383C-4926-A1EC-4001648C7B8C}" sibTransId="{0998C2F3-DF25-4FBD-8787-CEA3CBE83AAC}"/>
    <dgm:cxn modelId="{D676E9FE-EBF3-4193-809F-546AD971CD16}" type="presOf" srcId="{3567369E-1863-4A38-9450-D5934C5DE43B}" destId="{0579CD0D-4850-4AE2-B2E9-482BCCF9CB80}" srcOrd="1" destOrd="0" presId="urn:microsoft.com/office/officeart/2005/8/layout/orgChart1"/>
    <dgm:cxn modelId="{97BD9B83-5646-466D-91E0-E73CE65FFCEB}" type="presParOf" srcId="{FCAB6934-63FF-4FEA-878B-E925B497D346}" destId="{650568C9-1ED1-4B64-972D-4876D450D229}" srcOrd="0" destOrd="0" presId="urn:microsoft.com/office/officeart/2005/8/layout/orgChart1"/>
    <dgm:cxn modelId="{D94364D1-3663-4DBA-BD38-5A32AA00E1C5}" type="presParOf" srcId="{650568C9-1ED1-4B64-972D-4876D450D229}" destId="{86ACCD7E-7ACB-4C92-9629-5EA4065A239E}" srcOrd="0" destOrd="0" presId="urn:microsoft.com/office/officeart/2005/8/layout/orgChart1"/>
    <dgm:cxn modelId="{E6455462-DBCC-4139-A06F-76AC16F4E383}" type="presParOf" srcId="{86ACCD7E-7ACB-4C92-9629-5EA4065A239E}" destId="{0EE5F69B-A79B-403F-9AC6-0B4CD5B92516}" srcOrd="0" destOrd="0" presId="urn:microsoft.com/office/officeart/2005/8/layout/orgChart1"/>
    <dgm:cxn modelId="{0EBC26F6-1F47-4909-A53E-5527EDD697A0}" type="presParOf" srcId="{86ACCD7E-7ACB-4C92-9629-5EA4065A239E}" destId="{C01DDD91-AB87-4108-BFC5-20380276C9FE}" srcOrd="1" destOrd="0" presId="urn:microsoft.com/office/officeart/2005/8/layout/orgChart1"/>
    <dgm:cxn modelId="{85824224-68B7-43D6-90C0-9F505AD4711D}" type="presParOf" srcId="{650568C9-1ED1-4B64-972D-4876D450D229}" destId="{8478A06E-EF15-4374-89B6-77C0C1304728}" srcOrd="1" destOrd="0" presId="urn:microsoft.com/office/officeart/2005/8/layout/orgChart1"/>
    <dgm:cxn modelId="{D08FA226-3A40-4B62-9E7F-90B726B2E011}" type="presParOf" srcId="{8478A06E-EF15-4374-89B6-77C0C1304728}" destId="{4F0A49E2-8229-41D3-BD3F-49B4B795A75B}" srcOrd="0" destOrd="0" presId="urn:microsoft.com/office/officeart/2005/8/layout/orgChart1"/>
    <dgm:cxn modelId="{607B021A-B1B9-4FF8-ABE6-8A30E5185734}" type="presParOf" srcId="{8478A06E-EF15-4374-89B6-77C0C1304728}" destId="{7699D246-0E12-4B3D-894F-6D8A6567A079}" srcOrd="1" destOrd="0" presId="urn:microsoft.com/office/officeart/2005/8/layout/orgChart1"/>
    <dgm:cxn modelId="{7536B6D8-98DC-460A-95AB-ECC31DCABDEB}" type="presParOf" srcId="{7699D246-0E12-4B3D-894F-6D8A6567A079}" destId="{F2678876-27BE-474C-B335-6EE1246491D7}" srcOrd="0" destOrd="0" presId="urn:microsoft.com/office/officeart/2005/8/layout/orgChart1"/>
    <dgm:cxn modelId="{7B6B6C17-D1FD-4424-8F46-C0B1A7EAAA47}" type="presParOf" srcId="{F2678876-27BE-474C-B335-6EE1246491D7}" destId="{486A66D4-32CE-4E47-A7E5-44BA96309194}" srcOrd="0" destOrd="0" presId="urn:microsoft.com/office/officeart/2005/8/layout/orgChart1"/>
    <dgm:cxn modelId="{8F85588C-5CA2-403F-9B4E-F79273A1C58F}" type="presParOf" srcId="{F2678876-27BE-474C-B335-6EE1246491D7}" destId="{A4270456-2D8A-4A4F-858C-1F62A3D42FBA}" srcOrd="1" destOrd="0" presId="urn:microsoft.com/office/officeart/2005/8/layout/orgChart1"/>
    <dgm:cxn modelId="{79F4CC7C-FE2B-491F-8884-62BF758F28AB}" type="presParOf" srcId="{7699D246-0E12-4B3D-894F-6D8A6567A079}" destId="{51E6FF2D-3E3D-4466-A805-49C18DB4D508}" srcOrd="1" destOrd="0" presId="urn:microsoft.com/office/officeart/2005/8/layout/orgChart1"/>
    <dgm:cxn modelId="{0D4E2010-D1F7-4C63-BB16-8967564A0E64}" type="presParOf" srcId="{51E6FF2D-3E3D-4466-A805-49C18DB4D508}" destId="{499CCF2B-C24C-4170-86F9-CAAB321900D9}" srcOrd="0" destOrd="0" presId="urn:microsoft.com/office/officeart/2005/8/layout/orgChart1"/>
    <dgm:cxn modelId="{72710F54-1284-49EF-BAE9-68C6398159DD}" type="presParOf" srcId="{51E6FF2D-3E3D-4466-A805-49C18DB4D508}" destId="{83855E21-9A5A-4293-B3AD-55404241B06D}" srcOrd="1" destOrd="0" presId="urn:microsoft.com/office/officeart/2005/8/layout/orgChart1"/>
    <dgm:cxn modelId="{788EB9A0-2069-4A6E-B2F2-C88A8718D6EE}" type="presParOf" srcId="{83855E21-9A5A-4293-B3AD-55404241B06D}" destId="{EF9AA845-C475-4FF1-BF59-18C4A9494297}" srcOrd="0" destOrd="0" presId="urn:microsoft.com/office/officeart/2005/8/layout/orgChart1"/>
    <dgm:cxn modelId="{C4279CA4-8744-497E-AA32-6DB2C7746C7C}" type="presParOf" srcId="{EF9AA845-C475-4FF1-BF59-18C4A9494297}" destId="{8EDD4A0C-66DB-4650-BCD2-BB29378DFB0F}" srcOrd="0" destOrd="0" presId="urn:microsoft.com/office/officeart/2005/8/layout/orgChart1"/>
    <dgm:cxn modelId="{CCDEA350-AD4B-4F66-A2AA-694D2734EC36}" type="presParOf" srcId="{EF9AA845-C475-4FF1-BF59-18C4A9494297}" destId="{A2EF9C96-651C-4DA6-BCD3-32317C7DD2F7}" srcOrd="1" destOrd="0" presId="urn:microsoft.com/office/officeart/2005/8/layout/orgChart1"/>
    <dgm:cxn modelId="{7B5211EC-C9B5-4522-BB0F-0D57B0FB79EA}" type="presParOf" srcId="{83855E21-9A5A-4293-B3AD-55404241B06D}" destId="{8094470A-BE99-41A4-812D-6531319AEAE0}" srcOrd="1" destOrd="0" presId="urn:microsoft.com/office/officeart/2005/8/layout/orgChart1"/>
    <dgm:cxn modelId="{8F944836-AF1A-44BB-9378-8F376B5D1CA8}" type="presParOf" srcId="{8094470A-BE99-41A4-812D-6531319AEAE0}" destId="{2F8C2C9C-E64B-4E61-AF31-154BC4C8EB9A}" srcOrd="0" destOrd="0" presId="urn:microsoft.com/office/officeart/2005/8/layout/orgChart1"/>
    <dgm:cxn modelId="{1B106C67-0282-49F6-8ECE-78DDEDEDE184}" type="presParOf" srcId="{8094470A-BE99-41A4-812D-6531319AEAE0}" destId="{3EF6834E-FA0D-4AD9-A354-D6A0611FE11D}" srcOrd="1" destOrd="0" presId="urn:microsoft.com/office/officeart/2005/8/layout/orgChart1"/>
    <dgm:cxn modelId="{ECC20DDC-E4A7-4533-AB79-7AD2D20527B7}" type="presParOf" srcId="{3EF6834E-FA0D-4AD9-A354-D6A0611FE11D}" destId="{D3DCB2B5-F984-4E80-B430-857ACFB428CD}" srcOrd="0" destOrd="0" presId="urn:microsoft.com/office/officeart/2005/8/layout/orgChart1"/>
    <dgm:cxn modelId="{BE3EDF7C-521E-4B93-B104-CB77CBF13067}" type="presParOf" srcId="{D3DCB2B5-F984-4E80-B430-857ACFB428CD}" destId="{C22870A8-7561-4FC7-B4D3-32EA8A5D95DD}" srcOrd="0" destOrd="0" presId="urn:microsoft.com/office/officeart/2005/8/layout/orgChart1"/>
    <dgm:cxn modelId="{BF41276C-9572-4DD9-8879-C3564E875ADE}" type="presParOf" srcId="{D3DCB2B5-F984-4E80-B430-857ACFB428CD}" destId="{0579CD0D-4850-4AE2-B2E9-482BCCF9CB80}" srcOrd="1" destOrd="0" presId="urn:microsoft.com/office/officeart/2005/8/layout/orgChart1"/>
    <dgm:cxn modelId="{DC0083F0-5AD0-4A86-8994-D1B9034B41C0}" type="presParOf" srcId="{3EF6834E-FA0D-4AD9-A354-D6A0611FE11D}" destId="{237800C9-0009-452D-9C59-A2AD12707332}" srcOrd="1" destOrd="0" presId="urn:microsoft.com/office/officeart/2005/8/layout/orgChart1"/>
    <dgm:cxn modelId="{7A953647-1101-46E0-A5AD-409C0CCCEA5E}" type="presParOf" srcId="{237800C9-0009-452D-9C59-A2AD12707332}" destId="{D78549B7-86EE-4768-AAA3-8BFBA9FD29B5}" srcOrd="0" destOrd="0" presId="urn:microsoft.com/office/officeart/2005/8/layout/orgChart1"/>
    <dgm:cxn modelId="{682FA16F-6C7B-42B6-B090-DBB327021DD8}" type="presParOf" srcId="{237800C9-0009-452D-9C59-A2AD12707332}" destId="{62F58A42-6D70-4E92-8EA1-1EC24376D107}" srcOrd="1" destOrd="0" presId="urn:microsoft.com/office/officeart/2005/8/layout/orgChart1"/>
    <dgm:cxn modelId="{889B5371-70DB-4D3E-B385-F64ED49D4E13}" type="presParOf" srcId="{62F58A42-6D70-4E92-8EA1-1EC24376D107}" destId="{30E728D0-B299-4A7B-A0E2-BFB3A6788148}" srcOrd="0" destOrd="0" presId="urn:microsoft.com/office/officeart/2005/8/layout/orgChart1"/>
    <dgm:cxn modelId="{717E322C-1E3C-45EF-A684-0EC3630BFB39}" type="presParOf" srcId="{30E728D0-B299-4A7B-A0E2-BFB3A6788148}" destId="{E52144BF-4513-4556-9974-31BD66B390AF}" srcOrd="0" destOrd="0" presId="urn:microsoft.com/office/officeart/2005/8/layout/orgChart1"/>
    <dgm:cxn modelId="{91C79F3F-294B-481B-8F3A-FFC65AC906A4}" type="presParOf" srcId="{30E728D0-B299-4A7B-A0E2-BFB3A6788148}" destId="{7F624DFA-7ABE-40B7-B63B-9EB121271B0B}" srcOrd="1" destOrd="0" presId="urn:microsoft.com/office/officeart/2005/8/layout/orgChart1"/>
    <dgm:cxn modelId="{57FBFF98-BE7D-46A3-8814-952848309914}" type="presParOf" srcId="{62F58A42-6D70-4E92-8EA1-1EC24376D107}" destId="{DEDB266E-9F97-4B4F-B577-3948A6667AA1}" srcOrd="1" destOrd="0" presId="urn:microsoft.com/office/officeart/2005/8/layout/orgChart1"/>
    <dgm:cxn modelId="{40D4B62C-9A86-4B89-B310-2627A0FCC115}" type="presParOf" srcId="{62F58A42-6D70-4E92-8EA1-1EC24376D107}" destId="{3362244D-0627-464A-BE9E-CE90EC267EF1}" srcOrd="2" destOrd="0" presId="urn:microsoft.com/office/officeart/2005/8/layout/orgChart1"/>
    <dgm:cxn modelId="{8AA316C0-79EF-4B1A-88FA-07EA142D8912}" type="presParOf" srcId="{3EF6834E-FA0D-4AD9-A354-D6A0611FE11D}" destId="{CB7CBC93-E1F1-4F26-8409-756242DEEEE8}" srcOrd="2" destOrd="0" presId="urn:microsoft.com/office/officeart/2005/8/layout/orgChart1"/>
    <dgm:cxn modelId="{CA857D0C-78AF-4B34-8F72-6FB8855798F3}" type="presParOf" srcId="{83855E21-9A5A-4293-B3AD-55404241B06D}" destId="{048FF172-6924-4A99-846F-3EA89B112449}" srcOrd="2" destOrd="0" presId="urn:microsoft.com/office/officeart/2005/8/layout/orgChart1"/>
    <dgm:cxn modelId="{65311D02-EC6F-47EC-AB25-FBB39CC65DEA}" type="presParOf" srcId="{7699D246-0E12-4B3D-894F-6D8A6567A079}" destId="{E86B509C-DC3B-4FD6-8B70-A6731D8087FC}" srcOrd="2" destOrd="0" presId="urn:microsoft.com/office/officeart/2005/8/layout/orgChart1"/>
    <dgm:cxn modelId="{2C255007-4CC7-422E-A914-327D796CF279}" type="presParOf" srcId="{8478A06E-EF15-4374-89B6-77C0C1304728}" destId="{1F7431B0-A0B4-4876-9A85-7486223EC4C5}" srcOrd="2" destOrd="0" presId="urn:microsoft.com/office/officeart/2005/8/layout/orgChart1"/>
    <dgm:cxn modelId="{0F411C85-C00E-4270-8A06-B18B0A951709}" type="presParOf" srcId="{8478A06E-EF15-4374-89B6-77C0C1304728}" destId="{055AE317-5AFB-4E1A-BDD8-C8085356F59D}" srcOrd="3" destOrd="0" presId="urn:microsoft.com/office/officeart/2005/8/layout/orgChart1"/>
    <dgm:cxn modelId="{988913B3-5E20-4F5D-9A75-2B7CC2F2E617}" type="presParOf" srcId="{055AE317-5AFB-4E1A-BDD8-C8085356F59D}" destId="{CDEF0B42-C6C9-4FEB-8376-01F2430DD368}" srcOrd="0" destOrd="0" presId="urn:microsoft.com/office/officeart/2005/8/layout/orgChart1"/>
    <dgm:cxn modelId="{3E534896-071B-4CDD-AC31-30AD460A52F8}" type="presParOf" srcId="{CDEF0B42-C6C9-4FEB-8376-01F2430DD368}" destId="{EAA9B241-DADD-4C3A-A235-8538819D7226}" srcOrd="0" destOrd="0" presId="urn:microsoft.com/office/officeart/2005/8/layout/orgChart1"/>
    <dgm:cxn modelId="{C5475039-FD16-4CB6-83A0-C0D89A0E3FBD}" type="presParOf" srcId="{CDEF0B42-C6C9-4FEB-8376-01F2430DD368}" destId="{4ED7AC6B-DA47-4917-A303-63BE6C1D1BC8}" srcOrd="1" destOrd="0" presId="urn:microsoft.com/office/officeart/2005/8/layout/orgChart1"/>
    <dgm:cxn modelId="{B0CAE28B-4341-4222-A615-182697AB0BDE}" type="presParOf" srcId="{055AE317-5AFB-4E1A-BDD8-C8085356F59D}" destId="{6DE56AE8-D171-458B-8D06-DB7139B8D8AF}" srcOrd="1" destOrd="0" presId="urn:microsoft.com/office/officeart/2005/8/layout/orgChart1"/>
    <dgm:cxn modelId="{66EAF03C-1952-4DC7-B8C0-7276D77C12E3}" type="presParOf" srcId="{6DE56AE8-D171-458B-8D06-DB7139B8D8AF}" destId="{FF34420E-3F2D-4E78-9504-BAFCBC7CD505}" srcOrd="0" destOrd="0" presId="urn:microsoft.com/office/officeart/2005/8/layout/orgChart1"/>
    <dgm:cxn modelId="{195CB78D-E2D5-4873-BAFA-4AA46AECC03D}" type="presParOf" srcId="{6DE56AE8-D171-458B-8D06-DB7139B8D8AF}" destId="{CCB6270E-4F3D-40DB-816A-A8A174470162}" srcOrd="1" destOrd="0" presId="urn:microsoft.com/office/officeart/2005/8/layout/orgChart1"/>
    <dgm:cxn modelId="{1405EC45-7786-4F79-BB0F-2923964555A3}" type="presParOf" srcId="{CCB6270E-4F3D-40DB-816A-A8A174470162}" destId="{D35BAD09-8EBD-4BA3-97F1-E91F1E0EDD78}" srcOrd="0" destOrd="0" presId="urn:microsoft.com/office/officeart/2005/8/layout/orgChart1"/>
    <dgm:cxn modelId="{96A8AADE-0DC3-418E-819D-A626F95169CB}" type="presParOf" srcId="{D35BAD09-8EBD-4BA3-97F1-E91F1E0EDD78}" destId="{0ED29EE2-F746-4CFA-9E9A-C217AD301CFB}" srcOrd="0" destOrd="0" presId="urn:microsoft.com/office/officeart/2005/8/layout/orgChart1"/>
    <dgm:cxn modelId="{267502C9-D60D-45DE-80C5-A0FC0DE35DC8}" type="presParOf" srcId="{D35BAD09-8EBD-4BA3-97F1-E91F1E0EDD78}" destId="{839E659F-211F-4B5B-82D3-BC1CFEDA1F6C}" srcOrd="1" destOrd="0" presId="urn:microsoft.com/office/officeart/2005/8/layout/orgChart1"/>
    <dgm:cxn modelId="{A1295F54-79DA-445A-BED7-D240E7B4B064}" type="presParOf" srcId="{CCB6270E-4F3D-40DB-816A-A8A174470162}" destId="{7DE6A84D-336E-44C9-AFFC-7AEBDC39824A}" srcOrd="1" destOrd="0" presId="urn:microsoft.com/office/officeart/2005/8/layout/orgChart1"/>
    <dgm:cxn modelId="{FC809813-52E0-4D95-A18A-4F19B66908FF}" type="presParOf" srcId="{7DE6A84D-336E-44C9-AFFC-7AEBDC39824A}" destId="{637F1743-A792-4AC9-9B3A-E6965E563FCA}" srcOrd="0" destOrd="0" presId="urn:microsoft.com/office/officeart/2005/8/layout/orgChart1"/>
    <dgm:cxn modelId="{4D1C7BB0-E4DC-49AC-B12E-C2BB3A621C25}" type="presParOf" srcId="{7DE6A84D-336E-44C9-AFFC-7AEBDC39824A}" destId="{268E1E8C-0FB3-4C55-BD78-38BD44FCD9ED}" srcOrd="1" destOrd="0" presId="urn:microsoft.com/office/officeart/2005/8/layout/orgChart1"/>
    <dgm:cxn modelId="{01FA6EEE-964F-48B1-9071-2A7EFCB46B05}" type="presParOf" srcId="{268E1E8C-0FB3-4C55-BD78-38BD44FCD9ED}" destId="{242EC66F-2216-4817-8CD7-FA50A0DDDABC}" srcOrd="0" destOrd="0" presId="urn:microsoft.com/office/officeart/2005/8/layout/orgChart1"/>
    <dgm:cxn modelId="{33C54B63-E752-4D3C-9152-C3A4D21F00F0}" type="presParOf" srcId="{242EC66F-2216-4817-8CD7-FA50A0DDDABC}" destId="{A2FCA445-78B5-406F-A015-63B404C1838F}" srcOrd="0" destOrd="0" presId="urn:microsoft.com/office/officeart/2005/8/layout/orgChart1"/>
    <dgm:cxn modelId="{169E8750-520E-4DA7-BECB-A2B970D5F778}" type="presParOf" srcId="{242EC66F-2216-4817-8CD7-FA50A0DDDABC}" destId="{DE35FB88-9A38-480B-BE1C-8B360F7925BE}" srcOrd="1" destOrd="0" presId="urn:microsoft.com/office/officeart/2005/8/layout/orgChart1"/>
    <dgm:cxn modelId="{36334896-4931-44CF-8DA0-4C2C0A72D25B}" type="presParOf" srcId="{268E1E8C-0FB3-4C55-BD78-38BD44FCD9ED}" destId="{BA582A98-448D-458F-998E-DB8908540D7C}" srcOrd="1" destOrd="0" presId="urn:microsoft.com/office/officeart/2005/8/layout/orgChart1"/>
    <dgm:cxn modelId="{7490ACDB-5ABF-4E3B-86C8-51075708C46E}" type="presParOf" srcId="{BA582A98-448D-458F-998E-DB8908540D7C}" destId="{D3257499-2375-424C-AE94-981A68F0ACD9}" srcOrd="0" destOrd="0" presId="urn:microsoft.com/office/officeart/2005/8/layout/orgChart1"/>
    <dgm:cxn modelId="{C08979F0-EE88-43A3-BC0E-DE48CD002815}" type="presParOf" srcId="{BA582A98-448D-458F-998E-DB8908540D7C}" destId="{AA244922-5B8A-4C9C-9903-D0CFEC3E09A4}" srcOrd="1" destOrd="0" presId="urn:microsoft.com/office/officeart/2005/8/layout/orgChart1"/>
    <dgm:cxn modelId="{C1455CB4-8FB7-4B2F-8821-24B3B16CD66A}" type="presParOf" srcId="{AA244922-5B8A-4C9C-9903-D0CFEC3E09A4}" destId="{E28E4257-6ABB-4F18-8386-486BC5223A9E}" srcOrd="0" destOrd="0" presId="urn:microsoft.com/office/officeart/2005/8/layout/orgChart1"/>
    <dgm:cxn modelId="{2EF0FCAC-8E49-4BB0-A07D-9553C8B9E9C7}" type="presParOf" srcId="{E28E4257-6ABB-4F18-8386-486BC5223A9E}" destId="{8BD732F9-BE46-4EBB-B03A-FAC5B1213470}" srcOrd="0" destOrd="0" presId="urn:microsoft.com/office/officeart/2005/8/layout/orgChart1"/>
    <dgm:cxn modelId="{9DBF9220-38D4-4A9E-BA26-519A43598D86}" type="presParOf" srcId="{E28E4257-6ABB-4F18-8386-486BC5223A9E}" destId="{6A5D4D4B-52D1-45E1-B921-8F8599CC0BC8}" srcOrd="1" destOrd="0" presId="urn:microsoft.com/office/officeart/2005/8/layout/orgChart1"/>
    <dgm:cxn modelId="{E5EDFE87-55A2-4162-BA65-89D10D929168}" type="presParOf" srcId="{AA244922-5B8A-4C9C-9903-D0CFEC3E09A4}" destId="{97312495-3F21-4F01-AEDA-96475A055CB8}" srcOrd="1" destOrd="0" presId="urn:microsoft.com/office/officeart/2005/8/layout/orgChart1"/>
    <dgm:cxn modelId="{3B62C6D9-5587-4842-946B-A331086ECC31}" type="presParOf" srcId="{97312495-3F21-4F01-AEDA-96475A055CB8}" destId="{7D3C7834-6101-4A77-95D0-A68229977B8B}" srcOrd="0" destOrd="0" presId="urn:microsoft.com/office/officeart/2005/8/layout/orgChart1"/>
    <dgm:cxn modelId="{EFE70C4F-17B6-43A9-9377-A33F2CD47134}" type="presParOf" srcId="{97312495-3F21-4F01-AEDA-96475A055CB8}" destId="{42879D97-C0F4-4203-A3B2-A0E6BA217084}" srcOrd="1" destOrd="0" presId="urn:microsoft.com/office/officeart/2005/8/layout/orgChart1"/>
    <dgm:cxn modelId="{5293BA1C-16DB-45EF-A5EE-A56FF0EF8A56}" type="presParOf" srcId="{42879D97-C0F4-4203-A3B2-A0E6BA217084}" destId="{1C575E9B-134A-4CCA-95F4-8D13C3CD75C4}" srcOrd="0" destOrd="0" presId="urn:microsoft.com/office/officeart/2005/8/layout/orgChart1"/>
    <dgm:cxn modelId="{06E4D17C-9013-4EDA-A850-62C0CC62BC0D}" type="presParOf" srcId="{1C575E9B-134A-4CCA-95F4-8D13C3CD75C4}" destId="{A0F0EF21-3227-4BD0-BBFC-224FD8B1DF53}" srcOrd="0" destOrd="0" presId="urn:microsoft.com/office/officeart/2005/8/layout/orgChart1"/>
    <dgm:cxn modelId="{04B71058-A691-4C63-B98A-33FD7A84636C}" type="presParOf" srcId="{1C575E9B-134A-4CCA-95F4-8D13C3CD75C4}" destId="{6727E0C5-67DE-4D8D-BA4A-17BDAD3A0C9E}" srcOrd="1" destOrd="0" presId="urn:microsoft.com/office/officeart/2005/8/layout/orgChart1"/>
    <dgm:cxn modelId="{9413669E-0078-4F40-BE45-3D0C4494E9B2}" type="presParOf" srcId="{42879D97-C0F4-4203-A3B2-A0E6BA217084}" destId="{0E13EDA5-68CC-4CCA-9AF8-B8AF08E3605A}" srcOrd="1" destOrd="0" presId="urn:microsoft.com/office/officeart/2005/8/layout/orgChart1"/>
    <dgm:cxn modelId="{4A51F4CA-10F1-40F6-A1A2-B01797C052AD}" type="presParOf" srcId="{42879D97-C0F4-4203-A3B2-A0E6BA217084}" destId="{F2BF5A8C-0920-48DA-BA38-4F585F15593E}" srcOrd="2" destOrd="0" presId="urn:microsoft.com/office/officeart/2005/8/layout/orgChart1"/>
    <dgm:cxn modelId="{D08785A3-569C-47BA-AA4C-F8A01BFD5F68}" type="presParOf" srcId="{AA244922-5B8A-4C9C-9903-D0CFEC3E09A4}" destId="{6B795DCC-4028-4212-B6D6-1510DA44C16E}" srcOrd="2" destOrd="0" presId="urn:microsoft.com/office/officeart/2005/8/layout/orgChart1"/>
    <dgm:cxn modelId="{7B398B53-E14F-4F69-9996-7A238603FA3A}" type="presParOf" srcId="{268E1E8C-0FB3-4C55-BD78-38BD44FCD9ED}" destId="{23C72692-A806-418A-B259-2EC9BF98CE29}" srcOrd="2" destOrd="0" presId="urn:microsoft.com/office/officeart/2005/8/layout/orgChart1"/>
    <dgm:cxn modelId="{781F8EB8-7EA8-4D0D-832A-96DD39AD102A}" type="presParOf" srcId="{CCB6270E-4F3D-40DB-816A-A8A174470162}" destId="{E9C53BEA-ADB8-4496-860D-650A790E2CAD}" srcOrd="2" destOrd="0" presId="urn:microsoft.com/office/officeart/2005/8/layout/orgChart1"/>
    <dgm:cxn modelId="{B9020B47-A0C0-40C2-B906-AC7EDFDF7598}" type="presParOf" srcId="{055AE317-5AFB-4E1A-BDD8-C8085356F59D}" destId="{387BFED8-52E0-4F44-9145-C51CF93C39B2}" srcOrd="2" destOrd="0" presId="urn:microsoft.com/office/officeart/2005/8/layout/orgChart1"/>
    <dgm:cxn modelId="{EDFC2B86-10E8-4E9C-BBE9-08E9ECCBEA00}" type="presParOf" srcId="{8478A06E-EF15-4374-89B6-77C0C1304728}" destId="{9D177BAC-9460-46F1-9623-BC8CD830A9BA}" srcOrd="4" destOrd="0" presId="urn:microsoft.com/office/officeart/2005/8/layout/orgChart1"/>
    <dgm:cxn modelId="{9DF327A5-58AC-499F-A712-4119C9581091}" type="presParOf" srcId="{8478A06E-EF15-4374-89B6-77C0C1304728}" destId="{F478375E-B228-41F7-B863-3C2EE7801565}" srcOrd="5" destOrd="0" presId="urn:microsoft.com/office/officeart/2005/8/layout/orgChart1"/>
    <dgm:cxn modelId="{C9905270-B62C-4A3D-810A-B1CFE6079DFE}" type="presParOf" srcId="{F478375E-B228-41F7-B863-3C2EE7801565}" destId="{73AAC5D6-AE3A-4EB2-B176-CAC996F4DF1E}" srcOrd="0" destOrd="0" presId="urn:microsoft.com/office/officeart/2005/8/layout/orgChart1"/>
    <dgm:cxn modelId="{52DD1940-CD77-4B47-879E-81FB83331171}" type="presParOf" srcId="{73AAC5D6-AE3A-4EB2-B176-CAC996F4DF1E}" destId="{DBAD9C44-47F9-47AB-B03E-B6EBB7E54BA1}" srcOrd="0" destOrd="0" presId="urn:microsoft.com/office/officeart/2005/8/layout/orgChart1"/>
    <dgm:cxn modelId="{4B0D9ADB-9BCF-4BBD-A495-1451B0B49F58}" type="presParOf" srcId="{73AAC5D6-AE3A-4EB2-B176-CAC996F4DF1E}" destId="{057B28E4-9079-46A3-A802-4CB85A6BA8D1}" srcOrd="1" destOrd="0" presId="urn:microsoft.com/office/officeart/2005/8/layout/orgChart1"/>
    <dgm:cxn modelId="{E94F86AF-DD0F-46F3-9718-CBA39044E9C0}" type="presParOf" srcId="{F478375E-B228-41F7-B863-3C2EE7801565}" destId="{875DBCF4-3181-4F6E-971A-CE10F6ABD5EC}" srcOrd="1" destOrd="0" presId="urn:microsoft.com/office/officeart/2005/8/layout/orgChart1"/>
    <dgm:cxn modelId="{F9C85F1C-D230-490C-BDF1-FC4DDEE4CAF7}" type="presParOf" srcId="{875DBCF4-3181-4F6E-971A-CE10F6ABD5EC}" destId="{47C889FA-8688-4F18-886C-41F4B90D804C}" srcOrd="0" destOrd="0" presId="urn:microsoft.com/office/officeart/2005/8/layout/orgChart1"/>
    <dgm:cxn modelId="{8734ECBC-56D4-4E5A-A3F8-B14837BAA701}" type="presParOf" srcId="{875DBCF4-3181-4F6E-971A-CE10F6ABD5EC}" destId="{F600B652-E699-4844-BDCE-B30934A767CA}" srcOrd="1" destOrd="0" presId="urn:microsoft.com/office/officeart/2005/8/layout/orgChart1"/>
    <dgm:cxn modelId="{E7383437-2639-486F-A2DE-1C436D5CADC4}" type="presParOf" srcId="{F600B652-E699-4844-BDCE-B30934A767CA}" destId="{2A4CACC9-C499-4C7E-A249-7E38AEFA3716}" srcOrd="0" destOrd="0" presId="urn:microsoft.com/office/officeart/2005/8/layout/orgChart1"/>
    <dgm:cxn modelId="{52A733D9-F363-4871-8F14-81540EC2D4B1}" type="presParOf" srcId="{2A4CACC9-C499-4C7E-A249-7E38AEFA3716}" destId="{FDF7C066-A7FF-4AAC-ABC6-9105BC8540D3}" srcOrd="0" destOrd="0" presId="urn:microsoft.com/office/officeart/2005/8/layout/orgChart1"/>
    <dgm:cxn modelId="{4CF8DD38-A780-49B9-8EF9-C4ACDCB55032}" type="presParOf" srcId="{2A4CACC9-C499-4C7E-A249-7E38AEFA3716}" destId="{4C1E7605-1818-4875-B8AD-6A3FA893D8DD}" srcOrd="1" destOrd="0" presId="urn:microsoft.com/office/officeart/2005/8/layout/orgChart1"/>
    <dgm:cxn modelId="{48EF89C7-0FF0-40B7-9C24-D3E99DD8028D}" type="presParOf" srcId="{F600B652-E699-4844-BDCE-B30934A767CA}" destId="{68D6E9B6-1DB8-4E98-A395-D3B7F6B9C1E0}" srcOrd="1" destOrd="0" presId="urn:microsoft.com/office/officeart/2005/8/layout/orgChart1"/>
    <dgm:cxn modelId="{5FBD7905-F25E-4190-9CA1-9A63C532CD75}" type="presParOf" srcId="{68D6E9B6-1DB8-4E98-A395-D3B7F6B9C1E0}" destId="{54046CF2-25AE-482C-864A-0D3E9A961A10}" srcOrd="0" destOrd="0" presId="urn:microsoft.com/office/officeart/2005/8/layout/orgChart1"/>
    <dgm:cxn modelId="{BF0EB750-C5E4-40A1-935B-43A92B734A54}" type="presParOf" srcId="{68D6E9B6-1DB8-4E98-A395-D3B7F6B9C1E0}" destId="{8A75BEA0-E242-4177-A1BB-60F28B6F323C}" srcOrd="1" destOrd="0" presId="urn:microsoft.com/office/officeart/2005/8/layout/orgChart1"/>
    <dgm:cxn modelId="{4B8BAA81-D127-4866-8BE6-3D286F63083B}" type="presParOf" srcId="{8A75BEA0-E242-4177-A1BB-60F28B6F323C}" destId="{9A512816-7A84-48F3-83FA-D4A9E1502530}" srcOrd="0" destOrd="0" presId="urn:microsoft.com/office/officeart/2005/8/layout/orgChart1"/>
    <dgm:cxn modelId="{BC681DCD-8371-401D-9340-4F3BA756DF59}" type="presParOf" srcId="{9A512816-7A84-48F3-83FA-D4A9E1502530}" destId="{E85353C2-F61C-4E85-A3B9-24C52A7C30CD}" srcOrd="0" destOrd="0" presId="urn:microsoft.com/office/officeart/2005/8/layout/orgChart1"/>
    <dgm:cxn modelId="{1E88EC8B-F874-4F0B-B837-B2F2813A75D9}" type="presParOf" srcId="{9A512816-7A84-48F3-83FA-D4A9E1502530}" destId="{2752A632-B80C-4D4D-82FE-4E8D5308F35F}" srcOrd="1" destOrd="0" presId="urn:microsoft.com/office/officeart/2005/8/layout/orgChart1"/>
    <dgm:cxn modelId="{EB1929D6-604F-4CC3-9B02-71ED323C1A4B}" type="presParOf" srcId="{8A75BEA0-E242-4177-A1BB-60F28B6F323C}" destId="{E552EA92-B714-49C8-A3F5-706163B41538}" srcOrd="1" destOrd="0" presId="urn:microsoft.com/office/officeart/2005/8/layout/orgChart1"/>
    <dgm:cxn modelId="{43DE7C3F-CE49-432F-B69B-C81155267EFE}" type="presParOf" srcId="{E552EA92-B714-49C8-A3F5-706163B41538}" destId="{68078245-CDA8-4A67-BDFA-4C73CBA49D86}" srcOrd="0" destOrd="0" presId="urn:microsoft.com/office/officeart/2005/8/layout/orgChart1"/>
    <dgm:cxn modelId="{ABAB7D12-EC2D-4858-8BB0-1E4A3F76ECCF}" type="presParOf" srcId="{E552EA92-B714-49C8-A3F5-706163B41538}" destId="{C7399611-A93A-4DD9-AC18-B415876B308F}" srcOrd="1" destOrd="0" presId="urn:microsoft.com/office/officeart/2005/8/layout/orgChart1"/>
    <dgm:cxn modelId="{E4E86813-2FE2-44DD-9D31-F2A3E04E4D8A}" type="presParOf" srcId="{C7399611-A93A-4DD9-AC18-B415876B308F}" destId="{B17AD29C-BB1A-426D-801F-3E259AD933D0}" srcOrd="0" destOrd="0" presId="urn:microsoft.com/office/officeart/2005/8/layout/orgChart1"/>
    <dgm:cxn modelId="{DD67B229-F348-45FF-BB31-E99419D51E18}" type="presParOf" srcId="{B17AD29C-BB1A-426D-801F-3E259AD933D0}" destId="{652E56C1-A3F6-427E-8748-B595C4C9F32E}" srcOrd="0" destOrd="0" presId="urn:microsoft.com/office/officeart/2005/8/layout/orgChart1"/>
    <dgm:cxn modelId="{D3A799BE-CBD9-4109-B5B2-5BBCE9AC6B34}" type="presParOf" srcId="{B17AD29C-BB1A-426D-801F-3E259AD933D0}" destId="{25BCFA46-6490-48CA-B4B3-B7F4DDC95209}" srcOrd="1" destOrd="0" presId="urn:microsoft.com/office/officeart/2005/8/layout/orgChart1"/>
    <dgm:cxn modelId="{5F610888-645B-4829-AAA3-ED5DEEDA5CCE}" type="presParOf" srcId="{C7399611-A93A-4DD9-AC18-B415876B308F}" destId="{148BFE09-4D5C-49E8-AF8D-FE6D80A74140}" srcOrd="1" destOrd="0" presId="urn:microsoft.com/office/officeart/2005/8/layout/orgChart1"/>
    <dgm:cxn modelId="{4380D1FC-39BD-4C74-98FA-403E07E2FF14}" type="presParOf" srcId="{148BFE09-4D5C-49E8-AF8D-FE6D80A74140}" destId="{E6D64BA4-5F85-4908-A131-D89A1EF232A8}" srcOrd="0" destOrd="0" presId="urn:microsoft.com/office/officeart/2005/8/layout/orgChart1"/>
    <dgm:cxn modelId="{EFEF4D64-0E9F-460C-9D06-E5FAEF9EDD8C}" type="presParOf" srcId="{148BFE09-4D5C-49E8-AF8D-FE6D80A74140}" destId="{B3E6936D-3C53-41D4-8BE5-62406674DA39}" srcOrd="1" destOrd="0" presId="urn:microsoft.com/office/officeart/2005/8/layout/orgChart1"/>
    <dgm:cxn modelId="{92607C75-ACC5-45A5-ADB3-0663B82CA317}" type="presParOf" srcId="{B3E6936D-3C53-41D4-8BE5-62406674DA39}" destId="{F0182111-6513-41F5-917B-54873999AAFB}" srcOrd="0" destOrd="0" presId="urn:microsoft.com/office/officeart/2005/8/layout/orgChart1"/>
    <dgm:cxn modelId="{31E665BF-9243-45C9-91D8-2C2D164889DC}" type="presParOf" srcId="{F0182111-6513-41F5-917B-54873999AAFB}" destId="{8C3414DD-2213-48A5-ACD4-F0DA9231B50D}" srcOrd="0" destOrd="0" presId="urn:microsoft.com/office/officeart/2005/8/layout/orgChart1"/>
    <dgm:cxn modelId="{381BD33D-7011-430F-80F0-8CCF1CF5F534}" type="presParOf" srcId="{F0182111-6513-41F5-917B-54873999AAFB}" destId="{2F4C9245-CA1B-4B11-AE81-778B55A27BBA}" srcOrd="1" destOrd="0" presId="urn:microsoft.com/office/officeart/2005/8/layout/orgChart1"/>
    <dgm:cxn modelId="{032EE21D-D285-4D3D-970A-C649DD758C55}" type="presParOf" srcId="{B3E6936D-3C53-41D4-8BE5-62406674DA39}" destId="{7A0679B4-8ED8-48AA-BD1D-41BCD2C3F350}" srcOrd="1" destOrd="0" presId="urn:microsoft.com/office/officeart/2005/8/layout/orgChart1"/>
    <dgm:cxn modelId="{F8D76911-77AA-4985-90F2-EF30117CABE8}" type="presParOf" srcId="{B3E6936D-3C53-41D4-8BE5-62406674DA39}" destId="{0AB9B14A-0A36-4A89-B6DE-BAE9D167ED60}" srcOrd="2" destOrd="0" presId="urn:microsoft.com/office/officeart/2005/8/layout/orgChart1"/>
    <dgm:cxn modelId="{9656DF80-0775-4F1C-A8B9-F769B270E7AB}" type="presParOf" srcId="{C7399611-A93A-4DD9-AC18-B415876B308F}" destId="{4BD5ADF6-280C-46BB-A1DC-B52072F82056}" srcOrd="2" destOrd="0" presId="urn:microsoft.com/office/officeart/2005/8/layout/orgChart1"/>
    <dgm:cxn modelId="{7EA12D7A-C000-4549-944C-7780F45655D5}" type="presParOf" srcId="{8A75BEA0-E242-4177-A1BB-60F28B6F323C}" destId="{C6D18027-E13A-41C3-BEDC-61D34B131181}" srcOrd="2" destOrd="0" presId="urn:microsoft.com/office/officeart/2005/8/layout/orgChart1"/>
    <dgm:cxn modelId="{26295CC9-4523-4A12-BA8D-7F4D935C20CF}" type="presParOf" srcId="{F600B652-E699-4844-BDCE-B30934A767CA}" destId="{3AE238CC-9F82-4F19-8910-A7DC17497B61}" srcOrd="2" destOrd="0" presId="urn:microsoft.com/office/officeart/2005/8/layout/orgChart1"/>
    <dgm:cxn modelId="{FC9967A7-95AB-4E83-ACE3-5692458A9909}" type="presParOf" srcId="{F478375E-B228-41F7-B863-3C2EE7801565}" destId="{307EE02B-23C7-445B-9E1F-56BEAADD1956}" srcOrd="2" destOrd="0" presId="urn:microsoft.com/office/officeart/2005/8/layout/orgChart1"/>
    <dgm:cxn modelId="{879D36BF-B7B9-4031-887E-8D27EEBCD896}" type="presParOf" srcId="{8478A06E-EF15-4374-89B6-77C0C1304728}" destId="{89B061C5-F1BD-45A6-84EC-0AE0280C6858}" srcOrd="6" destOrd="0" presId="urn:microsoft.com/office/officeart/2005/8/layout/orgChart1"/>
    <dgm:cxn modelId="{698D128C-450E-4D60-B80D-D0A2F866C878}" type="presParOf" srcId="{8478A06E-EF15-4374-89B6-77C0C1304728}" destId="{3ADEEC6F-83D7-47C4-B347-B7EBEF8C6B2D}" srcOrd="7" destOrd="0" presId="urn:microsoft.com/office/officeart/2005/8/layout/orgChart1"/>
    <dgm:cxn modelId="{12586898-327A-4F21-8E6F-3F415A5B0ED1}" type="presParOf" srcId="{3ADEEC6F-83D7-47C4-B347-B7EBEF8C6B2D}" destId="{6B02929E-CEC0-4C31-B25A-17347BEA607D}" srcOrd="0" destOrd="0" presId="urn:microsoft.com/office/officeart/2005/8/layout/orgChart1"/>
    <dgm:cxn modelId="{815731DF-6881-4789-94AE-0A22E23EA0D6}" type="presParOf" srcId="{6B02929E-CEC0-4C31-B25A-17347BEA607D}" destId="{02ADFC76-8F59-4630-B59E-1080DA924494}" srcOrd="0" destOrd="0" presId="urn:microsoft.com/office/officeart/2005/8/layout/orgChart1"/>
    <dgm:cxn modelId="{1B4007E8-204A-406A-B061-38484A3928C0}" type="presParOf" srcId="{6B02929E-CEC0-4C31-B25A-17347BEA607D}" destId="{D8E55163-D375-40CB-B8D2-B1BF199311BD}" srcOrd="1" destOrd="0" presId="urn:microsoft.com/office/officeart/2005/8/layout/orgChart1"/>
    <dgm:cxn modelId="{76196B96-B46D-43D7-BB28-32D82AE7E055}" type="presParOf" srcId="{3ADEEC6F-83D7-47C4-B347-B7EBEF8C6B2D}" destId="{DAB478F3-A703-40F5-915A-18D20D7AE6FC}" srcOrd="1" destOrd="0" presId="urn:microsoft.com/office/officeart/2005/8/layout/orgChart1"/>
    <dgm:cxn modelId="{2FF44B59-6E81-4F37-BCDF-4061BC24EF17}" type="presParOf" srcId="{DAB478F3-A703-40F5-915A-18D20D7AE6FC}" destId="{84EC3221-75DE-4284-8378-B90705229B1E}" srcOrd="0" destOrd="0" presId="urn:microsoft.com/office/officeart/2005/8/layout/orgChart1"/>
    <dgm:cxn modelId="{BF015E8A-97FB-43F1-A7FC-B24A547F020C}" type="presParOf" srcId="{DAB478F3-A703-40F5-915A-18D20D7AE6FC}" destId="{0FACC425-CE75-408C-9919-CDA37760764D}" srcOrd="1" destOrd="0" presId="urn:microsoft.com/office/officeart/2005/8/layout/orgChart1"/>
    <dgm:cxn modelId="{EE056AF3-52B6-477B-BF5B-CEE47C8ED5F9}" type="presParOf" srcId="{0FACC425-CE75-408C-9919-CDA37760764D}" destId="{C11B9284-7258-44FE-82A3-D134574AAC0C}" srcOrd="0" destOrd="0" presId="urn:microsoft.com/office/officeart/2005/8/layout/orgChart1"/>
    <dgm:cxn modelId="{A368FDD0-193F-4FFA-B7AA-A7260E0549B7}" type="presParOf" srcId="{C11B9284-7258-44FE-82A3-D134574AAC0C}" destId="{3C99CE22-6AEE-4880-9456-CF77EC9A967B}" srcOrd="0" destOrd="0" presId="urn:microsoft.com/office/officeart/2005/8/layout/orgChart1"/>
    <dgm:cxn modelId="{E0BE983C-B39C-4AB5-AFA1-782C6226A8C5}" type="presParOf" srcId="{C11B9284-7258-44FE-82A3-D134574AAC0C}" destId="{D74A9711-DC51-408D-9305-1AD45FC62C82}" srcOrd="1" destOrd="0" presId="urn:microsoft.com/office/officeart/2005/8/layout/orgChart1"/>
    <dgm:cxn modelId="{C57C7591-4597-4782-87D8-BD94448AE908}" type="presParOf" srcId="{0FACC425-CE75-408C-9919-CDA37760764D}" destId="{BFDB18BE-C800-4FB5-BAE9-9D8AEEE714BD}" srcOrd="1" destOrd="0" presId="urn:microsoft.com/office/officeart/2005/8/layout/orgChart1"/>
    <dgm:cxn modelId="{F9C4ECAF-615C-42D4-A36C-636CAB4337CC}" type="presParOf" srcId="{BFDB18BE-C800-4FB5-BAE9-9D8AEEE714BD}" destId="{11FEB000-7A5A-4E5D-AC1C-2508D7230F27}" srcOrd="0" destOrd="0" presId="urn:microsoft.com/office/officeart/2005/8/layout/orgChart1"/>
    <dgm:cxn modelId="{EBFEA13D-9CA0-4245-B402-B83D729FBE04}" type="presParOf" srcId="{BFDB18BE-C800-4FB5-BAE9-9D8AEEE714BD}" destId="{E1BE5179-C553-43AE-86D9-84557C4AF351}" srcOrd="1" destOrd="0" presId="urn:microsoft.com/office/officeart/2005/8/layout/orgChart1"/>
    <dgm:cxn modelId="{C088A687-DED0-486A-BEA9-4E564500E305}" type="presParOf" srcId="{E1BE5179-C553-43AE-86D9-84557C4AF351}" destId="{391E09D2-ABF7-4BF9-B235-420DF3A8C5A5}" srcOrd="0" destOrd="0" presId="urn:microsoft.com/office/officeart/2005/8/layout/orgChart1"/>
    <dgm:cxn modelId="{6DC4E77B-B7D9-4201-94A1-9EAA5A9D1186}" type="presParOf" srcId="{391E09D2-ABF7-4BF9-B235-420DF3A8C5A5}" destId="{88D31594-A73E-4D84-8F8F-25B37FE4BABA}" srcOrd="0" destOrd="0" presId="urn:microsoft.com/office/officeart/2005/8/layout/orgChart1"/>
    <dgm:cxn modelId="{5C0E1638-DABA-4D4A-8DEF-5A5E3A3AEE66}" type="presParOf" srcId="{391E09D2-ABF7-4BF9-B235-420DF3A8C5A5}" destId="{87664903-51B6-4B53-8BAB-2565F2CAC0D9}" srcOrd="1" destOrd="0" presId="urn:microsoft.com/office/officeart/2005/8/layout/orgChart1"/>
    <dgm:cxn modelId="{2B0F266B-550D-48F3-9BFB-CF8E08BE50B0}" type="presParOf" srcId="{E1BE5179-C553-43AE-86D9-84557C4AF351}" destId="{44E24BD2-DD15-484B-873D-5E815204324F}" srcOrd="1" destOrd="0" presId="urn:microsoft.com/office/officeart/2005/8/layout/orgChart1"/>
    <dgm:cxn modelId="{FDDD0076-FD53-4DA5-B566-B257296A80C2}" type="presParOf" srcId="{44E24BD2-DD15-484B-873D-5E815204324F}" destId="{58967C81-C763-407C-83BC-9E2C74FAD378}" srcOrd="0" destOrd="0" presId="urn:microsoft.com/office/officeart/2005/8/layout/orgChart1"/>
    <dgm:cxn modelId="{5D18B7F2-110E-4ED1-AB64-5A3DCCD77A75}" type="presParOf" srcId="{44E24BD2-DD15-484B-873D-5E815204324F}" destId="{676DBD9B-61F2-40AC-9303-AAC92C426B8E}" srcOrd="1" destOrd="0" presId="urn:microsoft.com/office/officeart/2005/8/layout/orgChart1"/>
    <dgm:cxn modelId="{FD858788-2BBC-4ECA-8882-03DECE5521D9}" type="presParOf" srcId="{676DBD9B-61F2-40AC-9303-AAC92C426B8E}" destId="{DC13D29E-A6D5-415C-A9DB-F440941A7B9D}" srcOrd="0" destOrd="0" presId="urn:microsoft.com/office/officeart/2005/8/layout/orgChart1"/>
    <dgm:cxn modelId="{63F23A9A-B4E6-48E0-B6AF-FD37DB5125EA}" type="presParOf" srcId="{DC13D29E-A6D5-415C-A9DB-F440941A7B9D}" destId="{1026ED26-C37C-4CE3-8C4E-A089F8CD4A53}" srcOrd="0" destOrd="0" presId="urn:microsoft.com/office/officeart/2005/8/layout/orgChart1"/>
    <dgm:cxn modelId="{6484AE3F-52A3-48C5-9F8F-932EDBA02F2F}" type="presParOf" srcId="{DC13D29E-A6D5-415C-A9DB-F440941A7B9D}" destId="{C3856A5D-C0AD-4CF0-8225-9D6FF07CE9C8}" srcOrd="1" destOrd="0" presId="urn:microsoft.com/office/officeart/2005/8/layout/orgChart1"/>
    <dgm:cxn modelId="{23C3CF8F-8EC5-4DBC-BB0F-F70E639725CB}" type="presParOf" srcId="{676DBD9B-61F2-40AC-9303-AAC92C426B8E}" destId="{6E29DF52-5733-4278-B34F-70654F5D42E3}" srcOrd="1" destOrd="0" presId="urn:microsoft.com/office/officeart/2005/8/layout/orgChart1"/>
    <dgm:cxn modelId="{BC05332B-9773-445B-A445-AAFE93385397}" type="presParOf" srcId="{6E29DF52-5733-4278-B34F-70654F5D42E3}" destId="{8899A305-9D63-469E-A36C-DB03B16D88BD}" srcOrd="0" destOrd="0" presId="urn:microsoft.com/office/officeart/2005/8/layout/orgChart1"/>
    <dgm:cxn modelId="{8EC76110-CD18-41D2-BC2F-8EEBDD83D97A}" type="presParOf" srcId="{6E29DF52-5733-4278-B34F-70654F5D42E3}" destId="{BE3E3337-4C21-4230-8E47-535400B56B6A}" srcOrd="1" destOrd="0" presId="urn:microsoft.com/office/officeart/2005/8/layout/orgChart1"/>
    <dgm:cxn modelId="{2697EC61-A021-490F-911F-57C0558D69AA}" type="presParOf" srcId="{BE3E3337-4C21-4230-8E47-535400B56B6A}" destId="{69F2133D-0A8C-47B3-8A49-98FEC6F76A29}" srcOrd="0" destOrd="0" presId="urn:microsoft.com/office/officeart/2005/8/layout/orgChart1"/>
    <dgm:cxn modelId="{39F3C308-2114-45AC-A2FD-3FCA5C932AA7}" type="presParOf" srcId="{69F2133D-0A8C-47B3-8A49-98FEC6F76A29}" destId="{9E89FCCF-FCC8-40F3-B902-334B178AAE27}" srcOrd="0" destOrd="0" presId="urn:microsoft.com/office/officeart/2005/8/layout/orgChart1"/>
    <dgm:cxn modelId="{D17657C7-7319-440D-AF60-E2880E2B1AEF}" type="presParOf" srcId="{69F2133D-0A8C-47B3-8A49-98FEC6F76A29}" destId="{F510F5D7-7C71-497E-9164-377B5FAF0AE5}" srcOrd="1" destOrd="0" presId="urn:microsoft.com/office/officeart/2005/8/layout/orgChart1"/>
    <dgm:cxn modelId="{690F2137-B5F6-42CF-B973-CF6A51BC60A2}" type="presParOf" srcId="{BE3E3337-4C21-4230-8E47-535400B56B6A}" destId="{A2D9BA1C-82CD-4026-BD9D-A748B56CA2A3}" srcOrd="1" destOrd="0" presId="urn:microsoft.com/office/officeart/2005/8/layout/orgChart1"/>
    <dgm:cxn modelId="{F4EE34E4-62AD-45D7-A406-5089BCBDD0A7}" type="presParOf" srcId="{A2D9BA1C-82CD-4026-BD9D-A748B56CA2A3}" destId="{15D4050A-DF49-4E62-9A47-627C27476FA9}" srcOrd="0" destOrd="0" presId="urn:microsoft.com/office/officeart/2005/8/layout/orgChart1"/>
    <dgm:cxn modelId="{CD09DCA7-EB56-4F3C-8830-C23DF6B745EA}" type="presParOf" srcId="{A2D9BA1C-82CD-4026-BD9D-A748B56CA2A3}" destId="{51D75711-9344-42F0-BE54-112B945F68B2}" srcOrd="1" destOrd="0" presId="urn:microsoft.com/office/officeart/2005/8/layout/orgChart1"/>
    <dgm:cxn modelId="{5474BA9E-0E70-4448-B9D7-F8178E5CE314}" type="presParOf" srcId="{51D75711-9344-42F0-BE54-112B945F68B2}" destId="{ACB8A1C1-91DB-452D-8380-6989AE65CA52}" srcOrd="0" destOrd="0" presId="urn:microsoft.com/office/officeart/2005/8/layout/orgChart1"/>
    <dgm:cxn modelId="{F7754548-71C4-417A-B522-269B5EFB9EA2}" type="presParOf" srcId="{ACB8A1C1-91DB-452D-8380-6989AE65CA52}" destId="{6EC12654-6ED7-44A4-9C5C-F6C1FCDB804B}" srcOrd="0" destOrd="0" presId="urn:microsoft.com/office/officeart/2005/8/layout/orgChart1"/>
    <dgm:cxn modelId="{98D80470-DE62-4AD3-B679-B5D36864A932}" type="presParOf" srcId="{ACB8A1C1-91DB-452D-8380-6989AE65CA52}" destId="{540B78A2-259F-43FD-8D85-1A0F6B1FAE52}" srcOrd="1" destOrd="0" presId="urn:microsoft.com/office/officeart/2005/8/layout/orgChart1"/>
    <dgm:cxn modelId="{D91D64D1-5A1F-42D5-BFC0-4BA8D7E85F9B}" type="presParOf" srcId="{51D75711-9344-42F0-BE54-112B945F68B2}" destId="{9040C12B-84F4-4E93-990A-8C89BBFE1D62}" srcOrd="1" destOrd="0" presId="urn:microsoft.com/office/officeart/2005/8/layout/orgChart1"/>
    <dgm:cxn modelId="{811543BD-B5FA-42BB-A459-197C70ECEC1B}" type="presParOf" srcId="{9040C12B-84F4-4E93-990A-8C89BBFE1D62}" destId="{D4549EB3-9CE3-4196-B01E-058ED8187734}" srcOrd="0" destOrd="0" presId="urn:microsoft.com/office/officeart/2005/8/layout/orgChart1"/>
    <dgm:cxn modelId="{E05204E2-701F-48C1-BD0C-668F22F9BE46}" type="presParOf" srcId="{9040C12B-84F4-4E93-990A-8C89BBFE1D62}" destId="{CCF1C5B2-EC9C-47ED-AC5C-0B9388343C10}" srcOrd="1" destOrd="0" presId="urn:microsoft.com/office/officeart/2005/8/layout/orgChart1"/>
    <dgm:cxn modelId="{68A8771C-330F-4A5A-BA25-7EA9FB24938F}" type="presParOf" srcId="{CCF1C5B2-EC9C-47ED-AC5C-0B9388343C10}" destId="{E891E404-E635-4293-9975-6A30A2C42A37}" srcOrd="0" destOrd="0" presId="urn:microsoft.com/office/officeart/2005/8/layout/orgChart1"/>
    <dgm:cxn modelId="{F4EF8852-767D-4111-A3DE-1856BC617823}" type="presParOf" srcId="{E891E404-E635-4293-9975-6A30A2C42A37}" destId="{C77FBCF9-0712-4FAE-AE1F-D540E46FCB04}" srcOrd="0" destOrd="0" presId="urn:microsoft.com/office/officeart/2005/8/layout/orgChart1"/>
    <dgm:cxn modelId="{D96A76AE-67AC-4C6A-A7A7-3E5A60B1B118}" type="presParOf" srcId="{E891E404-E635-4293-9975-6A30A2C42A37}" destId="{57145D01-F06D-4065-936D-F9D33A585FCF}" srcOrd="1" destOrd="0" presId="urn:microsoft.com/office/officeart/2005/8/layout/orgChart1"/>
    <dgm:cxn modelId="{7DFE2810-CF06-4032-8666-00C78C01F77A}" type="presParOf" srcId="{CCF1C5B2-EC9C-47ED-AC5C-0B9388343C10}" destId="{D57F032D-0AD8-45FB-A180-4FE8F26EAD18}" srcOrd="1" destOrd="0" presId="urn:microsoft.com/office/officeart/2005/8/layout/orgChart1"/>
    <dgm:cxn modelId="{46D798F8-6B21-40D5-895F-D7EE76A9857A}" type="presParOf" srcId="{CCF1C5B2-EC9C-47ED-AC5C-0B9388343C10}" destId="{EADEC291-AC7F-4A78-B2B1-1B3114B72FA2}" srcOrd="2" destOrd="0" presId="urn:microsoft.com/office/officeart/2005/8/layout/orgChart1"/>
    <dgm:cxn modelId="{5116296D-F2CA-46EF-A170-1CEAB8F77B7E}" type="presParOf" srcId="{51D75711-9344-42F0-BE54-112B945F68B2}" destId="{833B3300-B36B-4934-9201-EB6A81176BD6}" srcOrd="2" destOrd="0" presId="urn:microsoft.com/office/officeart/2005/8/layout/orgChart1"/>
    <dgm:cxn modelId="{744F89A8-75E6-4069-B86C-B4E70B59F68E}" type="presParOf" srcId="{BE3E3337-4C21-4230-8E47-535400B56B6A}" destId="{CFFAC16A-B8A5-45DC-8F89-EC18492FE1B4}" srcOrd="2" destOrd="0" presId="urn:microsoft.com/office/officeart/2005/8/layout/orgChart1"/>
    <dgm:cxn modelId="{1B001189-1190-43FF-BEE6-33599C99DFE4}" type="presParOf" srcId="{676DBD9B-61F2-40AC-9303-AAC92C426B8E}" destId="{B9D34F54-2078-4F76-AE20-C5B4ACD375E5}" srcOrd="2" destOrd="0" presId="urn:microsoft.com/office/officeart/2005/8/layout/orgChart1"/>
    <dgm:cxn modelId="{90130FE4-8279-4D34-B0BE-33EDD88298D6}" type="presParOf" srcId="{E1BE5179-C553-43AE-86D9-84557C4AF351}" destId="{F916E45D-0CAE-4996-B59D-F60C420BA3AC}" srcOrd="2" destOrd="0" presId="urn:microsoft.com/office/officeart/2005/8/layout/orgChart1"/>
    <dgm:cxn modelId="{A7548020-ACB8-4DCE-9CE5-8DE5CC3CA7E3}" type="presParOf" srcId="{0FACC425-CE75-408C-9919-CDA37760764D}" destId="{CD300725-B32A-4DB7-A5C3-A0398C80DAB1}" srcOrd="2" destOrd="0" presId="urn:microsoft.com/office/officeart/2005/8/layout/orgChart1"/>
    <dgm:cxn modelId="{C348D07A-59C1-4BC8-99FF-84E4DFB3DEA6}" type="presParOf" srcId="{3ADEEC6F-83D7-47C4-B347-B7EBEF8C6B2D}" destId="{34DB845B-E600-4BB0-B5C4-CBF40F9F2BF3}" srcOrd="2" destOrd="0" presId="urn:microsoft.com/office/officeart/2005/8/layout/orgChart1"/>
    <dgm:cxn modelId="{487CDBCB-CD82-4772-9EEE-D7C35E41B404}" type="presParOf" srcId="{8478A06E-EF15-4374-89B6-77C0C1304728}" destId="{069C1AF9-7464-45D9-BF39-E6D55F8B3E7E}" srcOrd="8" destOrd="0" presId="urn:microsoft.com/office/officeart/2005/8/layout/orgChart1"/>
    <dgm:cxn modelId="{B2413C79-5B45-4E9E-BE60-21AAAC098AB2}" type="presParOf" srcId="{8478A06E-EF15-4374-89B6-77C0C1304728}" destId="{DA09D174-9F7D-427B-90E9-B1A1EE8E921B}" srcOrd="9" destOrd="0" presId="urn:microsoft.com/office/officeart/2005/8/layout/orgChart1"/>
    <dgm:cxn modelId="{0AD5BB99-1527-42DC-93CE-6E0D7DE227BD}" type="presParOf" srcId="{DA09D174-9F7D-427B-90E9-B1A1EE8E921B}" destId="{C06BD717-73F8-4EA8-9146-316A451F1201}" srcOrd="0" destOrd="0" presId="urn:microsoft.com/office/officeart/2005/8/layout/orgChart1"/>
    <dgm:cxn modelId="{A70AB581-C024-4E2B-ACF7-1879A89286C4}" type="presParOf" srcId="{C06BD717-73F8-4EA8-9146-316A451F1201}" destId="{D138464C-EA35-4896-ADF0-5E72E6EE8545}" srcOrd="0" destOrd="0" presId="urn:microsoft.com/office/officeart/2005/8/layout/orgChart1"/>
    <dgm:cxn modelId="{6217D96A-30B2-4C4F-AC41-C56F57297ED9}" type="presParOf" srcId="{C06BD717-73F8-4EA8-9146-316A451F1201}" destId="{72B4E9D0-E04B-48B3-9AFB-009302765AA2}" srcOrd="1" destOrd="0" presId="urn:microsoft.com/office/officeart/2005/8/layout/orgChart1"/>
    <dgm:cxn modelId="{05D252E7-F7DA-451D-84A2-BE5EFF87A9E6}" type="presParOf" srcId="{DA09D174-9F7D-427B-90E9-B1A1EE8E921B}" destId="{67929681-F9F6-4B77-8940-144909356160}" srcOrd="1" destOrd="0" presId="urn:microsoft.com/office/officeart/2005/8/layout/orgChart1"/>
    <dgm:cxn modelId="{E01E5D86-F35A-42D9-AE16-88A227024DB1}" type="presParOf" srcId="{67929681-F9F6-4B77-8940-144909356160}" destId="{CC734E42-57B9-4087-AFEA-420B4B57C33C}" srcOrd="0" destOrd="0" presId="urn:microsoft.com/office/officeart/2005/8/layout/orgChart1"/>
    <dgm:cxn modelId="{7C4DF110-27AE-4D1D-B534-3FE51363A883}" type="presParOf" srcId="{67929681-F9F6-4B77-8940-144909356160}" destId="{BC1FCB76-A081-49A6-B9C3-A12A1CBB6470}" srcOrd="1" destOrd="0" presId="urn:microsoft.com/office/officeart/2005/8/layout/orgChart1"/>
    <dgm:cxn modelId="{AE716721-D276-4434-B9B3-BE7344116724}" type="presParOf" srcId="{BC1FCB76-A081-49A6-B9C3-A12A1CBB6470}" destId="{9186DCEB-E9C5-46C9-88E6-EA7E69B3EC67}" srcOrd="0" destOrd="0" presId="urn:microsoft.com/office/officeart/2005/8/layout/orgChart1"/>
    <dgm:cxn modelId="{0826FD22-73CD-4DE0-9598-8A2B8495E0C9}" type="presParOf" srcId="{9186DCEB-E9C5-46C9-88E6-EA7E69B3EC67}" destId="{FBBCA1E3-8BCC-407E-884E-FCF04C1D6BFF}" srcOrd="0" destOrd="0" presId="urn:microsoft.com/office/officeart/2005/8/layout/orgChart1"/>
    <dgm:cxn modelId="{116A2E99-C500-4B3A-A072-DEF7C7949D3A}" type="presParOf" srcId="{9186DCEB-E9C5-46C9-88E6-EA7E69B3EC67}" destId="{3E78707A-79CD-4104-AEE2-29262AE5D75F}" srcOrd="1" destOrd="0" presId="urn:microsoft.com/office/officeart/2005/8/layout/orgChart1"/>
    <dgm:cxn modelId="{39CB3D14-BB75-4392-9C6E-E861F7674B4A}" type="presParOf" srcId="{BC1FCB76-A081-49A6-B9C3-A12A1CBB6470}" destId="{B609D2BD-807D-4483-B217-4AA0BBD62CE9}" srcOrd="1" destOrd="0" presId="urn:microsoft.com/office/officeart/2005/8/layout/orgChart1"/>
    <dgm:cxn modelId="{BBAD97EC-31EA-4FBA-A773-A21049CD3CE4}" type="presParOf" srcId="{B609D2BD-807D-4483-B217-4AA0BBD62CE9}" destId="{045B0170-C9CB-4A1D-9E3F-694654F60B23}" srcOrd="0" destOrd="0" presId="urn:microsoft.com/office/officeart/2005/8/layout/orgChart1"/>
    <dgm:cxn modelId="{58792F04-5B1D-4344-98BB-0936E0CD4B44}" type="presParOf" srcId="{B609D2BD-807D-4483-B217-4AA0BBD62CE9}" destId="{FDD85714-2166-4B69-83C9-D7F94D378A1F}" srcOrd="1" destOrd="0" presId="urn:microsoft.com/office/officeart/2005/8/layout/orgChart1"/>
    <dgm:cxn modelId="{CE00E9CD-07A8-4768-ABD6-7A4BD14DB220}" type="presParOf" srcId="{FDD85714-2166-4B69-83C9-D7F94D378A1F}" destId="{1108CDE4-DD90-4C44-95B6-74AEEC1263C5}" srcOrd="0" destOrd="0" presId="urn:microsoft.com/office/officeart/2005/8/layout/orgChart1"/>
    <dgm:cxn modelId="{B38B0547-C4DF-454F-9567-AE0F92ADFBF2}" type="presParOf" srcId="{1108CDE4-DD90-4C44-95B6-74AEEC1263C5}" destId="{6A18F114-DED3-42C6-AD2F-690D6AFED22D}" srcOrd="0" destOrd="0" presId="urn:microsoft.com/office/officeart/2005/8/layout/orgChart1"/>
    <dgm:cxn modelId="{8A66F9E1-050D-4D1F-ACFC-3BC8E4319684}" type="presParOf" srcId="{1108CDE4-DD90-4C44-95B6-74AEEC1263C5}" destId="{A3461EA0-C314-4C65-8888-5CA9A7CBD7DF}" srcOrd="1" destOrd="0" presId="urn:microsoft.com/office/officeart/2005/8/layout/orgChart1"/>
    <dgm:cxn modelId="{F66CFF43-EE99-45C0-B1FE-A13A6C6CD0D7}" type="presParOf" srcId="{FDD85714-2166-4B69-83C9-D7F94D378A1F}" destId="{8C965FEE-2960-41FA-A3A5-3F590B557EC9}" srcOrd="1" destOrd="0" presId="urn:microsoft.com/office/officeart/2005/8/layout/orgChart1"/>
    <dgm:cxn modelId="{A5EBE443-9A72-4105-A0CB-DD367B5EBC4F}" type="presParOf" srcId="{8C965FEE-2960-41FA-A3A5-3F590B557EC9}" destId="{77013270-A232-4CDC-9A70-95280E07D0CE}" srcOrd="0" destOrd="0" presId="urn:microsoft.com/office/officeart/2005/8/layout/orgChart1"/>
    <dgm:cxn modelId="{49F33802-D472-43EB-8871-FBA6B431DFD8}" type="presParOf" srcId="{8C965FEE-2960-41FA-A3A5-3F590B557EC9}" destId="{FAEAFAFC-6CB7-4E7B-9E24-25A1FC20CE98}" srcOrd="1" destOrd="0" presId="urn:microsoft.com/office/officeart/2005/8/layout/orgChart1"/>
    <dgm:cxn modelId="{2D2583A0-72AE-436D-8B57-C68B725418D5}" type="presParOf" srcId="{FAEAFAFC-6CB7-4E7B-9E24-25A1FC20CE98}" destId="{8478FEA4-A715-4A88-81AF-61C69BA07462}" srcOrd="0" destOrd="0" presId="urn:microsoft.com/office/officeart/2005/8/layout/orgChart1"/>
    <dgm:cxn modelId="{47F3E037-AC32-4C26-9E8B-9052BDE80DB3}" type="presParOf" srcId="{8478FEA4-A715-4A88-81AF-61C69BA07462}" destId="{B0F38142-7974-4D5E-804D-53B2A1BED41D}" srcOrd="0" destOrd="0" presId="urn:microsoft.com/office/officeart/2005/8/layout/orgChart1"/>
    <dgm:cxn modelId="{F82FF1E2-462D-4B3F-9725-932E1A09C730}" type="presParOf" srcId="{8478FEA4-A715-4A88-81AF-61C69BA07462}" destId="{6221B714-8DE9-4798-A13E-8B969EF72DF6}" srcOrd="1" destOrd="0" presId="urn:microsoft.com/office/officeart/2005/8/layout/orgChart1"/>
    <dgm:cxn modelId="{7368F45B-AD3B-4E0A-80C4-FF9B48121ED7}" type="presParOf" srcId="{FAEAFAFC-6CB7-4E7B-9E24-25A1FC20CE98}" destId="{FB688F6F-A652-4197-9867-5A86365666CE}" srcOrd="1" destOrd="0" presId="urn:microsoft.com/office/officeart/2005/8/layout/orgChart1"/>
    <dgm:cxn modelId="{B03A77A1-3709-4429-81A8-5B89567C6B75}" type="presParOf" srcId="{FB688F6F-A652-4197-9867-5A86365666CE}" destId="{22581355-7056-4ED2-8F85-15E36A59DAF6}" srcOrd="0" destOrd="0" presId="urn:microsoft.com/office/officeart/2005/8/layout/orgChart1"/>
    <dgm:cxn modelId="{D9B3156A-24EF-4E08-A843-1BF0CE12745C}" type="presParOf" srcId="{FB688F6F-A652-4197-9867-5A86365666CE}" destId="{61B197D3-48B2-45A7-AFB2-6AC736243BD8}" srcOrd="1" destOrd="0" presId="urn:microsoft.com/office/officeart/2005/8/layout/orgChart1"/>
    <dgm:cxn modelId="{EBD7A15C-B97B-4848-B534-D6F274062C4E}" type="presParOf" srcId="{61B197D3-48B2-45A7-AFB2-6AC736243BD8}" destId="{DE00A787-6016-42C6-A077-950326C8CEC1}" srcOrd="0" destOrd="0" presId="urn:microsoft.com/office/officeart/2005/8/layout/orgChart1"/>
    <dgm:cxn modelId="{E60B4C09-A7AE-490B-8712-9869461E36BA}" type="presParOf" srcId="{DE00A787-6016-42C6-A077-950326C8CEC1}" destId="{06911619-D997-496A-8135-8AC515DA2F1D}" srcOrd="0" destOrd="0" presId="urn:microsoft.com/office/officeart/2005/8/layout/orgChart1"/>
    <dgm:cxn modelId="{DC751716-CCD2-43A4-866F-09B4BF3018E1}" type="presParOf" srcId="{DE00A787-6016-42C6-A077-950326C8CEC1}" destId="{7231A1C9-CEBD-4733-A7D4-C36A234671F0}" srcOrd="1" destOrd="0" presId="urn:microsoft.com/office/officeart/2005/8/layout/orgChart1"/>
    <dgm:cxn modelId="{C0D006AA-B7CC-432F-A70B-E064B488A994}" type="presParOf" srcId="{61B197D3-48B2-45A7-AFB2-6AC736243BD8}" destId="{CC24E829-299C-40D4-81E6-DA1BA20C030A}" srcOrd="1" destOrd="0" presId="urn:microsoft.com/office/officeart/2005/8/layout/orgChart1"/>
    <dgm:cxn modelId="{FD65EC45-2562-4A4C-B1F7-720A8135B96F}" type="presParOf" srcId="{CC24E829-299C-40D4-81E6-DA1BA20C030A}" destId="{CE3488A7-EBD8-4254-9033-493BA8D28E1A}" srcOrd="0" destOrd="0" presId="urn:microsoft.com/office/officeart/2005/8/layout/orgChart1"/>
    <dgm:cxn modelId="{70CF1A0F-8029-40C6-A3DF-00777E44DCB6}" type="presParOf" srcId="{CC24E829-299C-40D4-81E6-DA1BA20C030A}" destId="{BF49BADD-F122-4E82-848F-40231E24CCB7}" srcOrd="1" destOrd="0" presId="urn:microsoft.com/office/officeart/2005/8/layout/orgChart1"/>
    <dgm:cxn modelId="{19718DDD-53CA-45FC-B29B-7FE0CE35ACF0}" type="presParOf" srcId="{BF49BADD-F122-4E82-848F-40231E24CCB7}" destId="{B5A3FAE2-F98D-4D3D-9111-EEED21275227}" srcOrd="0" destOrd="0" presId="urn:microsoft.com/office/officeart/2005/8/layout/orgChart1"/>
    <dgm:cxn modelId="{FA56027B-B3FC-4532-B174-0D9F7895D6E0}" type="presParOf" srcId="{B5A3FAE2-F98D-4D3D-9111-EEED21275227}" destId="{3DACA5DC-762E-471A-AAE9-C16EC49212C6}" srcOrd="0" destOrd="0" presId="urn:microsoft.com/office/officeart/2005/8/layout/orgChart1"/>
    <dgm:cxn modelId="{0ECAEF14-7ED2-472A-8A65-9F7642A01B2C}" type="presParOf" srcId="{B5A3FAE2-F98D-4D3D-9111-EEED21275227}" destId="{9EE7B45C-89E4-4DF5-AA71-7B0E5333FC0D}" srcOrd="1" destOrd="0" presId="urn:microsoft.com/office/officeart/2005/8/layout/orgChart1"/>
    <dgm:cxn modelId="{6D5B1566-EA74-4C0A-A88D-AA90261718AE}" type="presParOf" srcId="{BF49BADD-F122-4E82-848F-40231E24CCB7}" destId="{4B684B13-413B-4543-AFF4-5CB2A16AD0FC}" srcOrd="1" destOrd="0" presId="urn:microsoft.com/office/officeart/2005/8/layout/orgChart1"/>
    <dgm:cxn modelId="{270F5A78-F542-4A5A-A3FD-15556996F89D}" type="presParOf" srcId="{BF49BADD-F122-4E82-848F-40231E24CCB7}" destId="{393A022B-C20B-4C2D-BC73-2B8ADB87D5A4}" srcOrd="2" destOrd="0" presId="urn:microsoft.com/office/officeart/2005/8/layout/orgChart1"/>
    <dgm:cxn modelId="{60918A8B-19DB-4673-BD4D-A107DA4115EB}" type="presParOf" srcId="{61B197D3-48B2-45A7-AFB2-6AC736243BD8}" destId="{1167EF36-DDBA-4A54-8DE0-03651AA60AC9}" srcOrd="2" destOrd="0" presId="urn:microsoft.com/office/officeart/2005/8/layout/orgChart1"/>
    <dgm:cxn modelId="{F2A9B320-FDD2-4401-950F-67439EE0427C}" type="presParOf" srcId="{FAEAFAFC-6CB7-4E7B-9E24-25A1FC20CE98}" destId="{C480D663-7B49-4A99-84EC-EFDE0B56CDEC}" srcOrd="2" destOrd="0" presId="urn:microsoft.com/office/officeart/2005/8/layout/orgChart1"/>
    <dgm:cxn modelId="{772350A8-1E35-4910-810D-45C36CEB8A89}" type="presParOf" srcId="{FDD85714-2166-4B69-83C9-D7F94D378A1F}" destId="{A2CF61B2-4006-4355-AD8C-9408C122FF2B}" srcOrd="2" destOrd="0" presId="urn:microsoft.com/office/officeart/2005/8/layout/orgChart1"/>
    <dgm:cxn modelId="{3119BD5E-E6BB-44E8-968D-9C19E81D53D8}" type="presParOf" srcId="{BC1FCB76-A081-49A6-B9C3-A12A1CBB6470}" destId="{804E51AA-DCF1-4D5F-BCF8-1EE3BC792113}" srcOrd="2" destOrd="0" presId="urn:microsoft.com/office/officeart/2005/8/layout/orgChart1"/>
    <dgm:cxn modelId="{8606D2D3-A488-47BD-A2CA-69CCC690758E}" type="presParOf" srcId="{DA09D174-9F7D-427B-90E9-B1A1EE8E921B}" destId="{11273C91-0B8B-4FEA-9EE8-579E19CD25AE}" srcOrd="2" destOrd="0" presId="urn:microsoft.com/office/officeart/2005/8/layout/orgChart1"/>
    <dgm:cxn modelId="{715AF8B3-CB0F-47AB-8A5A-B306CAA3933C}" type="presParOf" srcId="{650568C9-1ED1-4B64-972D-4876D450D229}" destId="{C224FE72-C236-49F5-BF7F-16D496435025}" srcOrd="2" destOrd="0" presId="urn:microsoft.com/office/officeart/2005/8/layout/orgChart1"/>
    <dgm:cxn modelId="{4E795DA8-1EC0-4DF6-B721-D74A32B3F5FD}" type="presParOf" srcId="{C224FE72-C236-49F5-BF7F-16D496435025}" destId="{B0E6C7D0-5657-41BA-AAD4-B229DE6A22D1}" srcOrd="0" destOrd="0" presId="urn:microsoft.com/office/officeart/2005/8/layout/orgChart1"/>
    <dgm:cxn modelId="{76B4B785-792E-4E43-B518-4B0CEE89E288}" type="presParOf" srcId="{C224FE72-C236-49F5-BF7F-16D496435025}" destId="{7B4D5D93-60F6-42E2-9D9A-419B20B7E194}" srcOrd="1" destOrd="0" presId="urn:microsoft.com/office/officeart/2005/8/layout/orgChart1"/>
    <dgm:cxn modelId="{201A92BC-A619-431E-A164-8BBF4DFD7029}" type="presParOf" srcId="{7B4D5D93-60F6-42E2-9D9A-419B20B7E194}" destId="{E01875E7-9949-4677-943A-C415D316FE89}" srcOrd="0" destOrd="0" presId="urn:microsoft.com/office/officeart/2005/8/layout/orgChart1"/>
    <dgm:cxn modelId="{A6223BD8-98C5-4042-A49B-9303383A6BA8}" type="presParOf" srcId="{E01875E7-9949-4677-943A-C415D316FE89}" destId="{BFB19B5E-60ED-4067-A5B6-4ABEB7E9AD62}" srcOrd="0" destOrd="0" presId="urn:microsoft.com/office/officeart/2005/8/layout/orgChart1"/>
    <dgm:cxn modelId="{330AD2F3-0DC3-4B3F-8B25-BEA663258F63}" type="presParOf" srcId="{E01875E7-9949-4677-943A-C415D316FE89}" destId="{0E3BBD15-EC7E-4A96-A5F7-3A0C1FDA5621}" srcOrd="1" destOrd="0" presId="urn:microsoft.com/office/officeart/2005/8/layout/orgChart1"/>
    <dgm:cxn modelId="{F126223C-AFF5-417E-8530-87AA3BDD3C5E}" type="presParOf" srcId="{7B4D5D93-60F6-42E2-9D9A-419B20B7E194}" destId="{A28F6DDD-A04A-4363-ABB8-2F6E87559061}" srcOrd="1" destOrd="0" presId="urn:microsoft.com/office/officeart/2005/8/layout/orgChart1"/>
    <dgm:cxn modelId="{31A25D8B-5104-44F8-B7C6-E68CECC3212D}" type="presParOf" srcId="{7B4D5D93-60F6-42E2-9D9A-419B20B7E194}" destId="{F2E9A811-4DE0-41E4-9118-0F7E3775EA91}" srcOrd="2" destOrd="0" presId="urn:microsoft.com/office/officeart/2005/8/layout/orgChart1"/>
    <dgm:cxn modelId="{7F944735-AD72-4DA3-B4AB-53AA9FDC295F}" type="presParOf" srcId="{C224FE72-C236-49F5-BF7F-16D496435025}" destId="{9F6B11FB-CBE6-4E4B-A6CA-304A5AC546E3}" srcOrd="2" destOrd="0" presId="urn:microsoft.com/office/officeart/2005/8/layout/orgChart1"/>
    <dgm:cxn modelId="{1C8D9957-A336-4FB5-A8A0-38E4E2429138}" type="presParOf" srcId="{C224FE72-C236-49F5-BF7F-16D496435025}" destId="{0273DF93-7012-4DC7-823B-179D96D3C442}" srcOrd="3" destOrd="0" presId="urn:microsoft.com/office/officeart/2005/8/layout/orgChart1"/>
    <dgm:cxn modelId="{E8791DED-955F-40DD-82D9-C42ABC98888F}" type="presParOf" srcId="{0273DF93-7012-4DC7-823B-179D96D3C442}" destId="{D66E2649-52E6-4C91-A377-783F6B876B5C}" srcOrd="0" destOrd="0" presId="urn:microsoft.com/office/officeart/2005/8/layout/orgChart1"/>
    <dgm:cxn modelId="{98B1EA97-DAC0-4EF5-A68A-9E3BE1729775}" type="presParOf" srcId="{D66E2649-52E6-4C91-A377-783F6B876B5C}" destId="{4F25E937-B018-4045-817E-E8A670AD0DF0}" srcOrd="0" destOrd="0" presId="urn:microsoft.com/office/officeart/2005/8/layout/orgChart1"/>
    <dgm:cxn modelId="{EC70A952-E3FD-4E25-92FB-81224BA1C782}" type="presParOf" srcId="{D66E2649-52E6-4C91-A377-783F6B876B5C}" destId="{074388EB-E333-4B5B-83F6-63CFBA7183E2}" srcOrd="1" destOrd="0" presId="urn:microsoft.com/office/officeart/2005/8/layout/orgChart1"/>
    <dgm:cxn modelId="{F83C013E-235D-42F6-825A-69381213E5FD}" type="presParOf" srcId="{0273DF93-7012-4DC7-823B-179D96D3C442}" destId="{A72E00F9-03E8-437D-A7B7-110B90478F80}" srcOrd="1" destOrd="0" presId="urn:microsoft.com/office/officeart/2005/8/layout/orgChart1"/>
    <dgm:cxn modelId="{C588066E-8911-49FA-B951-D76652DEA78B}" type="presParOf" srcId="{0273DF93-7012-4DC7-823B-179D96D3C442}" destId="{58F934AF-F2F2-4F5E-8DCD-C2557BE3EAE6}" srcOrd="2" destOrd="0" presId="urn:microsoft.com/office/officeart/2005/8/layout/orgChart1"/>
    <dgm:cxn modelId="{53CB3296-2731-4E57-A2B1-B35988F95B14}" type="presParOf" srcId="{C224FE72-C236-49F5-BF7F-16D496435025}" destId="{881944B0-F395-4A40-AE50-F18C5DD685B3}" srcOrd="4" destOrd="0" presId="urn:microsoft.com/office/officeart/2005/8/layout/orgChart1"/>
    <dgm:cxn modelId="{6E4656ED-C77D-4D98-9F5D-591E3B57F626}" type="presParOf" srcId="{C224FE72-C236-49F5-BF7F-16D496435025}" destId="{B4FDE05E-F5C9-45FC-9E46-AD6689DEEB2E}" srcOrd="5" destOrd="0" presId="urn:microsoft.com/office/officeart/2005/8/layout/orgChart1"/>
    <dgm:cxn modelId="{B7361F6A-792C-4F2E-89F2-8886B02AB224}" type="presParOf" srcId="{B4FDE05E-F5C9-45FC-9E46-AD6689DEEB2E}" destId="{CC00A2A6-32E7-450F-BA6B-2FA612071B3F}" srcOrd="0" destOrd="0" presId="urn:microsoft.com/office/officeart/2005/8/layout/orgChart1"/>
    <dgm:cxn modelId="{53E02358-51BA-4E03-921A-EAA34364E749}" type="presParOf" srcId="{CC00A2A6-32E7-450F-BA6B-2FA612071B3F}" destId="{796B89EB-04F5-4F9F-89AA-500FFAD8E235}" srcOrd="0" destOrd="0" presId="urn:microsoft.com/office/officeart/2005/8/layout/orgChart1"/>
    <dgm:cxn modelId="{357F9E68-0556-4221-AC97-DC7F8C1F5093}" type="presParOf" srcId="{CC00A2A6-32E7-450F-BA6B-2FA612071B3F}" destId="{D4853FFB-678C-436D-954A-FBDB8DF90E25}" srcOrd="1" destOrd="0" presId="urn:microsoft.com/office/officeart/2005/8/layout/orgChart1"/>
    <dgm:cxn modelId="{F46C5EC5-C66C-4E6B-9FFC-A045261B895F}" type="presParOf" srcId="{B4FDE05E-F5C9-45FC-9E46-AD6689DEEB2E}" destId="{1C8399A2-A4EF-4763-AE20-AE51A8239B1D}" srcOrd="1" destOrd="0" presId="urn:microsoft.com/office/officeart/2005/8/layout/orgChart1"/>
    <dgm:cxn modelId="{6879D4B7-E745-4173-8B6E-ACCAF303C7D4}" type="presParOf" srcId="{B4FDE05E-F5C9-45FC-9E46-AD6689DEEB2E}" destId="{162C17BB-E08B-443B-B716-2C9D9BE15478}" srcOrd="2" destOrd="0" presId="urn:microsoft.com/office/officeart/2005/8/layout/orgChart1"/>
    <dgm:cxn modelId="{7992B861-5140-45FA-A2E3-E4A28F8ED81C}" type="presParOf" srcId="{C224FE72-C236-49F5-BF7F-16D496435025}" destId="{ED60CCDF-7720-44C6-B511-F988D79CCEF3}" srcOrd="6" destOrd="0" presId="urn:microsoft.com/office/officeart/2005/8/layout/orgChart1"/>
    <dgm:cxn modelId="{75CF8A8F-B3EC-48C1-B4F1-01646C55AB83}" type="presParOf" srcId="{C224FE72-C236-49F5-BF7F-16D496435025}" destId="{F878A404-82FB-4442-B01E-AC5A52E477B7}" srcOrd="7" destOrd="0" presId="urn:microsoft.com/office/officeart/2005/8/layout/orgChart1"/>
    <dgm:cxn modelId="{5B6DBB9F-5D3D-47BE-BC3F-F6CA0AB851CC}" type="presParOf" srcId="{F878A404-82FB-4442-B01E-AC5A52E477B7}" destId="{BAB23765-A457-4CCA-8135-4B45B855D820}" srcOrd="0" destOrd="0" presId="urn:microsoft.com/office/officeart/2005/8/layout/orgChart1"/>
    <dgm:cxn modelId="{710E2408-43FB-49E8-8D40-B73AFAE86D4B}" type="presParOf" srcId="{BAB23765-A457-4CCA-8135-4B45B855D820}" destId="{ED8EF418-F206-4BFC-90F2-C2326D25B313}" srcOrd="0" destOrd="0" presId="urn:microsoft.com/office/officeart/2005/8/layout/orgChart1"/>
    <dgm:cxn modelId="{CADBBCFB-F3C6-4D09-A581-F1E536B68268}" type="presParOf" srcId="{BAB23765-A457-4CCA-8135-4B45B855D820}" destId="{14222141-93D3-4D58-9003-6819ADC34BBC}" srcOrd="1" destOrd="0" presId="urn:microsoft.com/office/officeart/2005/8/layout/orgChart1"/>
    <dgm:cxn modelId="{E4EA2AB3-7802-4FDD-B1B5-55BAF48DBF37}" type="presParOf" srcId="{F878A404-82FB-4442-B01E-AC5A52E477B7}" destId="{6076E42D-14D6-44A7-913B-DFB4CD2374E9}" srcOrd="1" destOrd="0" presId="urn:microsoft.com/office/officeart/2005/8/layout/orgChart1"/>
    <dgm:cxn modelId="{71E2B28C-CC35-455F-A62E-BD780A597AE8}" type="presParOf" srcId="{F878A404-82FB-4442-B01E-AC5A52E477B7}" destId="{FDA36691-6B41-467A-9E3E-C0C993EED53D}" srcOrd="2" destOrd="0" presId="urn:microsoft.com/office/officeart/2005/8/layout/orgChart1"/>
    <dgm:cxn modelId="{D7E29C98-D932-42CD-9AC3-257810FC7C7A}" type="presParOf" srcId="{C224FE72-C236-49F5-BF7F-16D496435025}" destId="{CEFAD96F-A3FF-4D0D-A9FC-A90DCC9871B1}" srcOrd="8" destOrd="0" presId="urn:microsoft.com/office/officeart/2005/8/layout/orgChart1"/>
    <dgm:cxn modelId="{BC16904F-E058-4FAF-8F8B-A9506E7A44C1}" type="presParOf" srcId="{C224FE72-C236-49F5-BF7F-16D496435025}" destId="{153BCF07-CD90-4115-BADA-DB3AE951012E}" srcOrd="9" destOrd="0" presId="urn:microsoft.com/office/officeart/2005/8/layout/orgChart1"/>
    <dgm:cxn modelId="{A57222E3-F811-4079-A0F0-6A17665BAEAB}" type="presParOf" srcId="{153BCF07-CD90-4115-BADA-DB3AE951012E}" destId="{2B967E7D-628E-4B06-8E2A-332737F1350E}" srcOrd="0" destOrd="0" presId="urn:microsoft.com/office/officeart/2005/8/layout/orgChart1"/>
    <dgm:cxn modelId="{33DC3383-EBBE-4B0B-AF99-BDA4355A1235}" type="presParOf" srcId="{2B967E7D-628E-4B06-8E2A-332737F1350E}" destId="{D7005818-82EE-4C97-ADBC-460D1F3807AB}" srcOrd="0" destOrd="0" presId="urn:microsoft.com/office/officeart/2005/8/layout/orgChart1"/>
    <dgm:cxn modelId="{24498E4C-2ABA-4339-A5FF-22B300F65DB7}" type="presParOf" srcId="{2B967E7D-628E-4B06-8E2A-332737F1350E}" destId="{FF5AB9B3-5EB0-4151-8D3B-78A78DCD4429}" srcOrd="1" destOrd="0" presId="urn:microsoft.com/office/officeart/2005/8/layout/orgChart1"/>
    <dgm:cxn modelId="{BDF75D7B-AA67-4D38-BF06-05553861AF89}" type="presParOf" srcId="{153BCF07-CD90-4115-BADA-DB3AE951012E}" destId="{FDAB415B-750A-4E8F-B060-CDC9A69F9BDB}" srcOrd="1" destOrd="0" presId="urn:microsoft.com/office/officeart/2005/8/layout/orgChart1"/>
    <dgm:cxn modelId="{CAA2EF17-7A24-476E-8A50-6CE107B2872D}" type="presParOf" srcId="{153BCF07-CD90-4115-BADA-DB3AE951012E}" destId="{9902AE16-7BFE-4E1A-8EF0-412745C5D513}" srcOrd="2" destOrd="0" presId="urn:microsoft.com/office/officeart/2005/8/layout/orgChart1"/>
  </dgm:cxnLst>
  <dgm:bg>
    <a:solidFill>
      <a:schemeClr val="bg2">
        <a:lumMod val="1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AD96F-A3FF-4D0D-A9FC-A90DCC9871B1}">
      <dsp:nvSpPr>
        <dsp:cNvPr id="0" name=""/>
        <dsp:cNvSpPr/>
      </dsp:nvSpPr>
      <dsp:spPr>
        <a:xfrm>
          <a:off x="2709236" y="683088"/>
          <a:ext cx="1871843" cy="1075239"/>
        </a:xfrm>
        <a:custGeom>
          <a:avLst/>
          <a:gdLst/>
          <a:ahLst/>
          <a:cxnLst/>
          <a:rect l="0" t="0" r="0" b="0"/>
          <a:pathLst>
            <a:path>
              <a:moveTo>
                <a:pt x="1871843" y="0"/>
              </a:moveTo>
              <a:lnTo>
                <a:pt x="1871843" y="1075239"/>
              </a:lnTo>
              <a:lnTo>
                <a:pt x="0" y="107523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60CCDF-7720-44C6-B511-F988D79CCEF3}">
      <dsp:nvSpPr>
        <dsp:cNvPr id="0" name=""/>
        <dsp:cNvSpPr/>
      </dsp:nvSpPr>
      <dsp:spPr>
        <a:xfrm>
          <a:off x="4581079" y="683088"/>
          <a:ext cx="1547456" cy="178989"/>
        </a:xfrm>
        <a:custGeom>
          <a:avLst/>
          <a:gdLst/>
          <a:ahLst/>
          <a:cxnLst/>
          <a:rect l="0" t="0" r="0" b="0"/>
          <a:pathLst>
            <a:path>
              <a:moveTo>
                <a:pt x="0" y="0"/>
              </a:moveTo>
              <a:lnTo>
                <a:pt x="0" y="178989"/>
              </a:lnTo>
              <a:lnTo>
                <a:pt x="1547456" y="17898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1944B0-F395-4A40-AE50-F18C5DD685B3}">
      <dsp:nvSpPr>
        <dsp:cNvPr id="0" name=""/>
        <dsp:cNvSpPr/>
      </dsp:nvSpPr>
      <dsp:spPr>
        <a:xfrm>
          <a:off x="3380980" y="683088"/>
          <a:ext cx="1200099" cy="295639"/>
        </a:xfrm>
        <a:custGeom>
          <a:avLst/>
          <a:gdLst/>
          <a:ahLst/>
          <a:cxnLst/>
          <a:rect l="0" t="0" r="0" b="0"/>
          <a:pathLst>
            <a:path>
              <a:moveTo>
                <a:pt x="1200099" y="0"/>
              </a:moveTo>
              <a:lnTo>
                <a:pt x="1200099" y="295639"/>
              </a:lnTo>
              <a:lnTo>
                <a:pt x="0" y="29563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6B11FB-CBE6-4E4B-A6CA-304A5AC546E3}">
      <dsp:nvSpPr>
        <dsp:cNvPr id="0" name=""/>
        <dsp:cNvSpPr/>
      </dsp:nvSpPr>
      <dsp:spPr>
        <a:xfrm>
          <a:off x="4581079" y="683088"/>
          <a:ext cx="241320" cy="338914"/>
        </a:xfrm>
        <a:custGeom>
          <a:avLst/>
          <a:gdLst/>
          <a:ahLst/>
          <a:cxnLst/>
          <a:rect l="0" t="0" r="0" b="0"/>
          <a:pathLst>
            <a:path>
              <a:moveTo>
                <a:pt x="0" y="0"/>
              </a:moveTo>
              <a:lnTo>
                <a:pt x="0" y="338914"/>
              </a:lnTo>
              <a:lnTo>
                <a:pt x="241320" y="338914"/>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0E6C7D0-5657-41BA-AAD4-B229DE6A22D1}">
      <dsp:nvSpPr>
        <dsp:cNvPr id="0" name=""/>
        <dsp:cNvSpPr/>
      </dsp:nvSpPr>
      <dsp:spPr>
        <a:xfrm>
          <a:off x="2267554" y="683088"/>
          <a:ext cx="2313524" cy="387265"/>
        </a:xfrm>
        <a:custGeom>
          <a:avLst/>
          <a:gdLst/>
          <a:ahLst/>
          <a:cxnLst/>
          <a:rect l="0" t="0" r="0" b="0"/>
          <a:pathLst>
            <a:path>
              <a:moveTo>
                <a:pt x="2313524" y="0"/>
              </a:moveTo>
              <a:lnTo>
                <a:pt x="2313524" y="387265"/>
              </a:lnTo>
              <a:lnTo>
                <a:pt x="0" y="387265"/>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E3488A7-EBD8-4254-9033-493BA8D28E1A}">
      <dsp:nvSpPr>
        <dsp:cNvPr id="0" name=""/>
        <dsp:cNvSpPr/>
      </dsp:nvSpPr>
      <dsp:spPr>
        <a:xfrm>
          <a:off x="7903624" y="4743478"/>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581355-7056-4ED2-8F85-15E36A59DAF6}">
      <dsp:nvSpPr>
        <dsp:cNvPr id="0" name=""/>
        <dsp:cNvSpPr/>
      </dsp:nvSpPr>
      <dsp:spPr>
        <a:xfrm>
          <a:off x="7903624" y="4296248"/>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7013270-A232-4CDC-9A70-95280E07D0CE}">
      <dsp:nvSpPr>
        <dsp:cNvPr id="0" name=""/>
        <dsp:cNvSpPr/>
      </dsp:nvSpPr>
      <dsp:spPr>
        <a:xfrm>
          <a:off x="7903624" y="3849018"/>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5B0170-C9CB-4A1D-9E3F-694654F60B23}">
      <dsp:nvSpPr>
        <dsp:cNvPr id="0" name=""/>
        <dsp:cNvSpPr/>
      </dsp:nvSpPr>
      <dsp:spPr>
        <a:xfrm>
          <a:off x="7903624" y="3401787"/>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734E42-57B9-4087-AFEA-420B4B57C33C}">
      <dsp:nvSpPr>
        <dsp:cNvPr id="0" name=""/>
        <dsp:cNvSpPr/>
      </dsp:nvSpPr>
      <dsp:spPr>
        <a:xfrm>
          <a:off x="7949344" y="2939833"/>
          <a:ext cx="450444" cy="130900"/>
        </a:xfrm>
        <a:custGeom>
          <a:avLst/>
          <a:gdLst/>
          <a:ahLst/>
          <a:cxnLst/>
          <a:rect l="0" t="0" r="0" b="0"/>
          <a:pathLst>
            <a:path>
              <a:moveTo>
                <a:pt x="450444" y="0"/>
              </a:moveTo>
              <a:lnTo>
                <a:pt x="450444" y="72812"/>
              </a:lnTo>
              <a:lnTo>
                <a:pt x="0" y="72812"/>
              </a:lnTo>
              <a:lnTo>
                <a:pt x="0" y="130900"/>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69C1AF9-7464-45D9-BF39-E6D55F8B3E7E}">
      <dsp:nvSpPr>
        <dsp:cNvPr id="0" name=""/>
        <dsp:cNvSpPr/>
      </dsp:nvSpPr>
      <dsp:spPr>
        <a:xfrm>
          <a:off x="4581079" y="683088"/>
          <a:ext cx="3818709" cy="1765345"/>
        </a:xfrm>
        <a:custGeom>
          <a:avLst/>
          <a:gdLst/>
          <a:ahLst/>
          <a:cxnLst/>
          <a:rect l="0" t="0" r="0" b="0"/>
          <a:pathLst>
            <a:path>
              <a:moveTo>
                <a:pt x="0" y="0"/>
              </a:moveTo>
              <a:lnTo>
                <a:pt x="0" y="1707257"/>
              </a:lnTo>
              <a:lnTo>
                <a:pt x="3818709" y="1707257"/>
              </a:lnTo>
              <a:lnTo>
                <a:pt x="3818709" y="1765345"/>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4549EB3-9CE3-4196-B01E-058ED8187734}">
      <dsp:nvSpPr>
        <dsp:cNvPr id="0" name=""/>
        <dsp:cNvSpPr/>
      </dsp:nvSpPr>
      <dsp:spPr>
        <a:xfrm>
          <a:off x="6131311" y="5183074"/>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5D4050A-DF49-4E62-9A47-627C27476FA9}">
      <dsp:nvSpPr>
        <dsp:cNvPr id="0" name=""/>
        <dsp:cNvSpPr/>
      </dsp:nvSpPr>
      <dsp:spPr>
        <a:xfrm>
          <a:off x="6131311" y="4724699"/>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99A305-9D63-469E-A36C-DB03B16D88BD}">
      <dsp:nvSpPr>
        <dsp:cNvPr id="0" name=""/>
        <dsp:cNvSpPr/>
      </dsp:nvSpPr>
      <dsp:spPr>
        <a:xfrm>
          <a:off x="6131311" y="4266324"/>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8967C81-C763-407C-83BC-9E2C74FAD378}">
      <dsp:nvSpPr>
        <dsp:cNvPr id="0" name=""/>
        <dsp:cNvSpPr/>
      </dsp:nvSpPr>
      <dsp:spPr>
        <a:xfrm>
          <a:off x="6131311" y="3807949"/>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1FEB000-7A5A-4E5D-AC1C-2508D7230F27}">
      <dsp:nvSpPr>
        <dsp:cNvPr id="0" name=""/>
        <dsp:cNvSpPr/>
      </dsp:nvSpPr>
      <dsp:spPr>
        <a:xfrm>
          <a:off x="6131311" y="3360719"/>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EC3221-75DE-4284-8378-B90705229B1E}">
      <dsp:nvSpPr>
        <dsp:cNvPr id="0" name=""/>
        <dsp:cNvSpPr/>
      </dsp:nvSpPr>
      <dsp:spPr>
        <a:xfrm>
          <a:off x="6177031" y="2856302"/>
          <a:ext cx="269125" cy="173363"/>
        </a:xfrm>
        <a:custGeom>
          <a:avLst/>
          <a:gdLst/>
          <a:ahLst/>
          <a:cxnLst/>
          <a:rect l="0" t="0" r="0" b="0"/>
          <a:pathLst>
            <a:path>
              <a:moveTo>
                <a:pt x="269125" y="0"/>
              </a:moveTo>
              <a:lnTo>
                <a:pt x="269125" y="115274"/>
              </a:lnTo>
              <a:lnTo>
                <a:pt x="0" y="115274"/>
              </a:lnTo>
              <a:lnTo>
                <a:pt x="0" y="173363"/>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9B061C5-F1BD-45A6-84EC-0AE0280C6858}">
      <dsp:nvSpPr>
        <dsp:cNvPr id="0" name=""/>
        <dsp:cNvSpPr/>
      </dsp:nvSpPr>
      <dsp:spPr>
        <a:xfrm>
          <a:off x="4581079" y="683088"/>
          <a:ext cx="1865077" cy="1722882"/>
        </a:xfrm>
        <a:custGeom>
          <a:avLst/>
          <a:gdLst/>
          <a:ahLst/>
          <a:cxnLst/>
          <a:rect l="0" t="0" r="0" b="0"/>
          <a:pathLst>
            <a:path>
              <a:moveTo>
                <a:pt x="0" y="0"/>
              </a:moveTo>
              <a:lnTo>
                <a:pt x="0" y="1664794"/>
              </a:lnTo>
              <a:lnTo>
                <a:pt x="1865077" y="1664794"/>
              </a:lnTo>
              <a:lnTo>
                <a:pt x="1865077" y="1722882"/>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D64BA4-5F85-4908-A131-D89A1EF232A8}">
      <dsp:nvSpPr>
        <dsp:cNvPr id="0" name=""/>
        <dsp:cNvSpPr/>
      </dsp:nvSpPr>
      <dsp:spPr>
        <a:xfrm>
          <a:off x="4343001" y="4291872"/>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8078245-CDA8-4A67-BDFA-4C73CBA49D86}">
      <dsp:nvSpPr>
        <dsp:cNvPr id="0" name=""/>
        <dsp:cNvSpPr/>
      </dsp:nvSpPr>
      <dsp:spPr>
        <a:xfrm>
          <a:off x="4343001" y="3844642"/>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046CF2-25AE-482C-864A-0D3E9A961A10}">
      <dsp:nvSpPr>
        <dsp:cNvPr id="0" name=""/>
        <dsp:cNvSpPr/>
      </dsp:nvSpPr>
      <dsp:spPr>
        <a:xfrm>
          <a:off x="4343001" y="3397411"/>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C889FA-8688-4F18-886C-41F4B90D804C}">
      <dsp:nvSpPr>
        <dsp:cNvPr id="0" name=""/>
        <dsp:cNvSpPr/>
      </dsp:nvSpPr>
      <dsp:spPr>
        <a:xfrm>
          <a:off x="4343001" y="2959406"/>
          <a:ext cx="91440" cy="106951"/>
        </a:xfrm>
        <a:custGeom>
          <a:avLst/>
          <a:gdLst/>
          <a:ahLst/>
          <a:cxnLst/>
          <a:rect l="0" t="0" r="0" b="0"/>
          <a:pathLst>
            <a:path>
              <a:moveTo>
                <a:pt x="65691" y="0"/>
              </a:moveTo>
              <a:lnTo>
                <a:pt x="65691" y="48863"/>
              </a:lnTo>
              <a:lnTo>
                <a:pt x="45720" y="48863"/>
              </a:lnTo>
              <a:lnTo>
                <a:pt x="45720" y="106951"/>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177BAC-9460-46F1-9623-BC8CD830A9BA}">
      <dsp:nvSpPr>
        <dsp:cNvPr id="0" name=""/>
        <dsp:cNvSpPr/>
      </dsp:nvSpPr>
      <dsp:spPr>
        <a:xfrm>
          <a:off x="4408693" y="683088"/>
          <a:ext cx="172386" cy="1789294"/>
        </a:xfrm>
        <a:custGeom>
          <a:avLst/>
          <a:gdLst/>
          <a:ahLst/>
          <a:cxnLst/>
          <a:rect l="0" t="0" r="0" b="0"/>
          <a:pathLst>
            <a:path>
              <a:moveTo>
                <a:pt x="172386" y="0"/>
              </a:moveTo>
              <a:lnTo>
                <a:pt x="172386" y="1731206"/>
              </a:lnTo>
              <a:lnTo>
                <a:pt x="0" y="1731206"/>
              </a:lnTo>
              <a:lnTo>
                <a:pt x="0" y="1789294"/>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3C7834-6101-4A77-95D0-A68229977B8B}">
      <dsp:nvSpPr>
        <dsp:cNvPr id="0" name=""/>
        <dsp:cNvSpPr/>
      </dsp:nvSpPr>
      <dsp:spPr>
        <a:xfrm>
          <a:off x="2644195" y="4253058"/>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257499-2375-424C-AE94-981A68F0ACD9}">
      <dsp:nvSpPr>
        <dsp:cNvPr id="0" name=""/>
        <dsp:cNvSpPr/>
      </dsp:nvSpPr>
      <dsp:spPr>
        <a:xfrm>
          <a:off x="2644195" y="3805828"/>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7F1743-A792-4AC9-9B3A-E6965E563FCA}">
      <dsp:nvSpPr>
        <dsp:cNvPr id="0" name=""/>
        <dsp:cNvSpPr/>
      </dsp:nvSpPr>
      <dsp:spPr>
        <a:xfrm>
          <a:off x="2644195" y="3358597"/>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34420E-3F2D-4E78-9504-BAFCBC7CD505}">
      <dsp:nvSpPr>
        <dsp:cNvPr id="0" name=""/>
        <dsp:cNvSpPr/>
      </dsp:nvSpPr>
      <dsp:spPr>
        <a:xfrm>
          <a:off x="2486500" y="2896643"/>
          <a:ext cx="203414" cy="130900"/>
        </a:xfrm>
        <a:custGeom>
          <a:avLst/>
          <a:gdLst/>
          <a:ahLst/>
          <a:cxnLst/>
          <a:rect l="0" t="0" r="0" b="0"/>
          <a:pathLst>
            <a:path>
              <a:moveTo>
                <a:pt x="0" y="0"/>
              </a:moveTo>
              <a:lnTo>
                <a:pt x="0" y="72812"/>
              </a:lnTo>
              <a:lnTo>
                <a:pt x="203414" y="72812"/>
              </a:lnTo>
              <a:lnTo>
                <a:pt x="203414" y="130900"/>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F7431B0-A0B4-4876-9A85-7486223EC4C5}">
      <dsp:nvSpPr>
        <dsp:cNvPr id="0" name=""/>
        <dsp:cNvSpPr/>
      </dsp:nvSpPr>
      <dsp:spPr>
        <a:xfrm>
          <a:off x="2486500" y="683088"/>
          <a:ext cx="2094578" cy="1765345"/>
        </a:xfrm>
        <a:custGeom>
          <a:avLst/>
          <a:gdLst/>
          <a:ahLst/>
          <a:cxnLst/>
          <a:rect l="0" t="0" r="0" b="0"/>
          <a:pathLst>
            <a:path>
              <a:moveTo>
                <a:pt x="2094578" y="0"/>
              </a:moveTo>
              <a:lnTo>
                <a:pt x="2094578" y="1707257"/>
              </a:lnTo>
              <a:lnTo>
                <a:pt x="0" y="1707257"/>
              </a:lnTo>
              <a:lnTo>
                <a:pt x="0" y="1765345"/>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8549B7-86EE-4768-AAA3-8BFBA9FD29B5}">
      <dsp:nvSpPr>
        <dsp:cNvPr id="0" name=""/>
        <dsp:cNvSpPr/>
      </dsp:nvSpPr>
      <dsp:spPr>
        <a:xfrm>
          <a:off x="1064239" y="3857178"/>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8C2C9C-E64B-4E61-AF31-154BC4C8EB9A}">
      <dsp:nvSpPr>
        <dsp:cNvPr id="0" name=""/>
        <dsp:cNvSpPr/>
      </dsp:nvSpPr>
      <dsp:spPr>
        <a:xfrm>
          <a:off x="1064239" y="3409947"/>
          <a:ext cx="91440" cy="116176"/>
        </a:xfrm>
        <a:custGeom>
          <a:avLst/>
          <a:gdLst/>
          <a:ahLst/>
          <a:cxnLst/>
          <a:rect l="0" t="0" r="0" b="0"/>
          <a:pathLst>
            <a:path>
              <a:moveTo>
                <a:pt x="45720" y="0"/>
              </a:moveTo>
              <a:lnTo>
                <a:pt x="45720" y="116176"/>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9CCF2B-C24C-4170-86F9-CAAB321900D9}">
      <dsp:nvSpPr>
        <dsp:cNvPr id="0" name=""/>
        <dsp:cNvSpPr/>
      </dsp:nvSpPr>
      <dsp:spPr>
        <a:xfrm>
          <a:off x="641355" y="2947993"/>
          <a:ext cx="468604" cy="130900"/>
        </a:xfrm>
        <a:custGeom>
          <a:avLst/>
          <a:gdLst/>
          <a:ahLst/>
          <a:cxnLst/>
          <a:rect l="0" t="0" r="0" b="0"/>
          <a:pathLst>
            <a:path>
              <a:moveTo>
                <a:pt x="0" y="0"/>
              </a:moveTo>
              <a:lnTo>
                <a:pt x="0" y="72812"/>
              </a:lnTo>
              <a:lnTo>
                <a:pt x="468604" y="72812"/>
              </a:lnTo>
              <a:lnTo>
                <a:pt x="468604" y="130900"/>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0A49E2-8229-41D3-BD3F-49B4B795A75B}">
      <dsp:nvSpPr>
        <dsp:cNvPr id="0" name=""/>
        <dsp:cNvSpPr/>
      </dsp:nvSpPr>
      <dsp:spPr>
        <a:xfrm>
          <a:off x="641355" y="683088"/>
          <a:ext cx="3939723" cy="1765345"/>
        </a:xfrm>
        <a:custGeom>
          <a:avLst/>
          <a:gdLst/>
          <a:ahLst/>
          <a:cxnLst/>
          <a:rect l="0" t="0" r="0" b="0"/>
          <a:pathLst>
            <a:path>
              <a:moveTo>
                <a:pt x="3939723" y="0"/>
              </a:moveTo>
              <a:lnTo>
                <a:pt x="3939723" y="1707257"/>
              </a:lnTo>
              <a:lnTo>
                <a:pt x="0" y="1707257"/>
              </a:lnTo>
              <a:lnTo>
                <a:pt x="0" y="1765345"/>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E5F69B-A79B-403F-9AC6-0B4CD5B92516}">
      <dsp:nvSpPr>
        <dsp:cNvPr id="0" name=""/>
        <dsp:cNvSpPr/>
      </dsp:nvSpPr>
      <dsp:spPr>
        <a:xfrm>
          <a:off x="3741399" y="2152"/>
          <a:ext cx="1679360" cy="68093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kern="1200" dirty="0"/>
            <a:t>مديرعامل</a:t>
          </a:r>
        </a:p>
      </dsp:txBody>
      <dsp:txXfrm>
        <a:off x="3741399" y="2152"/>
        <a:ext cx="1679360" cy="680936"/>
      </dsp:txXfrm>
    </dsp:sp>
    <dsp:sp modelId="{486A66D4-32CE-4E47-A7E5-44BA96309194}">
      <dsp:nvSpPr>
        <dsp:cNvPr id="0" name=""/>
        <dsp:cNvSpPr/>
      </dsp:nvSpPr>
      <dsp:spPr>
        <a:xfrm>
          <a:off x="0" y="2448434"/>
          <a:ext cx="1282711" cy="499559"/>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fa-IR" sz="1050" b="1" kern="1200" dirty="0"/>
            <a:t>معاونت مالي و پشتيباني</a:t>
          </a:r>
        </a:p>
      </dsp:txBody>
      <dsp:txXfrm>
        <a:off x="0" y="2448434"/>
        <a:ext cx="1282711" cy="499559"/>
      </dsp:txXfrm>
    </dsp:sp>
    <dsp:sp modelId="{8EDD4A0C-66DB-4650-BCD2-BB29378DFB0F}">
      <dsp:nvSpPr>
        <dsp:cNvPr id="0" name=""/>
        <dsp:cNvSpPr/>
      </dsp:nvSpPr>
      <dsp:spPr>
        <a:xfrm>
          <a:off x="450444" y="3078894"/>
          <a:ext cx="1319030" cy="331053"/>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امور مالي</a:t>
          </a:r>
        </a:p>
      </dsp:txBody>
      <dsp:txXfrm>
        <a:off x="450444" y="3078894"/>
        <a:ext cx="1319030" cy="331053"/>
      </dsp:txXfrm>
    </dsp:sp>
    <dsp:sp modelId="{C22870A8-7561-4FC7-B4D3-32EA8A5D95DD}">
      <dsp:nvSpPr>
        <dsp:cNvPr id="0" name=""/>
        <dsp:cNvSpPr/>
      </dsp:nvSpPr>
      <dsp:spPr>
        <a:xfrm>
          <a:off x="450444" y="3526124"/>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امور تداركات</a:t>
          </a:r>
        </a:p>
      </dsp:txBody>
      <dsp:txXfrm>
        <a:off x="450444" y="3526124"/>
        <a:ext cx="1319030" cy="331053"/>
      </dsp:txXfrm>
    </dsp:sp>
    <dsp:sp modelId="{E52144BF-4513-4556-9974-31BD66B390AF}">
      <dsp:nvSpPr>
        <dsp:cNvPr id="0" name=""/>
        <dsp:cNvSpPr/>
      </dsp:nvSpPr>
      <dsp:spPr>
        <a:xfrm>
          <a:off x="450444" y="3973354"/>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امور نظارت بر خدمات عمومي</a:t>
          </a:r>
        </a:p>
      </dsp:txBody>
      <dsp:txXfrm>
        <a:off x="450444" y="3973354"/>
        <a:ext cx="1319030" cy="331053"/>
      </dsp:txXfrm>
    </dsp:sp>
    <dsp:sp modelId="{EAA9B241-DADD-4C3A-A235-8538819D7226}">
      <dsp:nvSpPr>
        <dsp:cNvPr id="0" name=""/>
        <dsp:cNvSpPr/>
      </dsp:nvSpPr>
      <dsp:spPr>
        <a:xfrm>
          <a:off x="1664078" y="2448434"/>
          <a:ext cx="1644845" cy="448209"/>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fa-IR" sz="1050" b="1" kern="1200" dirty="0"/>
            <a:t>معاونت منابع انساني</a:t>
          </a:r>
        </a:p>
      </dsp:txBody>
      <dsp:txXfrm>
        <a:off x="1664078" y="2448434"/>
        <a:ext cx="1644845" cy="448209"/>
      </dsp:txXfrm>
    </dsp:sp>
    <dsp:sp modelId="{0ED29EE2-F746-4CFA-9E9A-C217AD301CFB}">
      <dsp:nvSpPr>
        <dsp:cNvPr id="0" name=""/>
        <dsp:cNvSpPr/>
      </dsp:nvSpPr>
      <dsp:spPr>
        <a:xfrm>
          <a:off x="2030399" y="3027544"/>
          <a:ext cx="1319030" cy="331053"/>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سازماندهي و طبقه بندي مشاغل</a:t>
          </a:r>
        </a:p>
      </dsp:txBody>
      <dsp:txXfrm>
        <a:off x="2030399" y="3027544"/>
        <a:ext cx="1319030" cy="331053"/>
      </dsp:txXfrm>
    </dsp:sp>
    <dsp:sp modelId="{A2FCA445-78B5-406F-A015-63B404C1838F}">
      <dsp:nvSpPr>
        <dsp:cNvPr id="0" name=""/>
        <dsp:cNvSpPr/>
      </dsp:nvSpPr>
      <dsp:spPr>
        <a:xfrm>
          <a:off x="2030399" y="3474774"/>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آموزش و برنامه ريزي نيروي انساني</a:t>
          </a:r>
        </a:p>
      </dsp:txBody>
      <dsp:txXfrm>
        <a:off x="2030399" y="3474774"/>
        <a:ext cx="1319030" cy="331053"/>
      </dsp:txXfrm>
    </dsp:sp>
    <dsp:sp modelId="{8BD732F9-BE46-4EBB-B03A-FAC5B1213470}">
      <dsp:nvSpPr>
        <dsp:cNvPr id="0" name=""/>
        <dsp:cNvSpPr/>
      </dsp:nvSpPr>
      <dsp:spPr>
        <a:xfrm>
          <a:off x="2030399" y="3922004"/>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توسعه مديريت و تحول اداري</a:t>
          </a:r>
        </a:p>
      </dsp:txBody>
      <dsp:txXfrm>
        <a:off x="2030399" y="3922004"/>
        <a:ext cx="1319030" cy="331053"/>
      </dsp:txXfrm>
    </dsp:sp>
    <dsp:sp modelId="{A0F0EF21-3227-4BD0-BBFC-224FD8B1DF53}">
      <dsp:nvSpPr>
        <dsp:cNvPr id="0" name=""/>
        <dsp:cNvSpPr/>
      </dsp:nvSpPr>
      <dsp:spPr>
        <a:xfrm>
          <a:off x="2030399" y="4369234"/>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امور كاركنان و رفاه</a:t>
          </a:r>
        </a:p>
      </dsp:txBody>
      <dsp:txXfrm>
        <a:off x="2030399" y="4369234"/>
        <a:ext cx="1319030" cy="331053"/>
      </dsp:txXfrm>
    </dsp:sp>
    <dsp:sp modelId="{DBAD9C44-47F9-47AB-B03E-B6EBB7E54BA1}">
      <dsp:nvSpPr>
        <dsp:cNvPr id="0" name=""/>
        <dsp:cNvSpPr/>
      </dsp:nvSpPr>
      <dsp:spPr>
        <a:xfrm>
          <a:off x="3648485" y="2472383"/>
          <a:ext cx="1520414" cy="487023"/>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b="1" kern="1200" dirty="0"/>
            <a:t>معاونت فروش و خدمات مشتركين</a:t>
          </a:r>
        </a:p>
      </dsp:txBody>
      <dsp:txXfrm>
        <a:off x="3648485" y="2472383"/>
        <a:ext cx="1520414" cy="487023"/>
      </dsp:txXfrm>
    </dsp:sp>
    <dsp:sp modelId="{FDF7C066-A7FF-4AAC-ABC6-9105BC8540D3}">
      <dsp:nvSpPr>
        <dsp:cNvPr id="0" name=""/>
        <dsp:cNvSpPr/>
      </dsp:nvSpPr>
      <dsp:spPr>
        <a:xfrm>
          <a:off x="3729206" y="3066358"/>
          <a:ext cx="1319030" cy="331053"/>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نظارت برفروش و وصول مطالبات</a:t>
          </a:r>
        </a:p>
      </dsp:txBody>
      <dsp:txXfrm>
        <a:off x="3729206" y="3066358"/>
        <a:ext cx="1319030" cy="331053"/>
      </dsp:txXfrm>
    </dsp:sp>
    <dsp:sp modelId="{E85353C2-F61C-4E85-A3B9-24C52A7C30CD}">
      <dsp:nvSpPr>
        <dsp:cNvPr id="0" name=""/>
        <dsp:cNvSpPr/>
      </dsp:nvSpPr>
      <dsp:spPr>
        <a:xfrm>
          <a:off x="3729206" y="3513588"/>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نظارت بر خدمات مشتركين</a:t>
          </a:r>
        </a:p>
      </dsp:txBody>
      <dsp:txXfrm>
        <a:off x="3729206" y="3513588"/>
        <a:ext cx="1319030" cy="331053"/>
      </dsp:txXfrm>
    </dsp:sp>
    <dsp:sp modelId="{652E56C1-A3F6-427E-8748-B595C4C9F32E}">
      <dsp:nvSpPr>
        <dsp:cNvPr id="0" name=""/>
        <dsp:cNvSpPr/>
      </dsp:nvSpPr>
      <dsp:spPr>
        <a:xfrm>
          <a:off x="3729206" y="3960818"/>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گروه نظارت و كنترل لوازم اندازه گيري</a:t>
          </a:r>
        </a:p>
      </dsp:txBody>
      <dsp:txXfrm>
        <a:off x="3729206" y="3960818"/>
        <a:ext cx="1319030" cy="331053"/>
      </dsp:txXfrm>
    </dsp:sp>
    <dsp:sp modelId="{8C3414DD-2213-48A5-ACD4-F0DA9231B50D}">
      <dsp:nvSpPr>
        <dsp:cNvPr id="0" name=""/>
        <dsp:cNvSpPr/>
      </dsp:nvSpPr>
      <dsp:spPr>
        <a:xfrm>
          <a:off x="3729206" y="4408049"/>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گروه مديريت مصرف</a:t>
          </a:r>
        </a:p>
      </dsp:txBody>
      <dsp:txXfrm>
        <a:off x="3729206" y="4408049"/>
        <a:ext cx="1319030" cy="331053"/>
      </dsp:txXfrm>
    </dsp:sp>
    <dsp:sp modelId="{02ADFC76-8F59-4630-B59E-1080DA924494}">
      <dsp:nvSpPr>
        <dsp:cNvPr id="0" name=""/>
        <dsp:cNvSpPr/>
      </dsp:nvSpPr>
      <dsp:spPr>
        <a:xfrm>
          <a:off x="5534231" y="2405971"/>
          <a:ext cx="1823851" cy="450331"/>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b="1" kern="1200" dirty="0"/>
            <a:t>معاونت برنامه ريزي و مهندسي</a:t>
          </a:r>
        </a:p>
      </dsp:txBody>
      <dsp:txXfrm>
        <a:off x="5534231" y="2405971"/>
        <a:ext cx="1823851" cy="450331"/>
      </dsp:txXfrm>
    </dsp:sp>
    <dsp:sp modelId="{3C99CE22-6AEE-4880-9456-CF77EC9A967B}">
      <dsp:nvSpPr>
        <dsp:cNvPr id="0" name=""/>
        <dsp:cNvSpPr/>
      </dsp:nvSpPr>
      <dsp:spPr>
        <a:xfrm>
          <a:off x="5517515" y="3029665"/>
          <a:ext cx="1319030" cy="331053"/>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برنامه ريزي و بودجه </a:t>
          </a:r>
        </a:p>
      </dsp:txBody>
      <dsp:txXfrm>
        <a:off x="5517515" y="3029665"/>
        <a:ext cx="1319030" cy="331053"/>
      </dsp:txXfrm>
    </dsp:sp>
    <dsp:sp modelId="{88D31594-A73E-4D84-8F8F-25B37FE4BABA}">
      <dsp:nvSpPr>
        <dsp:cNvPr id="0" name=""/>
        <dsp:cNvSpPr/>
      </dsp:nvSpPr>
      <dsp:spPr>
        <a:xfrm>
          <a:off x="5517515" y="3476896"/>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مهندسي و نظارت</a:t>
          </a:r>
        </a:p>
      </dsp:txBody>
      <dsp:txXfrm>
        <a:off x="5517515" y="3476896"/>
        <a:ext cx="1319030" cy="331053"/>
      </dsp:txXfrm>
    </dsp:sp>
    <dsp:sp modelId="{1026ED26-C37C-4CE3-8C4E-A089F8CD4A53}">
      <dsp:nvSpPr>
        <dsp:cNvPr id="0" name=""/>
        <dsp:cNvSpPr/>
      </dsp:nvSpPr>
      <dsp:spPr>
        <a:xfrm>
          <a:off x="5542059" y="3924126"/>
          <a:ext cx="1269943" cy="342198"/>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rtl="1">
            <a:lnSpc>
              <a:spcPct val="90000"/>
            </a:lnSpc>
            <a:spcBef>
              <a:spcPct val="0"/>
            </a:spcBef>
            <a:spcAft>
              <a:spcPct val="35000"/>
            </a:spcAft>
          </a:pPr>
          <a:r>
            <a:rPr lang="fa-IR" sz="700" kern="1200" dirty="0"/>
            <a:t>دفتر فناوري اطلاعات و ارتباطات</a:t>
          </a:r>
        </a:p>
      </dsp:txBody>
      <dsp:txXfrm>
        <a:off x="5542059" y="3924126"/>
        <a:ext cx="1269943" cy="342198"/>
      </dsp:txXfrm>
    </dsp:sp>
    <dsp:sp modelId="{9E89FCCF-FCC8-40F3-B902-334B178AAE27}">
      <dsp:nvSpPr>
        <dsp:cNvPr id="0" name=""/>
        <dsp:cNvSpPr/>
      </dsp:nvSpPr>
      <dsp:spPr>
        <a:xfrm>
          <a:off x="5542059" y="4382501"/>
          <a:ext cx="1269943" cy="342198"/>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rtl="1">
            <a:lnSpc>
              <a:spcPct val="90000"/>
            </a:lnSpc>
            <a:spcBef>
              <a:spcPct val="0"/>
            </a:spcBef>
            <a:spcAft>
              <a:spcPct val="35000"/>
            </a:spcAft>
          </a:pPr>
          <a:r>
            <a:rPr lang="fa-IR" sz="700" kern="1200" dirty="0"/>
            <a:t>دفتر كنترل برنامه و پروژه</a:t>
          </a:r>
        </a:p>
      </dsp:txBody>
      <dsp:txXfrm>
        <a:off x="5542059" y="4382501"/>
        <a:ext cx="1269943" cy="342198"/>
      </dsp:txXfrm>
    </dsp:sp>
    <dsp:sp modelId="{6EC12654-6ED7-44A4-9C5C-F6C1FCDB804B}">
      <dsp:nvSpPr>
        <dsp:cNvPr id="0" name=""/>
        <dsp:cNvSpPr/>
      </dsp:nvSpPr>
      <dsp:spPr>
        <a:xfrm>
          <a:off x="5542059" y="4840876"/>
          <a:ext cx="1269943" cy="342198"/>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rtl="1">
            <a:lnSpc>
              <a:spcPct val="90000"/>
            </a:lnSpc>
            <a:spcBef>
              <a:spcPct val="0"/>
            </a:spcBef>
            <a:spcAft>
              <a:spcPct val="35000"/>
            </a:spcAft>
          </a:pPr>
          <a:r>
            <a:rPr lang="fa-IR" sz="700" kern="1200" dirty="0"/>
            <a:t>گروه تحقيقات</a:t>
          </a:r>
        </a:p>
      </dsp:txBody>
      <dsp:txXfrm>
        <a:off x="5542059" y="4840876"/>
        <a:ext cx="1269943" cy="342198"/>
      </dsp:txXfrm>
    </dsp:sp>
    <dsp:sp modelId="{C77FBCF9-0712-4FAE-AE1F-D540E46FCB04}">
      <dsp:nvSpPr>
        <dsp:cNvPr id="0" name=""/>
        <dsp:cNvSpPr/>
      </dsp:nvSpPr>
      <dsp:spPr>
        <a:xfrm>
          <a:off x="5542059" y="5299251"/>
          <a:ext cx="1269943" cy="342198"/>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rtl="1">
            <a:lnSpc>
              <a:spcPct val="90000"/>
            </a:lnSpc>
            <a:spcBef>
              <a:spcPct val="0"/>
            </a:spcBef>
            <a:spcAft>
              <a:spcPct val="35000"/>
            </a:spcAft>
          </a:pPr>
          <a:r>
            <a:rPr lang="fa-IR" sz="700" kern="1200" dirty="0"/>
            <a:t>مجريان طرحها</a:t>
          </a:r>
        </a:p>
      </dsp:txBody>
      <dsp:txXfrm>
        <a:off x="5542059" y="5299251"/>
        <a:ext cx="1269943" cy="342198"/>
      </dsp:txXfrm>
    </dsp:sp>
    <dsp:sp modelId="{D138464C-EA35-4896-ADF0-5E72E6EE8545}">
      <dsp:nvSpPr>
        <dsp:cNvPr id="0" name=""/>
        <dsp:cNvSpPr/>
      </dsp:nvSpPr>
      <dsp:spPr>
        <a:xfrm>
          <a:off x="7655578" y="2448434"/>
          <a:ext cx="1488421" cy="491399"/>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r>
            <a:rPr lang="fa-IR" sz="1000" b="1" kern="1200" dirty="0"/>
            <a:t>معاونت بهره برداري و ديسپاچينگ</a:t>
          </a:r>
        </a:p>
      </dsp:txBody>
      <dsp:txXfrm>
        <a:off x="7655578" y="2448434"/>
        <a:ext cx="1488421" cy="491399"/>
      </dsp:txXfrm>
    </dsp:sp>
    <dsp:sp modelId="{FBBCA1E3-8BCC-407E-884E-FCF04C1D6BFF}">
      <dsp:nvSpPr>
        <dsp:cNvPr id="0" name=""/>
        <dsp:cNvSpPr/>
      </dsp:nvSpPr>
      <dsp:spPr>
        <a:xfrm>
          <a:off x="7289829" y="3070734"/>
          <a:ext cx="1319030" cy="331053"/>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نظارت بر بهره برداري</a:t>
          </a:r>
        </a:p>
      </dsp:txBody>
      <dsp:txXfrm>
        <a:off x="7289829" y="3070734"/>
        <a:ext cx="1319030" cy="331053"/>
      </dsp:txXfrm>
    </dsp:sp>
    <dsp:sp modelId="{6A18F114-DED3-42C6-AD2F-690D6AFED22D}">
      <dsp:nvSpPr>
        <dsp:cNvPr id="0" name=""/>
        <dsp:cNvSpPr/>
      </dsp:nvSpPr>
      <dsp:spPr>
        <a:xfrm>
          <a:off x="7289829" y="3517964"/>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امور ديسپاچينگ و فوريتهاي برق</a:t>
          </a:r>
        </a:p>
      </dsp:txBody>
      <dsp:txXfrm>
        <a:off x="7289829" y="3517964"/>
        <a:ext cx="1319030" cy="331053"/>
      </dsp:txXfrm>
    </dsp:sp>
    <dsp:sp modelId="{B0F38142-7974-4D5E-804D-53B2A1BED41D}">
      <dsp:nvSpPr>
        <dsp:cNvPr id="0" name=""/>
        <dsp:cNvSpPr/>
      </dsp:nvSpPr>
      <dsp:spPr>
        <a:xfrm>
          <a:off x="7289829" y="3965194"/>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ايمني و كنترل ضايعات</a:t>
          </a:r>
        </a:p>
      </dsp:txBody>
      <dsp:txXfrm>
        <a:off x="7289829" y="3965194"/>
        <a:ext cx="1319030" cy="331053"/>
      </dsp:txXfrm>
    </dsp:sp>
    <dsp:sp modelId="{06911619-D997-496A-8135-8AC515DA2F1D}">
      <dsp:nvSpPr>
        <dsp:cNvPr id="0" name=""/>
        <dsp:cNvSpPr/>
      </dsp:nvSpPr>
      <dsp:spPr>
        <a:xfrm>
          <a:off x="7289829" y="4412425"/>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بازار برق</a:t>
          </a:r>
        </a:p>
      </dsp:txBody>
      <dsp:txXfrm>
        <a:off x="7289829" y="4412425"/>
        <a:ext cx="1319030" cy="331053"/>
      </dsp:txXfrm>
    </dsp:sp>
    <dsp:sp modelId="{3DACA5DC-762E-471A-AAE9-C16EC49212C6}">
      <dsp:nvSpPr>
        <dsp:cNvPr id="0" name=""/>
        <dsp:cNvSpPr/>
      </dsp:nvSpPr>
      <dsp:spPr>
        <a:xfrm>
          <a:off x="7289829" y="4859655"/>
          <a:ext cx="1319030" cy="331053"/>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ct val="35000"/>
            </a:spcAft>
          </a:pPr>
          <a:r>
            <a:rPr lang="fa-IR" sz="900" kern="1200" dirty="0"/>
            <a:t>دفتر نظارت بر برق روستايي</a:t>
          </a:r>
        </a:p>
      </dsp:txBody>
      <dsp:txXfrm>
        <a:off x="7289829" y="4859655"/>
        <a:ext cx="1319030" cy="331053"/>
      </dsp:txXfrm>
    </dsp:sp>
    <dsp:sp modelId="{BFB19B5E-60ED-4067-A5B6-4ABEB7E9AD62}">
      <dsp:nvSpPr>
        <dsp:cNvPr id="0" name=""/>
        <dsp:cNvSpPr/>
      </dsp:nvSpPr>
      <dsp:spPr>
        <a:xfrm>
          <a:off x="1553450" y="895224"/>
          <a:ext cx="714104" cy="350258"/>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a:t>دفتر روابط عمومي</a:t>
          </a:r>
        </a:p>
      </dsp:txBody>
      <dsp:txXfrm>
        <a:off x="1553450" y="895224"/>
        <a:ext cx="714104" cy="350258"/>
      </dsp:txXfrm>
    </dsp:sp>
    <dsp:sp modelId="{4F25E937-B018-4045-817E-E8A670AD0DF0}">
      <dsp:nvSpPr>
        <dsp:cNvPr id="0" name=""/>
        <dsp:cNvSpPr/>
      </dsp:nvSpPr>
      <dsp:spPr>
        <a:xfrm>
          <a:off x="4822400" y="832953"/>
          <a:ext cx="983424" cy="378099"/>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a:t>دفتر حراست و امور محرمانه</a:t>
          </a:r>
        </a:p>
      </dsp:txBody>
      <dsp:txXfrm>
        <a:off x="4822400" y="832953"/>
        <a:ext cx="983424" cy="378099"/>
      </dsp:txXfrm>
    </dsp:sp>
    <dsp:sp modelId="{796B89EB-04F5-4F9F-89AA-500FFAD8E235}">
      <dsp:nvSpPr>
        <dsp:cNvPr id="0" name=""/>
        <dsp:cNvSpPr/>
      </dsp:nvSpPr>
      <dsp:spPr>
        <a:xfrm>
          <a:off x="2528814" y="792759"/>
          <a:ext cx="852166" cy="371936"/>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r>
            <a:rPr lang="fa-IR" sz="800" b="1" kern="1200" dirty="0"/>
            <a:t>دفترحقوقي و رسيدگي به شكايات</a:t>
          </a:r>
        </a:p>
      </dsp:txBody>
      <dsp:txXfrm>
        <a:off x="2528814" y="792759"/>
        <a:ext cx="852166" cy="371936"/>
      </dsp:txXfrm>
    </dsp:sp>
    <dsp:sp modelId="{ED8EF418-F206-4BFC-90F2-C2326D25B313}">
      <dsp:nvSpPr>
        <dsp:cNvPr id="0" name=""/>
        <dsp:cNvSpPr/>
      </dsp:nvSpPr>
      <dsp:spPr>
        <a:xfrm>
          <a:off x="6128535" y="689204"/>
          <a:ext cx="1129054" cy="345747"/>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a:t>دفتر هيئت مديره و مدير عامل</a:t>
          </a:r>
        </a:p>
      </dsp:txBody>
      <dsp:txXfrm>
        <a:off x="6128535" y="689204"/>
        <a:ext cx="1129054" cy="345747"/>
      </dsp:txXfrm>
    </dsp:sp>
    <dsp:sp modelId="{D7005818-82EE-4C97-ADBC-460D1F3807AB}">
      <dsp:nvSpPr>
        <dsp:cNvPr id="0" name=""/>
        <dsp:cNvSpPr/>
      </dsp:nvSpPr>
      <dsp:spPr>
        <a:xfrm>
          <a:off x="1692452" y="1475665"/>
          <a:ext cx="1016783" cy="565326"/>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a:t>مديريتهاي توزيع برق شهرستانها</a:t>
          </a:r>
        </a:p>
      </dsp:txBody>
      <dsp:txXfrm>
        <a:off x="1692452" y="1475665"/>
        <a:ext cx="1016783" cy="5653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71281B77-0575-46E8-B786-EAFAB96F18B3}" type="datetimeFigureOut">
              <a:rPr lang="en-US"/>
              <a:pPr>
                <a:defRPr/>
              </a:pPr>
              <a:t>3/2/2020</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36ACDC7-7335-4046-876E-A02120D98382}"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57E153F-446D-465D-9F49-ED9BA3C9EFE9}" type="datetimeFigureOut">
              <a:rPr lang="en-US"/>
              <a:pPr>
                <a:defRPr/>
              </a:pPr>
              <a:t>3/2/2020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23E9FB5-1D00-49E0-93A4-86A681A46EBA}"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17D0CFB-93BD-4A25-A603-16D268A89BFE}" type="datetimeFigureOut">
              <a:rPr lang="en-US"/>
              <a:pPr>
                <a:defRPr/>
              </a:pPr>
              <a:t>3/2/2020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9B029F6-EDF8-4685-9E04-4FD950F497F9}"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4B83D130-FF16-416C-9B22-D4813A18A9FD}" type="datetimeFigureOut">
              <a:rPr lang="en-US"/>
              <a:pPr>
                <a:defRPr/>
              </a:pPr>
              <a:t>3/2/2020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611AC2C-936A-4B08-A26C-AC3097D1D929}"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625E906-3C96-48FA-B7B6-E53E57272698}" type="datetimeFigureOut">
              <a:rPr lang="en-US"/>
              <a:pPr>
                <a:defRPr/>
              </a:pPr>
              <a:t>3/2/2020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325B1B01-6A4A-46C2-8399-0CC9DC0E788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D3E33CF5-9047-4D84-9202-E0C7144B69D2}" type="datetimeFigureOut">
              <a:rPr lang="en-US"/>
              <a:pPr>
                <a:defRPr/>
              </a:pPr>
              <a:t>3/2/2020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7F6A4B0-90D4-4A80-AE47-C7EA15A3B25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5693A9B2-0493-4FE8-B012-9C5170F3E23E}" type="datetimeFigureOut">
              <a:rPr lang="en-US"/>
              <a:pPr>
                <a:defRPr/>
              </a:pPr>
              <a:t>3/2/2020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ACE7D68-DFAE-4B52-B5B4-74C7A08407C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09A7E336-380D-4EF5-A6A0-535E3708F2DC}" type="datetimeFigureOut">
              <a:rPr lang="en-US"/>
              <a:pPr>
                <a:defRPr/>
              </a:pPr>
              <a:t>3/2/2020</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F72E8C9A-CB3E-4910-9C97-21506FEFBD6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5E4580B-913D-4A5F-A9CD-5BE31F314678}" type="datetimeFigureOut">
              <a:rPr lang="en-US"/>
              <a:pPr>
                <a:defRPr/>
              </a:pPr>
              <a:t>3/2/2020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4EE6FC2-70DD-46C6-BD2E-165BE230F914}"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0158E49F-6DAF-40EC-B133-B6DE311406E5}" type="datetimeFigureOut">
              <a:rPr lang="en-US"/>
              <a:pPr>
                <a:defRPr/>
              </a:pPr>
              <a:t>3/2/2020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06DD144-734B-42FC-B75C-127670AE4F1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Arial" charset="0"/>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CD26E24B-9BF0-4AAA-B035-25DCE3E552E5}" type="datetimeFigureOut">
              <a:rPr lang="en-US"/>
              <a:pPr>
                <a:defRPr/>
              </a:pPr>
              <a:t>3/2/2020</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EC95AD2-F2FA-4592-BB76-E92F341057F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Arial" charset="0"/>
              </a:defRPr>
            </a:lvl1pPr>
            <a:extLst/>
          </a:lstStyle>
          <a:p>
            <a:pPr>
              <a:defRPr/>
            </a:pPr>
            <a:fld id="{141A4927-C8D1-41FA-A83C-BFFE341DFF1F}" type="datetimeFigureOut">
              <a:rPr lang="en-US"/>
              <a:pPr>
                <a:defRPr/>
              </a:pPr>
              <a:t>3/2/2020</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Arial" charset="0"/>
              </a:defRPr>
            </a:lvl1pPr>
            <a:extLst/>
          </a:lstStyle>
          <a:p>
            <a:pPr>
              <a:defRPr/>
            </a:pPr>
            <a:fld id="{C56E3F99-A26F-4895-822B-EF155845FC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5" r:id="rId1"/>
    <p:sldLayoutId id="2147484711" r:id="rId2"/>
    <p:sldLayoutId id="2147484716" r:id="rId3"/>
    <p:sldLayoutId id="2147484717" r:id="rId4"/>
    <p:sldLayoutId id="2147484718" r:id="rId5"/>
    <p:sldLayoutId id="2147484719" r:id="rId6"/>
    <p:sldLayoutId id="2147484712" r:id="rId7"/>
    <p:sldLayoutId id="2147484720" r:id="rId8"/>
    <p:sldLayoutId id="2147484721" r:id="rId9"/>
    <p:sldLayoutId id="2147484713" r:id="rId10"/>
    <p:sldLayoutId id="2147484714" r:id="rId11"/>
  </p:sldLayoutIdLst>
  <p:transition spd="med">
    <p:fade/>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Documents%20and%20Settings\mohamadi_mr\Desktop\110.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jpeg"/><Relationship Id="rId7" Type="http://schemas.openxmlformats.org/officeDocument/2006/relationships/slide" Target="slide5.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audio" Target="file:///C:\Documents%20and%20Settings\mohamadi_mr\Desktop\110.mp3"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4.jpe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slide" Target="slide5.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7.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7.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audio" Target="file:///C:\Documents%20and%20Settings\mohamadi_mr\Desktop\110.mp3"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0.jpe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0.jpe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1.jpe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13.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5.xml"/><Relationship Id="rId18" Type="http://schemas.openxmlformats.org/officeDocument/2006/relationships/slide" Target="slide11.xml"/><Relationship Id="rId26" Type="http://schemas.openxmlformats.org/officeDocument/2006/relationships/slide" Target="slide6.xml"/><Relationship Id="rId3" Type="http://schemas.openxmlformats.org/officeDocument/2006/relationships/image" Target="../media/image15.jpeg"/><Relationship Id="rId21" Type="http://schemas.openxmlformats.org/officeDocument/2006/relationships/slide" Target="slide50.xml"/><Relationship Id="rId7" Type="http://schemas.openxmlformats.org/officeDocument/2006/relationships/slide" Target="slide10.xml"/><Relationship Id="rId12" Type="http://schemas.openxmlformats.org/officeDocument/2006/relationships/slide" Target="slide45.xml"/><Relationship Id="rId17" Type="http://schemas.openxmlformats.org/officeDocument/2006/relationships/slide" Target="slide40.xml"/><Relationship Id="rId25" Type="http://schemas.openxmlformats.org/officeDocument/2006/relationships/slide" Target="slide28.xml"/><Relationship Id="rId2" Type="http://schemas.openxmlformats.org/officeDocument/2006/relationships/slideLayout" Target="../slideLayouts/slideLayout2.xml"/><Relationship Id="rId16" Type="http://schemas.openxmlformats.org/officeDocument/2006/relationships/slide" Target="slide35.xml"/><Relationship Id="rId20" Type="http://schemas.openxmlformats.org/officeDocument/2006/relationships/slide" Target="slide38.xml"/><Relationship Id="rId29" Type="http://schemas.openxmlformats.org/officeDocument/2006/relationships/image" Target="../media/image5.png"/><Relationship Id="rId1" Type="http://schemas.openxmlformats.org/officeDocument/2006/relationships/audio" Target="file:///C:\Documents%20and%20Settings\mohamadi_mr\Desktop\110.mp3" TargetMode="External"/><Relationship Id="rId6" Type="http://schemas.openxmlformats.org/officeDocument/2006/relationships/slide" Target="slide9.xml"/><Relationship Id="rId11" Type="http://schemas.openxmlformats.org/officeDocument/2006/relationships/slide" Target="slide20.xml"/><Relationship Id="rId24" Type="http://schemas.openxmlformats.org/officeDocument/2006/relationships/image" Target="../media/image10.png"/><Relationship Id="rId5" Type="http://schemas.openxmlformats.org/officeDocument/2006/relationships/slide" Target="slide8.xml"/><Relationship Id="rId15" Type="http://schemas.openxmlformats.org/officeDocument/2006/relationships/slide" Target="slide34.xml"/><Relationship Id="rId23" Type="http://schemas.openxmlformats.org/officeDocument/2006/relationships/slide" Target="slide43.xml"/><Relationship Id="rId28" Type="http://schemas.openxmlformats.org/officeDocument/2006/relationships/image" Target="../media/image13.png"/><Relationship Id="rId10" Type="http://schemas.openxmlformats.org/officeDocument/2006/relationships/slide" Target="slide16.xml"/><Relationship Id="rId19" Type="http://schemas.openxmlformats.org/officeDocument/2006/relationships/slide" Target="slide49.xml"/><Relationship Id="rId4" Type="http://schemas.openxmlformats.org/officeDocument/2006/relationships/slide" Target="slide7.xml"/><Relationship Id="rId9" Type="http://schemas.openxmlformats.org/officeDocument/2006/relationships/slide" Target="slide13.xml"/><Relationship Id="rId14" Type="http://schemas.openxmlformats.org/officeDocument/2006/relationships/slide" Target="slide30.xml"/><Relationship Id="rId22" Type="http://schemas.openxmlformats.org/officeDocument/2006/relationships/slide" Target="slide57.xml"/><Relationship Id="rId27"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5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5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5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5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5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5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mohamadi_mr\Desktop\110.mp3" TargetMode="Externa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7.jpe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jpe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Documents%20and%20Settings\mohamadi_mr\Desktop\110.mp3"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5.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13" Type="http://schemas.openxmlformats.org/officeDocument/2006/relationships/hyperlink" Target="http://fa.wikipedia.org/wiki/%D8%B4%D8%B1%D9%82" TargetMode="External"/><Relationship Id="rId18" Type="http://schemas.openxmlformats.org/officeDocument/2006/relationships/hyperlink" Target="http://fa.wikipedia.org/wiki/%D8%A7%D8%B3%D8%AA%D8%A7%D9%86_%D8%AE%D9%88%D8%B2%D8%B3%D8%AA%D8%A7%D9%86" TargetMode="External"/><Relationship Id="rId26" Type="http://schemas.openxmlformats.org/officeDocument/2006/relationships/hyperlink" Target="http://fa.wikipedia.org/wiki/%D9%85%D8%A7%D9%86%DB%8C" TargetMode="External"/><Relationship Id="rId21" Type="http://schemas.openxmlformats.org/officeDocument/2006/relationships/hyperlink" Target="http://fa.wikipedia.org/wiki/%D8%AE%D8%B7_%D8%A7%D8%B3%D8%AA%D9%88%D8%A7" TargetMode="External"/><Relationship Id="rId34" Type="http://schemas.openxmlformats.org/officeDocument/2006/relationships/hyperlink" Target="http://fa.wikipedia.org/wiki/%D9%86%D8%B2%D9%87%D9%87_%D8%A7%D9%84%D9%85%D8%B4%D8%AA%D8%A7%D9%82_%D9%81%DB%8C_%D8%A7%D8%AE%D8%AA%D8%B1%D8%A7%D9%82_%D8%A7%D9%84%D8%A7%D9%81%D8%A7%D9%82" TargetMode="External"/><Relationship Id="rId7" Type="http://schemas.openxmlformats.org/officeDocument/2006/relationships/image" Target="../media/image10.png"/><Relationship Id="rId12" Type="http://schemas.openxmlformats.org/officeDocument/2006/relationships/hyperlink" Target="http://fa.wikipedia.org/wiki/%D8%A7%DB%8C%D9%84%D8%A7%D9%85" TargetMode="External"/><Relationship Id="rId17" Type="http://schemas.openxmlformats.org/officeDocument/2006/relationships/hyperlink" Target="http://fa.wikipedia.org/wiki/%D8%B9%D8%B1%D8%A7%D9%82" TargetMode="External"/><Relationship Id="rId25" Type="http://schemas.openxmlformats.org/officeDocument/2006/relationships/hyperlink" Target="http://fa.wikipedia.org/wiki/%D8%B4%D9%88%D8%B4%D8%AA%D8%B1" TargetMode="External"/><Relationship Id="rId33" Type="http://schemas.openxmlformats.org/officeDocument/2006/relationships/hyperlink" Target="http://fa.wikipedia.org/wiki/%D8%AE%D8%B4%D8%A7%DB%8C%D8%A7%D8%B1_%D8%B4%D8%A7%D9%87" TargetMode="External"/><Relationship Id="rId38" Type="http://schemas.openxmlformats.org/officeDocument/2006/relationships/hyperlink" Target="http://fa.wikipedia.org/wiki/%D9%85%D8%A7%D9%87%D8%B4%D9%87%D8%B1" TargetMode="External"/><Relationship Id="rId2" Type="http://schemas.openxmlformats.org/officeDocument/2006/relationships/image" Target="../media/image19.jpeg"/><Relationship Id="rId16" Type="http://schemas.openxmlformats.org/officeDocument/2006/relationships/hyperlink" Target="http://fa.wikipedia.org/wiki/%DA%A9%D8%B4%D9%88%D8%B1" TargetMode="External"/><Relationship Id="rId20" Type="http://schemas.openxmlformats.org/officeDocument/2006/relationships/hyperlink" Target="http://fa.wikipedia.org/wiki/%DA%AF%D8%B1%DB%8C%D9%86%D9%88%DB%8C%DA%86" TargetMode="External"/><Relationship Id="rId29" Type="http://schemas.openxmlformats.org/officeDocument/2006/relationships/hyperlink" Target="http://fa.wikipedia.org/wiki/%D8%A7%DB%8C%D8%B0%D9%87"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fa.wikipedia.org/wiki/%D8%A7%D8%B3%D8%AA%D8%A7%D9%86_%DA%86%D9%87%D8%A7%D8%B1%D9%85%D8%AD%D8%A7%D9%84_%D9%88_%D8%A8%D8%AE%D8%AA%DB%8C%D8%A7%D8%B1%DB%8C" TargetMode="External"/><Relationship Id="rId24" Type="http://schemas.openxmlformats.org/officeDocument/2006/relationships/hyperlink" Target="http://fa.wikipedia.org/wiki/%D8%B1%D8%A7%D9%85%D9%87%D8%B1%D9%85%D8%B2" TargetMode="External"/><Relationship Id="rId32" Type="http://schemas.openxmlformats.org/officeDocument/2006/relationships/hyperlink" Target="http://fa.wikipedia.org/wiki/%D8%AF%D8%A7%D8%B1%DB%8C%D9%88%D8%B4" TargetMode="External"/><Relationship Id="rId37" Type="http://schemas.openxmlformats.org/officeDocument/2006/relationships/hyperlink" Target="http://fa.wikipedia.org/wiki/%D8%AF%D8%B2%D9%81%D9%88%D9%84" TargetMode="External"/><Relationship Id="rId5" Type="http://schemas.openxmlformats.org/officeDocument/2006/relationships/image" Target="../media/image12.png"/><Relationship Id="rId15" Type="http://schemas.openxmlformats.org/officeDocument/2006/relationships/hyperlink" Target="http://fa.wikipedia.org/wiki/%D8%AE%D9%84%DB%8C%D8%AC_%D9%81%D8%A7%D8%B1%D8%B3" TargetMode="External"/><Relationship Id="rId23" Type="http://schemas.openxmlformats.org/officeDocument/2006/relationships/hyperlink" Target="http://fa.wikipedia.org/wiki/%D8%A7%DB%8C%D9%88%D8%A7%D9%86_%DA%A9%D8%B1%D8%AE%D9%87" TargetMode="External"/><Relationship Id="rId28" Type="http://schemas.openxmlformats.org/officeDocument/2006/relationships/hyperlink" Target="http://fa.wikipedia.org/wiki/%D8%A7%D8%B3%D9%84%D8%A7%D9%85" TargetMode="External"/><Relationship Id="rId36" Type="http://schemas.openxmlformats.org/officeDocument/2006/relationships/hyperlink" Target="http://fa.wikipedia.org/wiki/%D8%A8%D9%87%D8%A8%D9%87%D8%A7%D9%86" TargetMode="External"/><Relationship Id="rId10" Type="http://schemas.openxmlformats.org/officeDocument/2006/relationships/hyperlink" Target="http://fa.wikipedia.org/wiki/%D8%A7%D8%B3%D8%AA%D8%A7%D9%86_%D8%A7%D8%B5%D9%81%D9%87%D8%A7%D9%86" TargetMode="External"/><Relationship Id="rId19" Type="http://schemas.openxmlformats.org/officeDocument/2006/relationships/hyperlink" Target="http://fa.wikipedia.org/wiki/%D9%86%D8%B5%D9%81%E2%80%8C%D8%A7%D9%84%D9%86%D9%87%D8%A7%D8%B1" TargetMode="External"/><Relationship Id="rId31" Type="http://schemas.openxmlformats.org/officeDocument/2006/relationships/hyperlink" Target="http://fa.wikipedia.org/wiki/%D8%AA%D8%AE%D8%AA_%D8%AC%D9%85%D8%B4%DB%8C%D8%AF" TargetMode="External"/><Relationship Id="rId4" Type="http://schemas.openxmlformats.org/officeDocument/2006/relationships/image" Target="../media/image11.png"/><Relationship Id="rId9" Type="http://schemas.openxmlformats.org/officeDocument/2006/relationships/hyperlink" Target="http://fa.wikipedia.org/wiki/%D9%84%D8%B1%D8%B3%D8%AA%D8%A7%D9%86" TargetMode="External"/><Relationship Id="rId14" Type="http://schemas.openxmlformats.org/officeDocument/2006/relationships/hyperlink" Target="http://fa.wikipedia.org/wiki/%D8%A7%D8%B3%D8%AA%D8%A7%D9%86_%DA%A9%D9%87%DA%AF%DB%8C%D9%84%D9%88%DB%8C%D9%87_%D9%88_%D8%A8%D9%88%DB%8C%D8%B1%D8%A7%D8%AD%D9%85%D8%AF" TargetMode="External"/><Relationship Id="rId22" Type="http://schemas.openxmlformats.org/officeDocument/2006/relationships/hyperlink" Target="http://fa.wikipedia.org/wiki/%DA%AF%D9%86%D8%AF%DB%8C_%D8%B4%D8%A7%D9%BE%D9%88%D8%B1" TargetMode="External"/><Relationship Id="rId27" Type="http://schemas.openxmlformats.org/officeDocument/2006/relationships/hyperlink" Target="http://fa.wikipedia.org/wiki/%D8%AC%D9%86%D8%AF%DB%8C_%D8%B4%D8%A7%D9%BE%D9%88%D8%B1" TargetMode="External"/><Relationship Id="rId30" Type="http://schemas.openxmlformats.org/officeDocument/2006/relationships/hyperlink" Target="http://fa.wikipedia.org/wiki/%D8%A8%DB%8C%D8%B3%D8%AA%D9%88%D9%86" TargetMode="External"/><Relationship Id="rId35" Type="http://schemas.openxmlformats.org/officeDocument/2006/relationships/hyperlink" Target="http://fa.wikipedia.org/wiki/%D8%B4%D8%B1%DB%8C%D9%81_%D8%A7%D8%AF%D8%B1%DB%8C%D8%B3%DB%8C" TargetMode="External"/><Relationship Id="rId8" Type="http://schemas.openxmlformats.org/officeDocument/2006/relationships/hyperlink" Target="http://fa.wikipedia.org/wiki/%D8%A7%D8%B3%D8%AA%D8%A7%D9%86" TargetMode="External"/><Relationship Id="rId3"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19" name="TextBox 3"/>
          <p:cNvSpPr txBox="1">
            <a:spLocks noChangeArrowheads="1"/>
          </p:cNvSpPr>
          <p:nvPr/>
        </p:nvSpPr>
        <p:spPr bwMode="auto">
          <a:xfrm>
            <a:off x="1259632" y="5010775"/>
            <a:ext cx="7205663" cy="1446550"/>
          </a:xfrm>
          <a:prstGeom prst="rect">
            <a:avLst/>
          </a:prstGeom>
          <a:noFill/>
          <a:ln w="9525">
            <a:noFill/>
            <a:miter lim="800000"/>
            <a:headEnd/>
            <a:tailEnd/>
          </a:ln>
        </p:spPr>
        <p:txBody>
          <a:bodyPr>
            <a:spAutoFit/>
          </a:bodyPr>
          <a:lstStyle/>
          <a:p>
            <a:pPr algn="ctr"/>
            <a:r>
              <a:rPr lang="fa-IR" sz="4400" dirty="0" err="1">
                <a:latin typeface="IRANSans" panose="02040503050201020203" pitchFamily="18" charset="-78"/>
                <a:cs typeface="IRANSans" panose="02040503050201020203" pitchFamily="18" charset="-78"/>
              </a:rPr>
              <a:t>شركت</a:t>
            </a:r>
            <a:r>
              <a:rPr lang="fa-IR" sz="4400" dirty="0">
                <a:latin typeface="IRANSans" panose="02040503050201020203" pitchFamily="18" charset="-78"/>
                <a:cs typeface="IRANSans" panose="02040503050201020203" pitchFamily="18" charset="-78"/>
              </a:rPr>
              <a:t> </a:t>
            </a:r>
            <a:r>
              <a:rPr lang="fa-IR" sz="4400" dirty="0" err="1">
                <a:latin typeface="IRANSans" panose="02040503050201020203" pitchFamily="18" charset="-78"/>
                <a:cs typeface="IRANSans" panose="02040503050201020203" pitchFamily="18" charset="-78"/>
              </a:rPr>
              <a:t>توزيع</a:t>
            </a:r>
            <a:r>
              <a:rPr lang="fa-IR" sz="4400" dirty="0">
                <a:latin typeface="IRANSans" panose="02040503050201020203" pitchFamily="18" charset="-78"/>
                <a:cs typeface="IRANSans" panose="02040503050201020203" pitchFamily="18" charset="-78"/>
              </a:rPr>
              <a:t> </a:t>
            </a:r>
            <a:r>
              <a:rPr lang="fa-IR" sz="4400" dirty="0" err="1">
                <a:latin typeface="IRANSans" panose="02040503050201020203" pitchFamily="18" charset="-78"/>
                <a:cs typeface="IRANSans" panose="02040503050201020203" pitchFamily="18" charset="-78"/>
              </a:rPr>
              <a:t>نيروي</a:t>
            </a:r>
            <a:r>
              <a:rPr lang="fa-IR" sz="4400" dirty="0">
                <a:latin typeface="IRANSans" panose="02040503050201020203" pitchFamily="18" charset="-78"/>
                <a:cs typeface="IRANSans" panose="02040503050201020203" pitchFamily="18" charset="-78"/>
              </a:rPr>
              <a:t> برق  خوزستان</a:t>
            </a:r>
            <a:endParaRPr lang="en-US" sz="4400" dirty="0">
              <a:latin typeface="IRANSans" panose="02040503050201020203" pitchFamily="18" charset="-78"/>
              <a:cs typeface="IRANSans" panose="02040503050201020203" pitchFamily="18" charset="-78"/>
            </a:endParaRPr>
          </a:p>
        </p:txBody>
      </p:sp>
      <p:pic>
        <p:nvPicPr>
          <p:cNvPr id="5" name="Picture 4"/>
          <p:cNvPicPr>
            <a:picLocks noChangeAspect="1"/>
          </p:cNvPicPr>
          <p:nvPr/>
        </p:nvPicPr>
        <p:blipFill>
          <a:blip r:embed="rId4"/>
          <a:stretch>
            <a:fillRect/>
          </a:stretch>
        </p:blipFill>
        <p:spPr>
          <a:xfrm>
            <a:off x="4071938" y="3214688"/>
            <a:ext cx="1301750" cy="1600200"/>
          </a:xfrm>
          <a:prstGeom prst="rect">
            <a:avLst/>
          </a:prstGeom>
          <a:ln>
            <a:noFill/>
          </a:ln>
          <a:effectLst>
            <a:outerShdw blurRad="292100" dist="139700" dir="2700000" algn="tl" rotWithShape="0">
              <a:srgbClr val="333333">
                <a:alpha val="65000"/>
              </a:srgbClr>
            </a:outerShdw>
          </a:effectLst>
        </p:spPr>
      </p:pic>
      <p:pic>
        <p:nvPicPr>
          <p:cNvPr id="9221" name="Picture 6"/>
          <p:cNvPicPr>
            <a:picLocks noChangeAspect="1"/>
          </p:cNvPicPr>
          <p:nvPr/>
        </p:nvPicPr>
        <p:blipFill>
          <a:blip r:embed="rId5"/>
          <a:srcRect/>
          <a:stretch>
            <a:fillRect/>
          </a:stretch>
        </p:blipFill>
        <p:spPr bwMode="auto">
          <a:xfrm>
            <a:off x="3143250" y="0"/>
            <a:ext cx="2357438" cy="3143250"/>
          </a:xfrm>
          <a:prstGeom prst="rect">
            <a:avLst/>
          </a:prstGeom>
          <a:noFill/>
          <a:ln w="9525">
            <a:noFill/>
            <a:miter lim="800000"/>
            <a:headEnd/>
            <a:tailEnd/>
          </a:ln>
        </p:spPr>
      </p:pic>
      <p:pic>
        <p:nvPicPr>
          <p:cNvPr id="6" name="110.mp3">
            <a:hlinkClick r:id="" action="ppaction://media"/>
          </p:cNvPr>
          <p:cNvPicPr>
            <a:picLocks noRot="1" noChangeAspect="1"/>
          </p:cNvPicPr>
          <p:nvPr>
            <a:audioFile r:link="rId1"/>
          </p:nvPr>
        </p:nvPicPr>
        <p:blipFill>
          <a:blip r:embed="rId6"/>
          <a:srcRect/>
          <a:stretch>
            <a:fillRect/>
          </a:stretch>
        </p:blipFill>
        <p:spPr bwMode="auto">
          <a:xfrm>
            <a:off x="-714375" y="5429250"/>
            <a:ext cx="304800" cy="304800"/>
          </a:xfrm>
          <a:prstGeom prst="rect">
            <a:avLst/>
          </a:prstGeom>
          <a:noFill/>
          <a:ln w="9525">
            <a:noFill/>
            <a:miter lim="800000"/>
            <a:headEnd/>
            <a:tailEnd/>
          </a:ln>
        </p:spPr>
      </p:pic>
      <p:pic>
        <p:nvPicPr>
          <p:cNvPr id="3" name="Picture 2">
            <a:extLst>
              <a:ext uri="{FF2B5EF4-FFF2-40B4-BE49-F238E27FC236}">
                <a16:creationId xmlns:a16="http://schemas.microsoft.com/office/drawing/2014/main" id="{DBCE4993-7DD8-48EC-B411-E8E1568631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153" y="3714751"/>
            <a:ext cx="3448050" cy="1476375"/>
          </a:xfrm>
          <a:prstGeom prst="rect">
            <a:avLst/>
          </a:prstGeom>
        </p:spPr>
      </p:pic>
      <p:sp>
        <p:nvSpPr>
          <p:cNvPr id="9" name="TextBox 3">
            <a:extLst>
              <a:ext uri="{FF2B5EF4-FFF2-40B4-BE49-F238E27FC236}">
                <a16:creationId xmlns:a16="http://schemas.microsoft.com/office/drawing/2014/main" id="{6E1E6D41-5B04-4F91-AEF5-8914C205C4C8}"/>
              </a:ext>
            </a:extLst>
          </p:cNvPr>
          <p:cNvSpPr txBox="1">
            <a:spLocks noChangeArrowheads="1"/>
          </p:cNvSpPr>
          <p:nvPr/>
        </p:nvSpPr>
        <p:spPr bwMode="auto">
          <a:xfrm>
            <a:off x="-7672" y="6273225"/>
            <a:ext cx="2669159" cy="584775"/>
          </a:xfrm>
          <a:prstGeom prst="rect">
            <a:avLst/>
          </a:prstGeom>
          <a:noFill/>
          <a:ln w="9525">
            <a:noFill/>
            <a:miter lim="800000"/>
            <a:headEnd/>
            <a:tailEnd/>
          </a:ln>
        </p:spPr>
        <p:txBody>
          <a:bodyPr wrap="square">
            <a:spAutoFit/>
          </a:bodyPr>
          <a:lstStyle/>
          <a:p>
            <a:pPr algn="ctr"/>
            <a:r>
              <a:rPr lang="en-US" sz="3200" dirty="0">
                <a:latin typeface="Ubuntu" panose="020B0504030602030204" pitchFamily="34" charset="0"/>
                <a:cs typeface="IRANSans" panose="02040503050201020203" pitchFamily="18" charset="-78"/>
              </a:rPr>
              <a:t>PowerEn.ir</a:t>
            </a:r>
          </a:p>
        </p:txBody>
      </p:sp>
    </p:spTree>
  </p:cSld>
  <p:clrMapOvr>
    <a:masterClrMapping/>
  </p:clrMapOvr>
  <p:transition spd="med"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10"/>
          <p:cNvPicPr>
            <a:picLocks noChangeAspect="1"/>
          </p:cNvPicPr>
          <p:nvPr/>
        </p:nvPicPr>
        <p:blipFill>
          <a:blip r:embed="rId3"/>
          <a:srcRect/>
          <a:stretch>
            <a:fillRect/>
          </a:stretch>
        </p:blipFill>
        <p:spPr bwMode="auto">
          <a:xfrm>
            <a:off x="5438775" y="3032125"/>
            <a:ext cx="2333625" cy="3810000"/>
          </a:xfrm>
          <a:prstGeom prst="rect">
            <a:avLst/>
          </a:prstGeom>
          <a:noFill/>
          <a:ln w="9525">
            <a:noFill/>
            <a:miter lim="800000"/>
            <a:headEnd/>
            <a:tailEnd/>
          </a:ln>
        </p:spPr>
      </p:pic>
      <p:pic>
        <p:nvPicPr>
          <p:cNvPr id="18435" name="Picture 2">
            <a:hlinkClick r:id="" action="ppaction://hlinkshowjump?jump=nextslide"/>
          </p:cNvPr>
          <p:cNvPicPr>
            <a:picLocks noChangeAspect="1"/>
          </p:cNvPicPr>
          <p:nvPr/>
        </p:nvPicPr>
        <p:blipFill>
          <a:blip r:embed="rId4"/>
          <a:srcRect/>
          <a:stretch>
            <a:fillRect/>
          </a:stretch>
        </p:blipFill>
        <p:spPr bwMode="auto">
          <a:xfrm>
            <a:off x="8478838" y="6503988"/>
            <a:ext cx="338137" cy="338137"/>
          </a:xfrm>
          <a:prstGeom prst="rect">
            <a:avLst/>
          </a:prstGeom>
          <a:noFill/>
          <a:ln w="9525">
            <a:noFill/>
            <a:miter lim="800000"/>
            <a:headEnd/>
            <a:tailEnd/>
          </a:ln>
        </p:spPr>
      </p:pic>
      <p:pic>
        <p:nvPicPr>
          <p:cNvPr id="18436" name="Picture 3">
            <a:hlinkClick r:id="" action="ppaction://hlinkshowjump?jump=previousslide"/>
          </p:cNvPr>
          <p:cNvPicPr>
            <a:picLocks noChangeAspect="1"/>
          </p:cNvPicPr>
          <p:nvPr/>
        </p:nvPicPr>
        <p:blipFill>
          <a:blip r:embed="rId5"/>
          <a:srcRect/>
          <a:stretch>
            <a:fillRect/>
          </a:stretch>
        </p:blipFill>
        <p:spPr bwMode="auto">
          <a:xfrm>
            <a:off x="8001000" y="6511925"/>
            <a:ext cx="338138" cy="338138"/>
          </a:xfrm>
          <a:prstGeom prst="rect">
            <a:avLst/>
          </a:prstGeom>
          <a:noFill/>
          <a:ln w="9525">
            <a:noFill/>
            <a:miter lim="800000"/>
            <a:headEnd/>
            <a:tailEnd/>
          </a:ln>
        </p:spPr>
      </p:pic>
      <p:sp>
        <p:nvSpPr>
          <p:cNvPr id="5" name="TextBox 4"/>
          <p:cNvSpPr txBox="1"/>
          <p:nvPr/>
        </p:nvSpPr>
        <p:spPr>
          <a:xfrm>
            <a:off x="0" y="1071546"/>
            <a:ext cx="9144000" cy="6063198"/>
          </a:xfrm>
          <a:prstGeom prst="rect">
            <a:avLst/>
          </a:prstGeom>
          <a:solidFill>
            <a:schemeClr val="tx2">
              <a:lumMod val="10000"/>
              <a:lumOff val="90000"/>
              <a:alpha val="83000"/>
            </a:schemeClr>
          </a:solidFill>
          <a:ln w="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fa-IR" sz="6000" u="sng" dirty="0">
                <a:ln>
                  <a:solidFill>
                    <a:schemeClr val="tx1"/>
                  </a:solidFill>
                </a:ln>
                <a:solidFill>
                  <a:srgbClr val="FF0000"/>
                </a:solidFill>
                <a:cs typeface="B Titr" pitchFamily="2" charset="-78"/>
              </a:rPr>
              <a:t>ماموريت شركت</a:t>
            </a:r>
            <a:r>
              <a:rPr lang="ar-SA" sz="6000" u="sng" dirty="0">
                <a:ln>
                  <a:solidFill>
                    <a:schemeClr val="tx1"/>
                  </a:solidFill>
                </a:ln>
                <a:solidFill>
                  <a:srgbClr val="FF0000"/>
                </a:solidFill>
                <a:cs typeface="B Titr" pitchFamily="2" charset="-78"/>
              </a:rPr>
              <a:t> </a:t>
            </a:r>
            <a:endParaRPr lang="ar-SA" sz="300" u="sng" dirty="0">
              <a:ln>
                <a:solidFill>
                  <a:schemeClr val="tx1"/>
                </a:solidFill>
              </a:ln>
              <a:solidFill>
                <a:srgbClr val="FF0000"/>
              </a:solidFill>
              <a:cs typeface="B Titr" pitchFamily="2" charset="-78"/>
            </a:endParaRPr>
          </a:p>
          <a:p>
            <a:pPr algn="ctr" fontAlgn="auto">
              <a:spcBef>
                <a:spcPts val="0"/>
              </a:spcBef>
              <a:spcAft>
                <a:spcPts val="0"/>
              </a:spcAft>
              <a:defRPr/>
            </a:pPr>
            <a:endParaRPr lang="ar-SA" sz="300" u="sng" dirty="0">
              <a:ln>
                <a:solidFill>
                  <a:schemeClr val="tx1"/>
                </a:solidFill>
              </a:ln>
              <a:solidFill>
                <a:schemeClr val="tx2">
                  <a:lumMod val="60000"/>
                  <a:lumOff val="40000"/>
                </a:schemeClr>
              </a:solidFill>
              <a:cs typeface="B Titr" pitchFamily="2" charset="-78"/>
            </a:endParaRPr>
          </a:p>
          <a:p>
            <a:pPr algn="ctr" fontAlgn="auto">
              <a:spcBef>
                <a:spcPts val="0"/>
              </a:spcBef>
              <a:spcAft>
                <a:spcPts val="0"/>
              </a:spcAft>
              <a:defRPr/>
            </a:pPr>
            <a:endParaRPr lang="ar-SA" sz="300" u="sng" dirty="0">
              <a:ln>
                <a:solidFill>
                  <a:schemeClr val="tx1"/>
                </a:solidFill>
              </a:ln>
              <a:solidFill>
                <a:schemeClr val="tx2">
                  <a:lumMod val="60000"/>
                  <a:lumOff val="40000"/>
                </a:schemeClr>
              </a:solidFill>
              <a:cs typeface="B Titr" pitchFamily="2" charset="-78"/>
            </a:endParaRPr>
          </a:p>
          <a:p>
            <a:pPr algn="ctr" fontAlgn="auto">
              <a:spcBef>
                <a:spcPts val="0"/>
              </a:spcBef>
              <a:spcAft>
                <a:spcPts val="0"/>
              </a:spcAft>
              <a:defRPr/>
            </a:pPr>
            <a:endParaRPr lang="ar-SA" sz="300" u="sng" dirty="0">
              <a:ln>
                <a:solidFill>
                  <a:schemeClr val="tx1"/>
                </a:solidFill>
              </a:ln>
              <a:solidFill>
                <a:schemeClr val="tx2">
                  <a:lumMod val="60000"/>
                  <a:lumOff val="40000"/>
                </a:schemeClr>
              </a:solidFill>
              <a:cs typeface="B Titr" pitchFamily="2" charset="-78"/>
            </a:endParaRPr>
          </a:p>
          <a:p>
            <a:pPr algn="ctr" fontAlgn="auto">
              <a:spcBef>
                <a:spcPts val="0"/>
              </a:spcBef>
              <a:spcAft>
                <a:spcPts val="0"/>
              </a:spcAft>
              <a:defRPr/>
            </a:pPr>
            <a:endParaRPr lang="ar-SA" sz="300" u="sng" dirty="0">
              <a:ln>
                <a:solidFill>
                  <a:schemeClr val="tx1"/>
                </a:solidFill>
              </a:ln>
              <a:solidFill>
                <a:schemeClr val="tx2">
                  <a:lumMod val="60000"/>
                  <a:lumOff val="40000"/>
                </a:schemeClr>
              </a:solidFill>
              <a:cs typeface="B Titr" pitchFamily="2" charset="-78"/>
            </a:endParaRPr>
          </a:p>
          <a:p>
            <a:pPr algn="ctr" fontAlgn="auto">
              <a:spcBef>
                <a:spcPts val="0"/>
              </a:spcBef>
              <a:spcAft>
                <a:spcPts val="0"/>
              </a:spcAft>
              <a:defRPr/>
            </a:pPr>
            <a:endParaRPr lang="ar-SA" sz="300" u="sng" dirty="0">
              <a:ln>
                <a:solidFill>
                  <a:schemeClr val="tx1"/>
                </a:solidFill>
              </a:ln>
              <a:solidFill>
                <a:schemeClr val="tx2">
                  <a:lumMod val="60000"/>
                  <a:lumOff val="40000"/>
                </a:schemeClr>
              </a:solidFill>
              <a:cs typeface="B Titr" pitchFamily="2" charset="-78"/>
            </a:endParaRPr>
          </a:p>
          <a:p>
            <a:pPr algn="ctr" fontAlgn="auto">
              <a:spcBef>
                <a:spcPts val="0"/>
              </a:spcBef>
              <a:spcAft>
                <a:spcPts val="0"/>
              </a:spcAft>
              <a:defRPr/>
            </a:pPr>
            <a:endParaRPr lang="ar-SA" sz="300" u="sng" dirty="0">
              <a:ln>
                <a:solidFill>
                  <a:schemeClr val="tx1"/>
                </a:solidFill>
              </a:ln>
              <a:solidFill>
                <a:schemeClr val="tx2">
                  <a:lumMod val="60000"/>
                  <a:lumOff val="40000"/>
                </a:schemeClr>
              </a:solidFill>
              <a:cs typeface="B Titr" pitchFamily="2" charset="-78"/>
            </a:endParaRPr>
          </a:p>
          <a:p>
            <a:pPr algn="ctr" fontAlgn="auto">
              <a:spcBef>
                <a:spcPts val="0"/>
              </a:spcBef>
              <a:spcAft>
                <a:spcPts val="0"/>
              </a:spcAft>
              <a:defRPr/>
            </a:pPr>
            <a:endParaRPr lang="ar-SA" sz="300" u="sng" dirty="0">
              <a:ln>
                <a:solidFill>
                  <a:schemeClr val="tx1"/>
                </a:solidFill>
              </a:ln>
              <a:solidFill>
                <a:schemeClr val="tx2">
                  <a:lumMod val="60000"/>
                  <a:lumOff val="40000"/>
                </a:schemeClr>
              </a:solidFill>
              <a:cs typeface="B Titr" pitchFamily="2" charset="-78"/>
            </a:endParaRPr>
          </a:p>
          <a:p>
            <a:pPr algn="ctr" fontAlgn="auto">
              <a:spcBef>
                <a:spcPts val="0"/>
              </a:spcBef>
              <a:spcAft>
                <a:spcPts val="0"/>
              </a:spcAft>
              <a:defRPr/>
            </a:pPr>
            <a:endParaRPr lang="ar-SA" sz="300" u="sng" dirty="0">
              <a:ln>
                <a:solidFill>
                  <a:schemeClr val="tx1"/>
                </a:solidFill>
              </a:ln>
              <a:solidFill>
                <a:schemeClr val="tx2">
                  <a:lumMod val="60000"/>
                  <a:lumOff val="40000"/>
                </a:schemeClr>
              </a:solidFill>
              <a:cs typeface="B Titr" pitchFamily="2" charset="-78"/>
            </a:endParaRPr>
          </a:p>
          <a:p>
            <a:pPr algn="ctr" fontAlgn="auto">
              <a:spcBef>
                <a:spcPts val="0"/>
              </a:spcBef>
              <a:spcAft>
                <a:spcPts val="0"/>
              </a:spcAft>
              <a:defRPr/>
            </a:pPr>
            <a:endParaRPr lang="ar-SA" sz="400" u="sng" dirty="0">
              <a:ln>
                <a:solidFill>
                  <a:schemeClr val="tx1"/>
                </a:solidFill>
              </a:ln>
              <a:solidFill>
                <a:schemeClr val="tx2">
                  <a:lumMod val="60000"/>
                  <a:lumOff val="40000"/>
                </a:schemeClr>
              </a:solidFill>
              <a:cs typeface="B Titr" pitchFamily="2" charset="-78"/>
            </a:endParaRPr>
          </a:p>
          <a:p>
            <a:pPr fontAlgn="auto">
              <a:spcBef>
                <a:spcPts val="0"/>
              </a:spcBef>
              <a:spcAft>
                <a:spcPts val="0"/>
              </a:spcAft>
              <a:defRPr/>
            </a:pPr>
            <a:r>
              <a:rPr lang="fa-IR" sz="2000" dirty="0">
                <a:ln>
                  <a:solidFill>
                    <a:schemeClr val="tx1"/>
                  </a:solidFill>
                </a:ln>
                <a:solidFill>
                  <a:schemeClr val="accent6">
                    <a:lumMod val="75000"/>
                  </a:schemeClr>
                </a:solidFill>
                <a:cs typeface="B Titr" pitchFamily="2" charset="-78"/>
              </a:rPr>
              <a:t>ماموریت </a:t>
            </a:r>
            <a:r>
              <a:rPr lang="ar-SA" sz="2000" dirty="0">
                <a:ln>
                  <a:solidFill>
                    <a:schemeClr val="tx1"/>
                  </a:solidFill>
                </a:ln>
                <a:solidFill>
                  <a:schemeClr val="accent6">
                    <a:lumMod val="75000"/>
                  </a:schemeClr>
                </a:solidFill>
                <a:cs typeface="B Titr" pitchFamily="2" charset="-78"/>
              </a:rPr>
              <a:t>كلي </a:t>
            </a:r>
            <a:r>
              <a:rPr lang="fa-IR" sz="2000" dirty="0">
                <a:ln>
                  <a:solidFill>
                    <a:schemeClr val="tx1"/>
                  </a:solidFill>
                </a:ln>
                <a:solidFill>
                  <a:schemeClr val="accent6">
                    <a:lumMod val="75000"/>
                  </a:schemeClr>
                </a:solidFill>
                <a:cs typeface="B Titr" pitchFamily="2" charset="-78"/>
              </a:rPr>
              <a:t>شرکت توزیع نیروی برق استان خوزستان</a:t>
            </a:r>
            <a:r>
              <a:rPr lang="ar-SA" sz="2000" dirty="0">
                <a:ln>
                  <a:solidFill>
                    <a:schemeClr val="tx1"/>
                  </a:solidFill>
                </a:ln>
                <a:solidFill>
                  <a:schemeClr val="accent6">
                    <a:lumMod val="75000"/>
                  </a:schemeClr>
                </a:solidFill>
                <a:cs typeface="B Titr" pitchFamily="2" charset="-78"/>
              </a:rPr>
              <a:t> </a:t>
            </a:r>
            <a:r>
              <a:rPr lang="fa-IR" sz="2000" dirty="0">
                <a:ln>
                  <a:solidFill>
                    <a:schemeClr val="tx1"/>
                  </a:solidFill>
                </a:ln>
                <a:solidFill>
                  <a:schemeClr val="accent6">
                    <a:lumMod val="75000"/>
                  </a:schemeClr>
                </a:solidFill>
                <a:cs typeface="B Titr" pitchFamily="2" charset="-78"/>
              </a:rPr>
              <a:t> کمک به توسعه اقتصادی </a:t>
            </a:r>
            <a:r>
              <a:rPr lang="ar-SA" sz="2000" dirty="0">
                <a:ln>
                  <a:solidFill>
                    <a:schemeClr val="tx1"/>
                  </a:solidFill>
                </a:ln>
                <a:solidFill>
                  <a:schemeClr val="accent6">
                    <a:lumMod val="75000"/>
                  </a:schemeClr>
                </a:solidFill>
                <a:cs typeface="B Titr" pitchFamily="2" charset="-78"/>
              </a:rPr>
              <a:t>؛</a:t>
            </a:r>
            <a:r>
              <a:rPr lang="fa-IR" sz="2000" dirty="0">
                <a:ln>
                  <a:solidFill>
                    <a:schemeClr val="tx1"/>
                  </a:solidFill>
                </a:ln>
                <a:solidFill>
                  <a:schemeClr val="accent6">
                    <a:lumMod val="75000"/>
                  </a:schemeClr>
                </a:solidFill>
                <a:cs typeface="B Titr" pitchFamily="2" charset="-78"/>
              </a:rPr>
              <a:t> صنعتی و همچنین افزایش سطح رفاه شهروندان از طریق تسهیل امر توزیع انرژی برق در استان خوزستان می باشد</a:t>
            </a:r>
            <a:r>
              <a:rPr lang="ar-SA" sz="2000" dirty="0">
                <a:ln>
                  <a:solidFill>
                    <a:schemeClr val="tx1"/>
                  </a:solidFill>
                </a:ln>
                <a:solidFill>
                  <a:schemeClr val="accent6">
                    <a:lumMod val="75000"/>
                  </a:schemeClr>
                </a:solidFill>
                <a:cs typeface="B Titr" pitchFamily="2" charset="-78"/>
              </a:rPr>
              <a:t> </a:t>
            </a:r>
            <a:r>
              <a:rPr lang="fa-IR" sz="2000" dirty="0">
                <a:ln>
                  <a:solidFill>
                    <a:schemeClr val="tx1"/>
                  </a:solidFill>
                </a:ln>
                <a:solidFill>
                  <a:schemeClr val="accent6">
                    <a:lumMod val="75000"/>
                  </a:schemeClr>
                </a:solidFill>
                <a:cs typeface="B Titr" pitchFamily="2" charset="-78"/>
              </a:rPr>
              <a:t>.</a:t>
            </a:r>
            <a:r>
              <a:rPr lang="ar-SA" sz="2000" dirty="0">
                <a:ln>
                  <a:solidFill>
                    <a:schemeClr val="tx1"/>
                  </a:solidFill>
                </a:ln>
                <a:solidFill>
                  <a:schemeClr val="accent6">
                    <a:lumMod val="75000"/>
                  </a:schemeClr>
                </a:solidFill>
                <a:cs typeface="B Titr" pitchFamily="2" charset="-78"/>
              </a:rPr>
              <a:t> </a:t>
            </a:r>
            <a:r>
              <a:rPr lang="fa-IR" sz="2000" dirty="0">
                <a:ln>
                  <a:solidFill>
                    <a:schemeClr val="tx1"/>
                  </a:solidFill>
                </a:ln>
                <a:solidFill>
                  <a:schemeClr val="accent6">
                    <a:lumMod val="75000"/>
                  </a:schemeClr>
                </a:solidFill>
                <a:cs typeface="B Titr" pitchFamily="2" charset="-78"/>
              </a:rPr>
              <a:t> ما در این راه مدیریت موثر فرآیند</a:t>
            </a:r>
            <a:r>
              <a:rPr lang="ar-SA" sz="2000" dirty="0">
                <a:ln>
                  <a:solidFill>
                    <a:schemeClr val="tx1"/>
                  </a:solidFill>
                </a:ln>
                <a:solidFill>
                  <a:schemeClr val="accent6">
                    <a:lumMod val="75000"/>
                  </a:schemeClr>
                </a:solidFill>
                <a:cs typeface="B Titr" pitchFamily="2" charset="-78"/>
              </a:rPr>
              <a:t> </a:t>
            </a:r>
            <a:r>
              <a:rPr lang="fa-IR" sz="2000" dirty="0">
                <a:ln>
                  <a:solidFill>
                    <a:schemeClr val="tx1"/>
                  </a:solidFill>
                </a:ln>
                <a:solidFill>
                  <a:schemeClr val="accent6">
                    <a:lumMod val="75000"/>
                  </a:schemeClr>
                </a:solidFill>
                <a:cs typeface="B Titr" pitchFamily="2" charset="-78"/>
              </a:rPr>
              <a:t>، </a:t>
            </a:r>
            <a:r>
              <a:rPr lang="ar-SA" sz="2000" dirty="0">
                <a:ln>
                  <a:solidFill>
                    <a:schemeClr val="tx1"/>
                  </a:solidFill>
                </a:ln>
                <a:solidFill>
                  <a:schemeClr val="accent6">
                    <a:lumMod val="75000"/>
                  </a:schemeClr>
                </a:solidFill>
                <a:cs typeface="B Titr" pitchFamily="2" charset="-78"/>
              </a:rPr>
              <a:t> </a:t>
            </a:r>
            <a:r>
              <a:rPr lang="fa-IR" sz="2000" dirty="0">
                <a:ln>
                  <a:solidFill>
                    <a:schemeClr val="tx1"/>
                  </a:solidFill>
                </a:ln>
                <a:solidFill>
                  <a:schemeClr val="accent6">
                    <a:lumMod val="75000"/>
                  </a:schemeClr>
                </a:solidFill>
                <a:cs typeface="B Titr" pitchFamily="2" charset="-78"/>
              </a:rPr>
              <a:t>از طراحی تا بهره برداری از تاسیسات شبکه </a:t>
            </a:r>
            <a:r>
              <a:rPr lang="ar-SA" sz="2000" dirty="0">
                <a:ln>
                  <a:solidFill>
                    <a:schemeClr val="tx1"/>
                  </a:solidFill>
                </a:ln>
                <a:solidFill>
                  <a:schemeClr val="accent6">
                    <a:lumMod val="75000"/>
                  </a:schemeClr>
                </a:solidFill>
                <a:cs typeface="B Titr" pitchFamily="2" charset="-78"/>
              </a:rPr>
              <a:t>تا </a:t>
            </a:r>
            <a:r>
              <a:rPr lang="fa-IR" sz="2000" dirty="0">
                <a:ln>
                  <a:solidFill>
                    <a:schemeClr val="tx1"/>
                  </a:solidFill>
                </a:ln>
                <a:solidFill>
                  <a:schemeClr val="accent6">
                    <a:lumMod val="75000"/>
                  </a:schemeClr>
                </a:solidFill>
                <a:cs typeface="B Titr" pitchFamily="2" charset="-78"/>
              </a:rPr>
              <a:t>فروش انرژی</a:t>
            </a:r>
            <a:r>
              <a:rPr lang="ar-SA" sz="2000" dirty="0">
                <a:ln>
                  <a:solidFill>
                    <a:schemeClr val="tx1"/>
                  </a:solidFill>
                </a:ln>
                <a:solidFill>
                  <a:schemeClr val="accent6">
                    <a:lumMod val="75000"/>
                  </a:schemeClr>
                </a:solidFill>
                <a:cs typeface="B Titr" pitchFamily="2" charset="-78"/>
              </a:rPr>
              <a:t> </a:t>
            </a:r>
            <a:r>
              <a:rPr lang="fa-IR" sz="2000" dirty="0">
                <a:ln>
                  <a:solidFill>
                    <a:schemeClr val="tx1"/>
                  </a:solidFill>
                </a:ln>
                <a:solidFill>
                  <a:schemeClr val="accent6">
                    <a:lumMod val="75000"/>
                  </a:schemeClr>
                </a:solidFill>
                <a:cs typeface="B Titr" pitchFamily="2" charset="-78"/>
              </a:rPr>
              <a:t> را </a:t>
            </a:r>
            <a:r>
              <a:rPr lang="ar-SA" sz="2000" dirty="0">
                <a:ln>
                  <a:solidFill>
                    <a:schemeClr val="tx1"/>
                  </a:solidFill>
                </a:ln>
                <a:solidFill>
                  <a:schemeClr val="accent6">
                    <a:lumMod val="75000"/>
                  </a:schemeClr>
                </a:solidFill>
                <a:cs typeface="B Titr" pitchFamily="2" charset="-78"/>
              </a:rPr>
              <a:t> </a:t>
            </a:r>
            <a:r>
              <a:rPr lang="fa-IR" sz="2000" dirty="0">
                <a:ln>
                  <a:solidFill>
                    <a:schemeClr val="tx1"/>
                  </a:solidFill>
                </a:ln>
                <a:solidFill>
                  <a:schemeClr val="accent6">
                    <a:lumMod val="75000"/>
                  </a:schemeClr>
                </a:solidFill>
                <a:cs typeface="B Titr" pitchFamily="2" charset="-78"/>
              </a:rPr>
              <a:t>به کار گرفته ایم</a:t>
            </a:r>
            <a:r>
              <a:rPr lang="ar-SA" sz="2000" dirty="0">
                <a:ln>
                  <a:solidFill>
                    <a:schemeClr val="tx1"/>
                  </a:solidFill>
                </a:ln>
                <a:solidFill>
                  <a:schemeClr val="accent6">
                    <a:lumMod val="75000"/>
                  </a:schemeClr>
                </a:solidFill>
                <a:cs typeface="B Titr" pitchFamily="2" charset="-78"/>
              </a:rPr>
              <a:t> </a:t>
            </a:r>
            <a:r>
              <a:rPr lang="fa-IR" sz="2000" dirty="0">
                <a:ln>
                  <a:solidFill>
                    <a:schemeClr val="tx1"/>
                  </a:solidFill>
                </a:ln>
                <a:solidFill>
                  <a:schemeClr val="accent6">
                    <a:lumMod val="75000"/>
                  </a:schemeClr>
                </a:solidFill>
                <a:cs typeface="B Titr" pitchFamily="2" charset="-78"/>
              </a:rPr>
              <a:t>، و با ایجاد محیطی مناسب به منظور توسعه و بالندگی یکی از سرمایه های کلیدی خود</a:t>
            </a:r>
            <a:r>
              <a:rPr lang="ar-SA" sz="2000" dirty="0">
                <a:ln>
                  <a:solidFill>
                    <a:schemeClr val="tx1"/>
                  </a:solidFill>
                </a:ln>
                <a:solidFill>
                  <a:schemeClr val="accent6">
                    <a:lumMod val="75000"/>
                  </a:schemeClr>
                </a:solidFill>
                <a:cs typeface="B Titr" pitchFamily="2" charset="-78"/>
              </a:rPr>
              <a:t> </a:t>
            </a:r>
            <a:r>
              <a:rPr lang="fa-IR" sz="2000" dirty="0">
                <a:ln>
                  <a:solidFill>
                    <a:schemeClr val="tx1"/>
                  </a:solidFill>
                </a:ln>
                <a:solidFill>
                  <a:schemeClr val="accent6">
                    <a:lumMod val="75000"/>
                  </a:schemeClr>
                </a:solidFill>
                <a:cs typeface="B Titr" pitchFamily="2" charset="-78"/>
              </a:rPr>
              <a:t>، یعنی </a:t>
            </a:r>
            <a:r>
              <a:rPr lang="ar-SA" sz="2000" dirty="0">
                <a:ln>
                  <a:solidFill>
                    <a:schemeClr val="tx1"/>
                  </a:solidFill>
                </a:ln>
                <a:solidFill>
                  <a:schemeClr val="accent6">
                    <a:lumMod val="75000"/>
                  </a:schemeClr>
                </a:solidFill>
                <a:cs typeface="B Titr" pitchFamily="2" charset="-78"/>
              </a:rPr>
              <a:t>نيروي انساني </a:t>
            </a:r>
            <a:r>
              <a:rPr lang="fa-IR" sz="2000" dirty="0">
                <a:ln>
                  <a:solidFill>
                    <a:schemeClr val="tx1"/>
                  </a:solidFill>
                </a:ln>
                <a:solidFill>
                  <a:schemeClr val="accent6">
                    <a:lumMod val="75000"/>
                  </a:schemeClr>
                </a:solidFill>
                <a:cs typeface="B Titr" pitchFamily="2" charset="-78"/>
              </a:rPr>
              <a:t>، در راستای دستیابی به اهداف استراتژیک شرکت توانیر گام بر می داریم</a:t>
            </a:r>
            <a:r>
              <a:rPr lang="ar-SA" sz="2000" dirty="0">
                <a:ln>
                  <a:solidFill>
                    <a:schemeClr val="tx1"/>
                  </a:solidFill>
                </a:ln>
                <a:solidFill>
                  <a:schemeClr val="accent6">
                    <a:lumMod val="75000"/>
                  </a:schemeClr>
                </a:solidFill>
                <a:cs typeface="B Titr" pitchFamily="2" charset="-78"/>
              </a:rPr>
              <a:t>  وعلاوه بر آن سعي خواهيم كرد با اهميت دادن حداكثري به بخش هاي ذيل به اهداف خود برسيم .</a:t>
            </a:r>
          </a:p>
          <a:p>
            <a:pPr fontAlgn="auto">
              <a:spcBef>
                <a:spcPts val="0"/>
              </a:spcBef>
              <a:spcAft>
                <a:spcPts val="0"/>
              </a:spcAft>
              <a:defRPr/>
            </a:pPr>
            <a:endParaRPr lang="fa-IR" sz="2000" dirty="0">
              <a:ln>
                <a:solidFill>
                  <a:schemeClr val="tx1"/>
                </a:solidFill>
              </a:ln>
              <a:solidFill>
                <a:schemeClr val="accent6">
                  <a:lumMod val="75000"/>
                </a:schemeClr>
              </a:solidFill>
              <a:cs typeface="B Titr" pitchFamily="2" charset="-78"/>
            </a:endParaRPr>
          </a:p>
          <a:p>
            <a:pPr fontAlgn="auto">
              <a:spcBef>
                <a:spcPts val="0"/>
              </a:spcBef>
              <a:spcAft>
                <a:spcPts val="0"/>
              </a:spcAft>
              <a:defRPr/>
            </a:pPr>
            <a:r>
              <a:rPr lang="ar-SA" sz="2000" dirty="0">
                <a:ln>
                  <a:solidFill>
                    <a:schemeClr val="tx1"/>
                  </a:solidFill>
                </a:ln>
                <a:solidFill>
                  <a:schemeClr val="accent6">
                    <a:lumMod val="75000"/>
                  </a:schemeClr>
                </a:solidFill>
                <a:cs typeface="B Titr" pitchFamily="2" charset="-78"/>
              </a:rPr>
              <a:t>1)    </a:t>
            </a:r>
            <a:r>
              <a:rPr lang="fa-IR" sz="2000" dirty="0">
                <a:ln>
                  <a:solidFill>
                    <a:schemeClr val="tx1"/>
                  </a:solidFill>
                </a:ln>
                <a:solidFill>
                  <a:schemeClr val="accent6">
                    <a:lumMod val="75000"/>
                  </a:schemeClr>
                </a:solidFill>
                <a:cs typeface="B Titr" pitchFamily="2" charset="-78"/>
              </a:rPr>
              <a:t>تامين برق مطمئن براي متقاضيان و مشتريان شركت با حداكثر استفاده از امكانات موجود</a:t>
            </a:r>
            <a:r>
              <a:rPr lang="ar-SA" sz="2000" dirty="0">
                <a:ln>
                  <a:solidFill>
                    <a:schemeClr val="tx1"/>
                  </a:solidFill>
                </a:ln>
                <a:solidFill>
                  <a:schemeClr val="accent6">
                    <a:lumMod val="75000"/>
                  </a:schemeClr>
                </a:solidFill>
                <a:cs typeface="B Titr" pitchFamily="2" charset="-78"/>
              </a:rPr>
              <a:t> </a:t>
            </a:r>
          </a:p>
          <a:p>
            <a:pPr fontAlgn="auto">
              <a:spcBef>
                <a:spcPts val="0"/>
              </a:spcBef>
              <a:spcAft>
                <a:spcPts val="0"/>
              </a:spcAft>
              <a:defRPr/>
            </a:pPr>
            <a:r>
              <a:rPr lang="ar-SA" sz="2000" dirty="0">
                <a:ln>
                  <a:solidFill>
                    <a:schemeClr val="tx1"/>
                  </a:solidFill>
                </a:ln>
                <a:solidFill>
                  <a:schemeClr val="accent6">
                    <a:lumMod val="75000"/>
                  </a:schemeClr>
                </a:solidFill>
                <a:cs typeface="B Titr" pitchFamily="2" charset="-78"/>
              </a:rPr>
              <a:t>2</a:t>
            </a:r>
            <a:r>
              <a:rPr lang="ar-SA" dirty="0">
                <a:ln>
                  <a:solidFill>
                    <a:schemeClr val="tx1"/>
                  </a:solidFill>
                </a:ln>
                <a:solidFill>
                  <a:schemeClr val="accent6">
                    <a:lumMod val="75000"/>
                  </a:schemeClr>
                </a:solidFill>
                <a:cs typeface="B Titr" pitchFamily="2" charset="-78"/>
              </a:rPr>
              <a:t>)</a:t>
            </a:r>
            <a:r>
              <a:rPr lang="ar-SA" sz="2000" dirty="0">
                <a:ln>
                  <a:solidFill>
                    <a:schemeClr val="tx1"/>
                  </a:solidFill>
                </a:ln>
                <a:solidFill>
                  <a:schemeClr val="accent6">
                    <a:lumMod val="75000"/>
                  </a:schemeClr>
                </a:solidFill>
                <a:cs typeface="B Titr" pitchFamily="2" charset="-78"/>
              </a:rPr>
              <a:t>   بكارگيري</a:t>
            </a:r>
            <a:r>
              <a:rPr lang="fa-IR" sz="2000" dirty="0">
                <a:ln>
                  <a:solidFill>
                    <a:schemeClr val="tx1"/>
                  </a:solidFill>
                </a:ln>
                <a:solidFill>
                  <a:schemeClr val="accent6">
                    <a:lumMod val="75000"/>
                  </a:schemeClr>
                </a:solidFill>
                <a:cs typeface="B Titr" pitchFamily="2" charset="-78"/>
              </a:rPr>
              <a:t> نيروي انساني متخصص</a:t>
            </a:r>
            <a:r>
              <a:rPr lang="ar-SA" sz="2000" dirty="0">
                <a:ln>
                  <a:solidFill>
                    <a:schemeClr val="tx1"/>
                  </a:solidFill>
                </a:ln>
                <a:solidFill>
                  <a:schemeClr val="accent6">
                    <a:lumMod val="75000"/>
                  </a:schemeClr>
                </a:solidFill>
                <a:cs typeface="B Titr" pitchFamily="2" charset="-78"/>
              </a:rPr>
              <a:t> وآموزش مستمر آنها جهت رسيدن به اهداف مورد نظر</a:t>
            </a:r>
            <a:r>
              <a:rPr lang="fa-IR" sz="2000" dirty="0">
                <a:ln>
                  <a:solidFill>
                    <a:schemeClr val="tx1"/>
                  </a:solidFill>
                </a:ln>
                <a:solidFill>
                  <a:schemeClr val="accent6">
                    <a:lumMod val="75000"/>
                  </a:schemeClr>
                </a:solidFill>
                <a:cs typeface="B Titr" pitchFamily="2" charset="-78"/>
              </a:rPr>
              <a:t> </a:t>
            </a:r>
            <a:r>
              <a:rPr lang="ar-SA" sz="2000" dirty="0">
                <a:ln>
                  <a:solidFill>
                    <a:schemeClr val="tx1"/>
                  </a:solidFill>
                </a:ln>
                <a:solidFill>
                  <a:schemeClr val="accent6">
                    <a:lumMod val="75000"/>
                  </a:schemeClr>
                </a:solidFill>
                <a:cs typeface="B Titr" pitchFamily="2" charset="-78"/>
              </a:rPr>
              <a:t>ازجمله        تكيه بر توانمنديهاي داخلي</a:t>
            </a:r>
          </a:p>
          <a:p>
            <a:pPr fontAlgn="auto">
              <a:spcBef>
                <a:spcPts val="0"/>
              </a:spcBef>
              <a:spcAft>
                <a:spcPts val="0"/>
              </a:spcAft>
              <a:defRPr/>
            </a:pPr>
            <a:r>
              <a:rPr lang="ar-SA" sz="2000" dirty="0">
                <a:ln>
                  <a:solidFill>
                    <a:schemeClr val="tx1"/>
                  </a:solidFill>
                </a:ln>
                <a:solidFill>
                  <a:schemeClr val="accent6">
                    <a:lumMod val="75000"/>
                  </a:schemeClr>
                </a:solidFill>
                <a:cs typeface="B Titr" pitchFamily="2" charset="-78"/>
              </a:rPr>
              <a:t>3)  آموزش پيمانكاران براي جلوگيري ازخطرات احتمالي واستفاده از آنها به عنوان بازوهاي توانمند شركت </a:t>
            </a:r>
          </a:p>
          <a:p>
            <a:pPr fontAlgn="auto">
              <a:spcBef>
                <a:spcPts val="0"/>
              </a:spcBef>
              <a:spcAft>
                <a:spcPts val="0"/>
              </a:spcAft>
              <a:defRPr/>
            </a:pPr>
            <a:r>
              <a:rPr lang="ar-SA" sz="2000" dirty="0">
                <a:ln>
                  <a:solidFill>
                    <a:schemeClr val="tx1"/>
                  </a:solidFill>
                </a:ln>
                <a:solidFill>
                  <a:schemeClr val="accent6">
                    <a:lumMod val="75000"/>
                  </a:schemeClr>
                </a:solidFill>
                <a:cs typeface="B Titr" pitchFamily="2" charset="-78"/>
              </a:rPr>
              <a:t>4)  بسيج همه امكانات در راستاي كاهش تلفات</a:t>
            </a:r>
          </a:p>
          <a:p>
            <a:pPr fontAlgn="auto">
              <a:spcBef>
                <a:spcPts val="0"/>
              </a:spcBef>
              <a:spcAft>
                <a:spcPts val="0"/>
              </a:spcAft>
              <a:defRPr/>
            </a:pPr>
            <a:endParaRPr lang="ar-SA" sz="2000" dirty="0">
              <a:ln>
                <a:solidFill>
                  <a:schemeClr val="tx1"/>
                </a:solidFill>
              </a:ln>
              <a:solidFill>
                <a:schemeClr val="bg1"/>
              </a:solidFill>
              <a:cs typeface="B Titr" pitchFamily="2" charset="-78"/>
            </a:endParaRPr>
          </a:p>
          <a:p>
            <a:pPr fontAlgn="auto">
              <a:spcBef>
                <a:spcPts val="0"/>
              </a:spcBef>
              <a:spcAft>
                <a:spcPts val="0"/>
              </a:spcAft>
              <a:defRPr/>
            </a:pPr>
            <a:endParaRPr lang="fa-IR" sz="2000" dirty="0">
              <a:ln>
                <a:solidFill>
                  <a:schemeClr val="tx1"/>
                </a:solidFill>
              </a:ln>
              <a:solidFill>
                <a:schemeClr val="bg1"/>
              </a:solidFill>
              <a:cs typeface="B Titr" pitchFamily="2" charset="-78"/>
            </a:endParaRPr>
          </a:p>
        </p:txBody>
      </p:sp>
      <p:sp>
        <p:nvSpPr>
          <p:cNvPr id="18438" name="TextBox 5"/>
          <p:cNvSpPr txBox="1">
            <a:spLocks noChangeArrowheads="1"/>
          </p:cNvSpPr>
          <p:nvPr/>
        </p:nvSpPr>
        <p:spPr bwMode="auto">
          <a:xfrm>
            <a:off x="2857500" y="685800"/>
            <a:ext cx="3143250" cy="314325"/>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7" name="Picture 6"/>
          <p:cNvPicPr>
            <a:picLocks noChangeAspect="1"/>
          </p:cNvPicPr>
          <p:nvPr/>
        </p:nvPicPr>
        <p:blipFill>
          <a:blip r:embed="rId6"/>
          <a:stretch>
            <a:fillRect/>
          </a:stretch>
        </p:blipFill>
        <p:spPr>
          <a:xfrm>
            <a:off x="4143375" y="0"/>
            <a:ext cx="530225" cy="650875"/>
          </a:xfrm>
          <a:prstGeom prst="rect">
            <a:avLst/>
          </a:prstGeom>
          <a:ln>
            <a:noFill/>
          </a:ln>
          <a:effectLst>
            <a:outerShdw blurRad="292100" dist="139700" dir="2700000" algn="tl" rotWithShape="0">
              <a:srgbClr val="333333">
                <a:alpha val="65000"/>
              </a:srgbClr>
            </a:outerShdw>
          </a:effectLst>
        </p:spPr>
      </p:pic>
      <p:pic>
        <p:nvPicPr>
          <p:cNvPr id="18440" name="Picture 12">
            <a:hlinkClick r:id="rId7" action="ppaction://hlinksldjump"/>
          </p:cNvPr>
          <p:cNvPicPr>
            <a:picLocks noChangeAspect="1"/>
          </p:cNvPicPr>
          <p:nvPr/>
        </p:nvPicPr>
        <p:blipFill>
          <a:blip r:embed="rId8"/>
          <a:srcRect/>
          <a:stretch>
            <a:fillRect/>
          </a:stretch>
        </p:blipFill>
        <p:spPr bwMode="auto">
          <a:xfrm>
            <a:off x="76200" y="6172200"/>
            <a:ext cx="685800" cy="685800"/>
          </a:xfrm>
          <a:prstGeom prst="rect">
            <a:avLst/>
          </a:prstGeom>
          <a:noFill/>
          <a:ln w="9525">
            <a:noFill/>
            <a:miter lim="800000"/>
            <a:headEnd/>
            <a:tailEnd/>
          </a:ln>
        </p:spPr>
      </p:pic>
      <p:sp>
        <p:nvSpPr>
          <p:cNvPr id="9" name="TextBox 3">
            <a:extLst>
              <a:ext uri="{FF2B5EF4-FFF2-40B4-BE49-F238E27FC236}">
                <a16:creationId xmlns:a16="http://schemas.microsoft.com/office/drawing/2014/main" id="{0AACB1D0-5B37-4081-B415-3BC1BF68F891}"/>
              </a:ext>
            </a:extLst>
          </p:cNvPr>
          <p:cNvSpPr txBox="1">
            <a:spLocks noChangeArrowheads="1"/>
          </p:cNvSpPr>
          <p:nvPr/>
        </p:nvSpPr>
        <p:spPr bwMode="auto">
          <a:xfrm>
            <a:off x="806862" y="6307580"/>
            <a:ext cx="2669159" cy="584775"/>
          </a:xfrm>
          <a:prstGeom prst="rect">
            <a:avLst/>
          </a:prstGeom>
          <a:noFill/>
          <a:ln w="9525">
            <a:noFill/>
            <a:miter lim="800000"/>
            <a:headEnd/>
            <a:tailEnd/>
          </a:ln>
        </p:spPr>
        <p:txBody>
          <a:bodyPr wrap="square">
            <a:spAutoFit/>
          </a:bodyPr>
          <a:lstStyle/>
          <a:p>
            <a:pPr algn="ctr"/>
            <a:r>
              <a:rPr lang="en-US" sz="3200" dirty="0">
                <a:latin typeface="Ubuntu" panose="020B0504030602030204" pitchFamily="34" charset="0"/>
                <a:cs typeface="IRANSans" panose="02040503050201020203" pitchFamily="18" charset="-78"/>
              </a:rPr>
              <a:t>PowerEn.ir</a:t>
            </a:r>
          </a:p>
        </p:txBody>
      </p:sp>
    </p:spTree>
  </p:cSld>
  <p:clrMapOvr>
    <a:masterClrMapping/>
  </p:clrMapOvr>
  <p:transition spd="med" advTm="5000">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9458" name="Group 1"/>
          <p:cNvGrpSpPr>
            <a:grpSpLocks/>
          </p:cNvGrpSpPr>
          <p:nvPr/>
        </p:nvGrpSpPr>
        <p:grpSpPr bwMode="auto">
          <a:xfrm>
            <a:off x="6572250" y="0"/>
            <a:ext cx="2571750" cy="958850"/>
            <a:chOff x="6648464" y="35256"/>
            <a:chExt cx="2571736" cy="958151"/>
          </a:xfrm>
        </p:grpSpPr>
        <p:sp>
          <p:nvSpPr>
            <p:cNvPr id="19500" name="TextBox 2"/>
            <p:cNvSpPr txBox="1">
              <a:spLocks noChangeArrowheads="1"/>
            </p:cNvSpPr>
            <p:nvPr/>
          </p:nvSpPr>
          <p:spPr bwMode="auto">
            <a:xfrm>
              <a:off x="6648464" y="685800"/>
              <a:ext cx="2571736" cy="30760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8" name="Picture 7"/>
            <p:cNvPicPr>
              <a:picLocks noChangeAspect="1"/>
            </p:cNvPicPr>
            <p:nvPr/>
          </p:nvPicPr>
          <p:blipFill>
            <a:blip r:embed="rId3"/>
            <a:stretch>
              <a:fillRect/>
            </a:stretch>
          </p:blipFill>
          <p:spPr>
            <a:xfrm>
              <a:off x="7648584" y="35256"/>
              <a:ext cx="530222" cy="650401"/>
            </a:xfrm>
            <a:prstGeom prst="rect">
              <a:avLst/>
            </a:prstGeom>
            <a:ln>
              <a:noFill/>
            </a:ln>
            <a:effectLst>
              <a:outerShdw blurRad="292100" dist="139700" dir="2700000" algn="tl" rotWithShape="0">
                <a:srgbClr val="333333">
                  <a:alpha val="65000"/>
                </a:srgbClr>
              </a:outerShdw>
            </a:effectLst>
          </p:spPr>
        </p:pic>
      </p:grpSp>
      <p:sp>
        <p:nvSpPr>
          <p:cNvPr id="20484" name="Rectangle 5"/>
          <p:cNvSpPr>
            <a:spLocks noChangeArrowheads="1"/>
          </p:cNvSpPr>
          <p:nvPr/>
        </p:nvSpPr>
        <p:spPr bwMode="auto">
          <a:xfrm>
            <a:off x="1357290" y="285728"/>
            <a:ext cx="5143537"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ar-SA" sz="3600" b="1" dirty="0">
                <a:solidFill>
                  <a:srgbClr val="003A1A"/>
                </a:solidFill>
              </a:rPr>
              <a:t>شاخص هاي بهره برداري</a:t>
            </a:r>
            <a:endParaRPr lang="en-US" sz="3600" b="1" dirty="0">
              <a:solidFill>
                <a:srgbClr val="003A1A"/>
              </a:solidFill>
            </a:endParaRPr>
          </a:p>
        </p:txBody>
      </p:sp>
      <p:pic>
        <p:nvPicPr>
          <p:cNvPr id="19462" name="Picture 2">
            <a:hlinkClick r:id="" action="ppaction://hlinkshowjump?jump=nextslide"/>
          </p:cNvPr>
          <p:cNvPicPr>
            <a:picLocks noChangeAspect="1"/>
          </p:cNvPicPr>
          <p:nvPr/>
        </p:nvPicPr>
        <p:blipFill>
          <a:blip r:embed="rId4"/>
          <a:srcRect/>
          <a:stretch>
            <a:fillRect/>
          </a:stretch>
        </p:blipFill>
        <p:spPr bwMode="auto">
          <a:xfrm>
            <a:off x="8478838" y="6503988"/>
            <a:ext cx="338137" cy="338137"/>
          </a:xfrm>
          <a:prstGeom prst="rect">
            <a:avLst/>
          </a:prstGeom>
          <a:noFill/>
          <a:ln w="9525">
            <a:noFill/>
            <a:miter lim="800000"/>
            <a:headEnd/>
            <a:tailEnd/>
          </a:ln>
        </p:spPr>
      </p:pic>
      <p:pic>
        <p:nvPicPr>
          <p:cNvPr id="19463" name="Picture 3">
            <a:hlinkClick r:id="" action="ppaction://hlinkshowjump?jump=previousslide"/>
          </p:cNvPr>
          <p:cNvPicPr>
            <a:picLocks noChangeAspect="1"/>
          </p:cNvPicPr>
          <p:nvPr/>
        </p:nvPicPr>
        <p:blipFill>
          <a:blip r:embed="rId5"/>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0" y="1214438"/>
          <a:ext cx="9001125" cy="5143500"/>
        </p:xfrm>
        <a:graphic>
          <a:graphicData uri="http://schemas.openxmlformats.org/drawingml/2006/table">
            <a:tbl>
              <a:tblPr rtl="1"/>
              <a:tblGrid>
                <a:gridCol w="1025071">
                  <a:extLst>
                    <a:ext uri="{9D8B030D-6E8A-4147-A177-3AD203B41FA5}">
                      <a16:colId xmlns:a16="http://schemas.microsoft.com/office/drawing/2014/main" val="20000"/>
                    </a:ext>
                  </a:extLst>
                </a:gridCol>
                <a:gridCol w="1127881">
                  <a:extLst>
                    <a:ext uri="{9D8B030D-6E8A-4147-A177-3AD203B41FA5}">
                      <a16:colId xmlns:a16="http://schemas.microsoft.com/office/drawing/2014/main" val="20001"/>
                    </a:ext>
                  </a:extLst>
                </a:gridCol>
                <a:gridCol w="843782">
                  <a:extLst>
                    <a:ext uri="{9D8B030D-6E8A-4147-A177-3AD203B41FA5}">
                      <a16:colId xmlns:a16="http://schemas.microsoft.com/office/drawing/2014/main" val="20002"/>
                    </a:ext>
                  </a:extLst>
                </a:gridCol>
                <a:gridCol w="1101281">
                  <a:extLst>
                    <a:ext uri="{9D8B030D-6E8A-4147-A177-3AD203B41FA5}">
                      <a16:colId xmlns:a16="http://schemas.microsoft.com/office/drawing/2014/main" val="20003"/>
                    </a:ext>
                  </a:extLst>
                </a:gridCol>
                <a:gridCol w="1033437">
                  <a:extLst>
                    <a:ext uri="{9D8B030D-6E8A-4147-A177-3AD203B41FA5}">
                      <a16:colId xmlns:a16="http://schemas.microsoft.com/office/drawing/2014/main" val="20004"/>
                    </a:ext>
                  </a:extLst>
                </a:gridCol>
                <a:gridCol w="1083288">
                  <a:extLst>
                    <a:ext uri="{9D8B030D-6E8A-4147-A177-3AD203B41FA5}">
                      <a16:colId xmlns:a16="http://schemas.microsoft.com/office/drawing/2014/main" val="20005"/>
                    </a:ext>
                  </a:extLst>
                </a:gridCol>
                <a:gridCol w="1707068">
                  <a:extLst>
                    <a:ext uri="{9D8B030D-6E8A-4147-A177-3AD203B41FA5}">
                      <a16:colId xmlns:a16="http://schemas.microsoft.com/office/drawing/2014/main" val="20006"/>
                    </a:ext>
                  </a:extLst>
                </a:gridCol>
                <a:gridCol w="1079346">
                  <a:extLst>
                    <a:ext uri="{9D8B030D-6E8A-4147-A177-3AD203B41FA5}">
                      <a16:colId xmlns:a16="http://schemas.microsoft.com/office/drawing/2014/main" val="20007"/>
                    </a:ext>
                  </a:extLst>
                </a:gridCol>
              </a:tblGrid>
              <a:tr h="1548051">
                <a:tc>
                  <a:txBody>
                    <a:bodyPr/>
                    <a:lstStyle/>
                    <a:p>
                      <a:pPr algn="ctr" rtl="1" fontAlgn="ctr"/>
                      <a:r>
                        <a:rPr lang="ar-SA" sz="1400" b="1" i="0" u="none" strike="noStrike" dirty="0">
                          <a:solidFill>
                            <a:srgbClr val="000000"/>
                          </a:solidFill>
                          <a:latin typeface="B Nazanin"/>
                          <a:cs typeface="B Titr" pitchFamily="2" charset="-78"/>
                        </a:rPr>
                        <a:t>توزيع</a:t>
                      </a:r>
                      <a:r>
                        <a:rPr lang="ar-SA" sz="1400" b="1" i="0" u="none" strike="noStrike" baseline="0" dirty="0">
                          <a:solidFill>
                            <a:srgbClr val="000000"/>
                          </a:solidFill>
                          <a:latin typeface="B Nazanin"/>
                          <a:cs typeface="B Titr" pitchFamily="2" charset="-78"/>
                        </a:rPr>
                        <a:t> خوزستان</a:t>
                      </a:r>
                      <a:endParaRPr lang="fa-IR" sz="1400" b="1" i="0" u="none" strike="noStrike" dirty="0">
                        <a:solidFill>
                          <a:srgbClr val="000000"/>
                        </a:solidFill>
                        <a:latin typeface="B Nazanin"/>
                        <a:cs typeface="B Titr" pitchFamily="2" charset="-78"/>
                      </a:endParaRPr>
                    </a:p>
                  </a:txBody>
                  <a:tcPr marL="6684" marR="6684" marT="6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gridSpan="3">
                  <a:txBody>
                    <a:bodyPr/>
                    <a:lstStyle/>
                    <a:p>
                      <a:pPr algn="ctr" rtl="1" fontAlgn="ctr"/>
                      <a:r>
                        <a:rPr lang="fa-IR" sz="1400" b="1" i="0" u="none" strike="noStrike" dirty="0">
                          <a:solidFill>
                            <a:srgbClr val="000000"/>
                          </a:solidFill>
                          <a:latin typeface="B Nazanin"/>
                          <a:cs typeface="B Titr" pitchFamily="2" charset="-78"/>
                        </a:rPr>
                        <a:t>نرخ انرژی توزیع نشده در 1000</a:t>
                      </a:r>
                    </a:p>
                  </a:txBody>
                  <a:tcPr marL="6684" marR="6684" marT="6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hMerge="1">
                  <a:txBody>
                    <a:bodyPr/>
                    <a:lstStyle/>
                    <a:p>
                      <a:endParaRPr lang="en-US"/>
                    </a:p>
                  </a:txBody>
                  <a:tcPr/>
                </a:tc>
                <a:tc hMerge="1">
                  <a:txBody>
                    <a:bodyPr/>
                    <a:lstStyle/>
                    <a:p>
                      <a:endParaRPr lang="en-US"/>
                    </a:p>
                  </a:txBody>
                  <a:tcPr/>
                </a:tc>
                <a:tc gridSpan="2">
                  <a:txBody>
                    <a:bodyPr/>
                    <a:lstStyle/>
                    <a:p>
                      <a:pPr algn="ctr" rtl="1" fontAlgn="ctr"/>
                      <a:r>
                        <a:rPr lang="fa-IR" sz="1400" b="1" i="0" u="none" strike="noStrike" dirty="0">
                          <a:solidFill>
                            <a:srgbClr val="000000"/>
                          </a:solidFill>
                          <a:latin typeface="B Nazanin"/>
                          <a:cs typeface="B Titr" pitchFamily="2" charset="-78"/>
                        </a:rPr>
                        <a:t>انرژی توزیع نشده به ازاء هر مشتر</a:t>
                      </a:r>
                      <a:r>
                        <a:rPr lang="ar-SA" sz="1400" b="1" i="0" u="none" strike="noStrike" dirty="0">
                          <a:solidFill>
                            <a:srgbClr val="000000"/>
                          </a:solidFill>
                          <a:latin typeface="B Nazanin"/>
                          <a:cs typeface="B Titr" pitchFamily="2" charset="-78"/>
                        </a:rPr>
                        <a:t>ک  </a:t>
                      </a:r>
                      <a:r>
                        <a:rPr lang="en-US" sz="1400" b="1" i="0" u="none" strike="noStrike" dirty="0">
                          <a:solidFill>
                            <a:srgbClr val="000000"/>
                          </a:solidFill>
                          <a:latin typeface="B Nazanin"/>
                          <a:cs typeface="B Titr" pitchFamily="2" charset="-78"/>
                        </a:rPr>
                        <a:t>KWH</a:t>
                      </a:r>
                      <a:r>
                        <a:rPr lang="en-US" sz="1800" b="1" i="0" u="none" strike="noStrike" dirty="0">
                          <a:solidFill>
                            <a:srgbClr val="000000"/>
                          </a:solidFill>
                          <a:latin typeface="B Nazanin"/>
                          <a:cs typeface="B Titr" pitchFamily="2" charset="-78"/>
                        </a:rPr>
                        <a:t>)</a:t>
                      </a:r>
                      <a:r>
                        <a:rPr lang="ar-SA" sz="1400" b="1" i="0" u="none" strike="noStrike" dirty="0">
                          <a:solidFill>
                            <a:srgbClr val="000000"/>
                          </a:solidFill>
                          <a:latin typeface="B Nazanin"/>
                          <a:cs typeface="B Titr" pitchFamily="2" charset="-78"/>
                        </a:rPr>
                        <a:t>)</a:t>
                      </a:r>
                      <a:endParaRPr lang="en-US" sz="1400" b="1" i="0" u="none" strike="noStrike" dirty="0">
                        <a:solidFill>
                          <a:srgbClr val="000000"/>
                        </a:solidFill>
                        <a:latin typeface="B Nazanin"/>
                        <a:cs typeface="B Titr" pitchFamily="2" charset="-78"/>
                      </a:endParaRP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hMerge="1">
                  <a:txBody>
                    <a:bodyPr/>
                    <a:lstStyle/>
                    <a:p>
                      <a:endParaRPr lang="en-US"/>
                    </a:p>
                  </a:txBody>
                  <a:tcPr/>
                </a:tc>
                <a:tc gridSpan="2">
                  <a:txBody>
                    <a:bodyPr/>
                    <a:lstStyle/>
                    <a:p>
                      <a:pPr algn="ctr" rtl="1" fontAlgn="ctr"/>
                      <a:r>
                        <a:rPr lang="fa-IR" sz="1400" b="1" i="0" u="none" strike="noStrike" dirty="0">
                          <a:solidFill>
                            <a:srgbClr val="000000"/>
                          </a:solidFill>
                          <a:latin typeface="B Nazanin"/>
                          <a:cs typeface="B Titr" pitchFamily="2" charset="-78"/>
                        </a:rPr>
                        <a:t>زمان خاموشی هر مشترک در روز (</a:t>
                      </a:r>
                      <a:r>
                        <a:rPr lang="en-US" sz="1400" b="1" i="0" u="none" strike="noStrike" dirty="0">
                          <a:solidFill>
                            <a:srgbClr val="000000"/>
                          </a:solidFill>
                          <a:latin typeface="B Nazanin"/>
                          <a:cs typeface="B Titr" pitchFamily="2" charset="-78"/>
                        </a:rPr>
                        <a:t>M</a:t>
                      </a:r>
                      <a:r>
                        <a:rPr lang="ar-SA" sz="1400" b="1" i="0" u="none" strike="noStrike" dirty="0">
                          <a:solidFill>
                            <a:srgbClr val="000000"/>
                          </a:solidFill>
                          <a:latin typeface="B Nazanin"/>
                          <a:cs typeface="B Titr" pitchFamily="2" charset="-78"/>
                        </a:rPr>
                        <a:t>)</a:t>
                      </a:r>
                      <a:endParaRPr lang="en-US" sz="1400" b="1" i="0" u="none" strike="noStrike" dirty="0">
                        <a:solidFill>
                          <a:srgbClr val="000000"/>
                        </a:solidFill>
                        <a:latin typeface="B Nazanin"/>
                        <a:cs typeface="B Titr" pitchFamily="2" charset="-78"/>
                      </a:endParaRP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hMerge="1">
                  <a:txBody>
                    <a:bodyPr/>
                    <a:lstStyle/>
                    <a:p>
                      <a:endParaRPr lang="en-US"/>
                    </a:p>
                  </a:txBody>
                  <a:tcPr/>
                </a:tc>
                <a:extLst>
                  <a:ext uri="{0D108BD9-81ED-4DB2-BD59-A6C34878D82A}">
                    <a16:rowId xmlns:a16="http://schemas.microsoft.com/office/drawing/2014/main" val="10000"/>
                  </a:ext>
                </a:extLst>
              </a:tr>
              <a:tr h="1651289">
                <a:tc>
                  <a:txBody>
                    <a:bodyPr/>
                    <a:lstStyle/>
                    <a:p>
                      <a:pPr algn="ctr" rtl="1" fontAlgn="ctr"/>
                      <a:r>
                        <a:rPr lang="ar-SA" sz="1800" b="1" i="0" u="none" strike="noStrike" dirty="0">
                          <a:solidFill>
                            <a:srgbClr val="000000"/>
                          </a:solidFill>
                          <a:latin typeface="B Nazanin"/>
                          <a:cs typeface="B Titr" pitchFamily="2" charset="-78"/>
                        </a:rPr>
                        <a:t>سال</a:t>
                      </a:r>
                      <a:endParaRPr lang="fa-IR" sz="1800" b="1" i="0" u="none" strike="noStrike" dirty="0">
                        <a:solidFill>
                          <a:srgbClr val="000000"/>
                        </a:solidFill>
                        <a:latin typeface="B Nazanin"/>
                        <a:cs typeface="B Titr" pitchFamily="2" charset="-78"/>
                      </a:endParaRPr>
                    </a:p>
                  </a:txBody>
                  <a:tcPr marL="6684" marR="6684" marT="6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000000"/>
                          </a:solidFill>
                          <a:latin typeface="B Nazanin"/>
                          <a:cs typeface="B Titr" pitchFamily="2" charset="-78"/>
                        </a:rPr>
                        <a:t>91</a:t>
                      </a:r>
                    </a:p>
                  </a:txBody>
                  <a:tcPr marL="6684" marR="6684" marT="6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000000"/>
                          </a:solidFill>
                          <a:latin typeface="B Nazanin"/>
                          <a:cs typeface="B Titr" pitchFamily="2" charset="-78"/>
                        </a:rPr>
                        <a:t>90</a:t>
                      </a:r>
                    </a:p>
                  </a:txBody>
                  <a:tcPr marL="6684" marR="6684" marT="6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a:txBody>
                    <a:bodyPr/>
                    <a:lstStyle/>
                    <a:p>
                      <a:pPr algn="ctr" rtl="1" fontAlgn="ctr"/>
                      <a:r>
                        <a:rPr lang="fa-IR" sz="1600" b="1" i="0" u="none" strike="noStrike" dirty="0">
                          <a:solidFill>
                            <a:srgbClr val="000000"/>
                          </a:solidFill>
                          <a:latin typeface="B Nazanin"/>
                          <a:cs typeface="B Titr" pitchFamily="2" charset="-78"/>
                        </a:rPr>
                        <a:t>درصد رشد</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000000"/>
                          </a:solidFill>
                          <a:latin typeface="B Nazanin"/>
                          <a:cs typeface="B Titr" pitchFamily="2" charset="-78"/>
                        </a:rPr>
                        <a:t>91</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000000"/>
                          </a:solidFill>
                          <a:latin typeface="B Nazanin"/>
                          <a:cs typeface="B Titr" pitchFamily="2" charset="-78"/>
                        </a:rPr>
                        <a:t>90</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000000"/>
                          </a:solidFill>
                          <a:latin typeface="B Nazanin"/>
                          <a:cs typeface="B Titr" pitchFamily="2" charset="-78"/>
                        </a:rPr>
                        <a:t>91</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000000"/>
                          </a:solidFill>
                          <a:latin typeface="B Nazanin"/>
                          <a:cs typeface="B Titr" pitchFamily="2" charset="-78"/>
                        </a:rPr>
                        <a:t>90</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alpha val="37000"/>
                      </a:schemeClr>
                    </a:solidFill>
                  </a:tcPr>
                </a:tc>
                <a:extLst>
                  <a:ext uri="{0D108BD9-81ED-4DB2-BD59-A6C34878D82A}">
                    <a16:rowId xmlns:a16="http://schemas.microsoft.com/office/drawing/2014/main" val="10001"/>
                  </a:ext>
                </a:extLst>
              </a:tr>
              <a:tr h="1944197">
                <a:tc>
                  <a:txBody>
                    <a:bodyPr/>
                    <a:lstStyle/>
                    <a:p>
                      <a:pPr algn="ctr" rtl="1" fontAlgn="ctr"/>
                      <a:r>
                        <a:rPr lang="fa-IR" sz="2000" b="1" i="0" u="none" strike="noStrike" dirty="0">
                          <a:solidFill>
                            <a:srgbClr val="FF0000"/>
                          </a:solidFill>
                          <a:latin typeface="B Nazanin"/>
                          <a:cs typeface="B Titr" pitchFamily="2" charset="-78"/>
                        </a:rPr>
                        <a:t>ميانگين </a:t>
                      </a:r>
                    </a:p>
                  </a:txBody>
                  <a:tcPr marL="6684" marR="6684" marT="6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FF0000"/>
                          </a:solidFill>
                          <a:latin typeface="B Nazanin"/>
                          <a:cs typeface="B Titr" pitchFamily="2" charset="-78"/>
                        </a:rPr>
                        <a:t>1.57</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FF0000"/>
                          </a:solidFill>
                          <a:latin typeface="B Nazanin"/>
                          <a:cs typeface="B Titr" pitchFamily="2" charset="-78"/>
                        </a:rPr>
                        <a:t>1.65</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FF0000"/>
                          </a:solidFill>
                          <a:latin typeface="B Nazanin"/>
                          <a:cs typeface="B Titr" pitchFamily="2" charset="-78"/>
                        </a:rPr>
                        <a:t>-4.80</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FF0000"/>
                          </a:solidFill>
                          <a:latin typeface="B Nazanin"/>
                          <a:cs typeface="B Titr" pitchFamily="2" charset="-78"/>
                        </a:rPr>
                        <a:t>28.22</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FF0000"/>
                          </a:solidFill>
                          <a:latin typeface="B Nazanin"/>
                          <a:cs typeface="B Titr" pitchFamily="2" charset="-78"/>
                        </a:rPr>
                        <a:t>2994.00</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FF0000"/>
                          </a:solidFill>
                          <a:latin typeface="B Nazanin"/>
                          <a:cs typeface="B Titr" pitchFamily="2" charset="-78"/>
                        </a:rPr>
                        <a:t>2.27</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alpha val="37000"/>
                      </a:schemeClr>
                    </a:solidFill>
                  </a:tcPr>
                </a:tc>
                <a:tc>
                  <a:txBody>
                    <a:bodyPr/>
                    <a:lstStyle/>
                    <a:p>
                      <a:pPr algn="ctr" rtl="0" fontAlgn="ctr"/>
                      <a:r>
                        <a:rPr lang="en-US" sz="2000" b="1" i="0" u="none" strike="noStrike" dirty="0">
                          <a:solidFill>
                            <a:srgbClr val="FF0000"/>
                          </a:solidFill>
                          <a:latin typeface="B Nazanin"/>
                          <a:cs typeface="B Titr" pitchFamily="2" charset="-78"/>
                        </a:rPr>
                        <a:t>2.38</a:t>
                      </a:r>
                    </a:p>
                  </a:txBody>
                  <a:tcPr marL="6684" marR="6684" marT="6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alpha val="37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spd="med" advTm="4000">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6858000" y="695325"/>
            <a:ext cx="2455863" cy="307975"/>
          </a:xfrm>
          <a:prstGeom prst="rect">
            <a:avLst/>
          </a:prstGeom>
          <a:noFill/>
          <a:ln w="9525">
            <a:noFill/>
            <a:miter lim="800000"/>
            <a:headEnd/>
            <a:tailEnd/>
          </a:ln>
        </p:spPr>
        <p:txBody>
          <a:bodyPr>
            <a:spAutoFit/>
          </a:bodyPr>
          <a:lstStyle/>
          <a:p>
            <a:pPr algn="ctr"/>
            <a:r>
              <a:rPr lang="fa-IR" sz="1400">
                <a:solidFill>
                  <a:schemeClr val="bg1"/>
                </a:solidFill>
                <a:latin typeface="IranNastaliq"/>
              </a:rPr>
              <a:t>شركت توزيع نيروي برق  خوزستان</a:t>
            </a:r>
            <a:endParaRPr lang="en-US" sz="1400">
              <a:solidFill>
                <a:schemeClr val="bg1"/>
              </a:solidFill>
              <a:latin typeface="IranNastaliq"/>
            </a:endParaRPr>
          </a:p>
        </p:txBody>
      </p:sp>
      <p:pic>
        <p:nvPicPr>
          <p:cNvPr id="4" name="Picture 3"/>
          <p:cNvPicPr>
            <a:picLocks noChangeAspect="1"/>
          </p:cNvPicPr>
          <p:nvPr/>
        </p:nvPicPr>
        <p:blipFill>
          <a:blip r:embed="rId3"/>
          <a:stretch>
            <a:fillRect/>
          </a:stretch>
        </p:blipFill>
        <p:spPr>
          <a:xfrm>
            <a:off x="7929563" y="0"/>
            <a:ext cx="530225" cy="650875"/>
          </a:xfrm>
          <a:prstGeom prst="rect">
            <a:avLst/>
          </a:prstGeom>
          <a:ln>
            <a:noFill/>
          </a:ln>
          <a:effectLst>
            <a:outerShdw blurRad="292100" dist="139700" dir="2700000" algn="tl" rotWithShape="0">
              <a:srgbClr val="333333">
                <a:alpha val="65000"/>
              </a:srgbClr>
            </a:outerShdw>
          </a:effectLst>
        </p:spPr>
      </p:pic>
      <p:sp>
        <p:nvSpPr>
          <p:cNvPr id="21509" name="Rectangle 4"/>
          <p:cNvSpPr>
            <a:spLocks noChangeArrowheads="1"/>
          </p:cNvSpPr>
          <p:nvPr/>
        </p:nvSpPr>
        <p:spPr bwMode="auto">
          <a:xfrm rot="10800000" flipV="1">
            <a:off x="1000098" y="214797"/>
            <a:ext cx="5000661" cy="5847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fa-IR" sz="3200" b="1" dirty="0">
                <a:solidFill>
                  <a:srgbClr val="003A1A"/>
                </a:solidFill>
              </a:rPr>
              <a:t>مشخصات ايستگاه ها</a:t>
            </a:r>
            <a:endParaRPr lang="en-US" sz="3200" b="1" dirty="0">
              <a:solidFill>
                <a:srgbClr val="003A1A"/>
              </a:solidFill>
            </a:endParaRPr>
          </a:p>
        </p:txBody>
      </p:sp>
      <p:pic>
        <p:nvPicPr>
          <p:cNvPr id="20487" name="Picture 2">
            <a:hlinkClick r:id="" action="ppaction://hlinkshowjump?jump=nextslide"/>
          </p:cNvPr>
          <p:cNvPicPr>
            <a:picLocks noChangeAspect="1"/>
          </p:cNvPicPr>
          <p:nvPr/>
        </p:nvPicPr>
        <p:blipFill>
          <a:blip r:embed="rId4"/>
          <a:srcRect/>
          <a:stretch>
            <a:fillRect/>
          </a:stretch>
        </p:blipFill>
        <p:spPr bwMode="auto">
          <a:xfrm>
            <a:off x="8478838" y="6503988"/>
            <a:ext cx="338137" cy="338137"/>
          </a:xfrm>
          <a:prstGeom prst="rect">
            <a:avLst/>
          </a:prstGeom>
          <a:noFill/>
          <a:ln w="9525">
            <a:noFill/>
            <a:miter lim="800000"/>
            <a:headEnd/>
            <a:tailEnd/>
          </a:ln>
        </p:spPr>
      </p:pic>
      <p:pic>
        <p:nvPicPr>
          <p:cNvPr id="20488" name="Picture 3">
            <a:hlinkClick r:id="" action="ppaction://hlinkshowjump?jump=previousslide"/>
          </p:cNvPr>
          <p:cNvPicPr>
            <a:picLocks noChangeAspect="1"/>
          </p:cNvPicPr>
          <p:nvPr/>
        </p:nvPicPr>
        <p:blipFill>
          <a:blip r:embed="rId5"/>
          <a:srcRect/>
          <a:stretch>
            <a:fillRect/>
          </a:stretch>
        </p:blipFill>
        <p:spPr bwMode="auto">
          <a:xfrm>
            <a:off x="8001000" y="6511925"/>
            <a:ext cx="338138" cy="338138"/>
          </a:xfrm>
          <a:prstGeom prst="rect">
            <a:avLst/>
          </a:prstGeom>
          <a:noFill/>
          <a:ln w="9525">
            <a:noFill/>
            <a:miter lim="800000"/>
            <a:headEnd/>
            <a:tailEnd/>
          </a:ln>
        </p:spPr>
      </p:pic>
      <p:graphicFrame>
        <p:nvGraphicFramePr>
          <p:cNvPr id="8" name="Table 7"/>
          <p:cNvGraphicFramePr>
            <a:graphicFrameLocks noGrp="1"/>
          </p:cNvGraphicFramePr>
          <p:nvPr/>
        </p:nvGraphicFramePr>
        <p:xfrm>
          <a:off x="0" y="1071563"/>
          <a:ext cx="9144035" cy="5283346"/>
        </p:xfrm>
        <a:graphic>
          <a:graphicData uri="http://schemas.openxmlformats.org/drawingml/2006/table">
            <a:tbl>
              <a:tblPr/>
              <a:tblGrid>
                <a:gridCol w="992121">
                  <a:extLst>
                    <a:ext uri="{9D8B030D-6E8A-4147-A177-3AD203B41FA5}">
                      <a16:colId xmlns:a16="http://schemas.microsoft.com/office/drawing/2014/main" val="20000"/>
                    </a:ext>
                  </a:extLst>
                </a:gridCol>
                <a:gridCol w="755009">
                  <a:extLst>
                    <a:ext uri="{9D8B030D-6E8A-4147-A177-3AD203B41FA5}">
                      <a16:colId xmlns:a16="http://schemas.microsoft.com/office/drawing/2014/main" val="20001"/>
                    </a:ext>
                  </a:extLst>
                </a:gridCol>
                <a:gridCol w="755009">
                  <a:extLst>
                    <a:ext uri="{9D8B030D-6E8A-4147-A177-3AD203B41FA5}">
                      <a16:colId xmlns:a16="http://schemas.microsoft.com/office/drawing/2014/main" val="20002"/>
                    </a:ext>
                  </a:extLst>
                </a:gridCol>
                <a:gridCol w="755009">
                  <a:extLst>
                    <a:ext uri="{9D8B030D-6E8A-4147-A177-3AD203B41FA5}">
                      <a16:colId xmlns:a16="http://schemas.microsoft.com/office/drawing/2014/main" val="20003"/>
                    </a:ext>
                  </a:extLst>
                </a:gridCol>
                <a:gridCol w="820663">
                  <a:extLst>
                    <a:ext uri="{9D8B030D-6E8A-4147-A177-3AD203B41FA5}">
                      <a16:colId xmlns:a16="http://schemas.microsoft.com/office/drawing/2014/main" val="20004"/>
                    </a:ext>
                  </a:extLst>
                </a:gridCol>
                <a:gridCol w="637096">
                  <a:extLst>
                    <a:ext uri="{9D8B030D-6E8A-4147-A177-3AD203B41FA5}">
                      <a16:colId xmlns:a16="http://schemas.microsoft.com/office/drawing/2014/main" val="20005"/>
                    </a:ext>
                  </a:extLst>
                </a:gridCol>
                <a:gridCol w="1071570">
                  <a:extLst>
                    <a:ext uri="{9D8B030D-6E8A-4147-A177-3AD203B41FA5}">
                      <a16:colId xmlns:a16="http://schemas.microsoft.com/office/drawing/2014/main" val="20006"/>
                    </a:ext>
                  </a:extLst>
                </a:gridCol>
                <a:gridCol w="785818">
                  <a:extLst>
                    <a:ext uri="{9D8B030D-6E8A-4147-A177-3AD203B41FA5}">
                      <a16:colId xmlns:a16="http://schemas.microsoft.com/office/drawing/2014/main" val="20007"/>
                    </a:ext>
                  </a:extLst>
                </a:gridCol>
                <a:gridCol w="634977">
                  <a:extLst>
                    <a:ext uri="{9D8B030D-6E8A-4147-A177-3AD203B41FA5}">
                      <a16:colId xmlns:a16="http://schemas.microsoft.com/office/drawing/2014/main" val="20008"/>
                    </a:ext>
                  </a:extLst>
                </a:gridCol>
                <a:gridCol w="711240">
                  <a:extLst>
                    <a:ext uri="{9D8B030D-6E8A-4147-A177-3AD203B41FA5}">
                      <a16:colId xmlns:a16="http://schemas.microsoft.com/office/drawing/2014/main" val="20009"/>
                    </a:ext>
                  </a:extLst>
                </a:gridCol>
                <a:gridCol w="1225523">
                  <a:extLst>
                    <a:ext uri="{9D8B030D-6E8A-4147-A177-3AD203B41FA5}">
                      <a16:colId xmlns:a16="http://schemas.microsoft.com/office/drawing/2014/main" val="20010"/>
                    </a:ext>
                  </a:extLst>
                </a:gridCol>
              </a:tblGrid>
              <a:tr h="467779">
                <a:tc gridSpan="11">
                  <a:txBody>
                    <a:bodyPr/>
                    <a:lstStyle/>
                    <a:p>
                      <a:pPr algn="ctr" rtl="1" fontAlgn="b"/>
                      <a:r>
                        <a:rPr lang="fa-IR" sz="2400" b="0" i="0" u="none" strike="noStrike" dirty="0">
                          <a:solidFill>
                            <a:srgbClr val="0C2A04"/>
                          </a:solidFill>
                          <a:latin typeface="B Titr"/>
                          <a:cs typeface="B Titr" pitchFamily="2" charset="-78"/>
                        </a:rPr>
                        <a:t>آمار و مشخصات ایستگاهها و ترانس های توزیع</a:t>
                      </a:r>
                    </a:p>
                  </a:txBody>
                  <a:tcPr marL="7280" marR="7280" marT="7280" marB="0" anchor="b">
                    <a:lnL>
                      <a:noFill/>
                    </a:lnL>
                    <a:lnR>
                      <a:noFill/>
                    </a:lnR>
                    <a:lnT>
                      <a:noFill/>
                    </a:lnT>
                    <a:lnB w="3175" cap="flat" cmpd="sng" algn="ctr">
                      <a:solidFill>
                        <a:schemeClr val="tx1"/>
                      </a:solidFill>
                      <a:prstDash val="solid"/>
                      <a:round/>
                      <a:headEnd type="none" w="med" len="med"/>
                      <a:tailEnd type="none" w="med" len="med"/>
                    </a:lnB>
                    <a:gradFill>
                      <a:gsLst>
                        <a:gs pos="30000">
                          <a:srgbClr val="D49E6C"/>
                        </a:gs>
                        <a:gs pos="70000">
                          <a:srgbClr val="A65528"/>
                        </a:gs>
                        <a:gs pos="100000">
                          <a:srgbClr val="663012"/>
                        </a:gs>
                      </a:gsLst>
                      <a:lin ang="5400000" scaled="0"/>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46650">
                <a:tc rowSpan="2">
                  <a:txBody>
                    <a:bodyPr/>
                    <a:lstStyle/>
                    <a:p>
                      <a:pPr algn="ctr" rtl="1" fontAlgn="ctr"/>
                      <a:r>
                        <a:rPr lang="fa-IR" sz="1800" b="0" i="0" u="none" strike="noStrike" dirty="0">
                          <a:solidFill>
                            <a:srgbClr val="0C2A04"/>
                          </a:solidFill>
                          <a:latin typeface="B Titr"/>
                          <a:cs typeface="B Titr" pitchFamily="2" charset="-78"/>
                        </a:rPr>
                        <a:t>ضريب بهره وري از ظرفیت توزیع</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gridSpan="3">
                  <a:txBody>
                    <a:bodyPr/>
                    <a:lstStyle/>
                    <a:p>
                      <a:pPr algn="ctr" rtl="1" fontAlgn="ctr"/>
                      <a:r>
                        <a:rPr lang="fa-IR" sz="1800" b="1" i="0" u="none" strike="noStrike" dirty="0">
                          <a:solidFill>
                            <a:srgbClr val="0C2A04"/>
                          </a:solidFill>
                          <a:latin typeface="B Titr"/>
                          <a:cs typeface="B Titr" pitchFamily="2" charset="-78"/>
                        </a:rPr>
                        <a:t>پیک بار همزمان</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hMerge="1">
                  <a:txBody>
                    <a:bodyPr/>
                    <a:lstStyle/>
                    <a:p>
                      <a:endParaRPr lang="en-US"/>
                    </a:p>
                  </a:txBody>
                  <a:tcPr/>
                </a:tc>
                <a:tc hMerge="1">
                  <a:txBody>
                    <a:bodyPr/>
                    <a:lstStyle/>
                    <a:p>
                      <a:endParaRPr lang="en-US"/>
                    </a:p>
                  </a:txBody>
                  <a:tcPr/>
                </a:tc>
                <a:tc gridSpan="2">
                  <a:txBody>
                    <a:bodyPr/>
                    <a:lstStyle/>
                    <a:p>
                      <a:pPr algn="ctr" rtl="1" fontAlgn="ctr"/>
                      <a:r>
                        <a:rPr lang="fa-IR" sz="1800" b="1" i="0" u="none" strike="noStrike" dirty="0">
                          <a:solidFill>
                            <a:srgbClr val="0C2A04"/>
                          </a:solidFill>
                          <a:latin typeface="B Titr"/>
                          <a:cs typeface="B Titr" pitchFamily="2" charset="-78"/>
                        </a:rPr>
                        <a:t>تعداد فیدر فشار متوسط</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hMerge="1">
                  <a:txBody>
                    <a:bodyPr/>
                    <a:lstStyle/>
                    <a:p>
                      <a:endParaRPr lang="en-US"/>
                    </a:p>
                  </a:txBody>
                  <a:tcPr/>
                </a:tc>
                <a:tc gridSpan="2">
                  <a:txBody>
                    <a:bodyPr/>
                    <a:lstStyle/>
                    <a:p>
                      <a:pPr algn="ctr" rtl="1" fontAlgn="ctr"/>
                      <a:r>
                        <a:rPr lang="fa-IR" sz="1800" b="1" i="0" u="none" strike="noStrike" dirty="0">
                          <a:solidFill>
                            <a:srgbClr val="0C2A04"/>
                          </a:solidFill>
                          <a:latin typeface="B Titr"/>
                          <a:cs typeface="B Titr" pitchFamily="2" charset="-78"/>
                        </a:rPr>
                        <a:t>تعداد ترانس فوق توزیع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hMerge="1">
                  <a:txBody>
                    <a:bodyPr/>
                    <a:lstStyle/>
                    <a:p>
                      <a:endParaRPr lang="en-US"/>
                    </a:p>
                  </a:txBody>
                  <a:tcPr/>
                </a:tc>
                <a:tc gridSpan="2">
                  <a:txBody>
                    <a:bodyPr/>
                    <a:lstStyle/>
                    <a:p>
                      <a:pPr algn="ctr" rtl="1" fontAlgn="ctr"/>
                      <a:r>
                        <a:rPr lang="fa-IR" sz="1800" b="1" i="0" u="none" strike="noStrike" dirty="0">
                          <a:solidFill>
                            <a:srgbClr val="0C2A04"/>
                          </a:solidFill>
                          <a:latin typeface="B Titr"/>
                          <a:cs typeface="B Titr" pitchFamily="2" charset="-78"/>
                        </a:rPr>
                        <a:t>تعداد ایستگاه</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hMerge="1">
                  <a:txBody>
                    <a:bodyPr/>
                    <a:lstStyle/>
                    <a:p>
                      <a:endParaRPr lang="en-US"/>
                    </a:p>
                  </a:txBody>
                  <a:tcPr/>
                </a:tc>
                <a:tc rowSpan="2">
                  <a:txBody>
                    <a:bodyPr/>
                    <a:lstStyle/>
                    <a:p>
                      <a:pPr algn="ctr" rtl="1" fontAlgn="ctr"/>
                      <a:r>
                        <a:rPr lang="ar-SA" sz="1800" b="1" i="0" u="none" strike="noStrike" dirty="0">
                          <a:solidFill>
                            <a:srgbClr val="0C2A04"/>
                          </a:solidFill>
                          <a:latin typeface="B Titr"/>
                          <a:cs typeface="B Titr" pitchFamily="2" charset="-78"/>
                        </a:rPr>
                        <a:t>برق </a:t>
                      </a:r>
                    </a:p>
                    <a:p>
                      <a:pPr algn="ctr" rtl="1" fontAlgn="ctr"/>
                      <a:r>
                        <a:rPr lang="fa-IR" sz="1800" b="1" i="0" u="none" strike="noStrike" dirty="0">
                          <a:solidFill>
                            <a:srgbClr val="0C2A04"/>
                          </a:solidFill>
                          <a:latin typeface="B Titr"/>
                          <a:cs typeface="B Titr" pitchFamily="2" charset="-78"/>
                        </a:rPr>
                        <a:t>خوزستان</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extLst>
                  <a:ext uri="{0D108BD9-81ED-4DB2-BD59-A6C34878D82A}">
                    <a16:rowId xmlns:a16="http://schemas.microsoft.com/office/drawing/2014/main" val="10001"/>
                  </a:ext>
                </a:extLst>
              </a:tr>
              <a:tr h="2852614">
                <a:tc vMerge="1">
                  <a:txBody>
                    <a:bodyPr/>
                    <a:lstStyle/>
                    <a:p>
                      <a:endParaRPr lang="en-US"/>
                    </a:p>
                  </a:txBody>
                  <a:tcPr/>
                </a:tc>
                <a:tc>
                  <a:txBody>
                    <a:bodyPr/>
                    <a:lstStyle/>
                    <a:p>
                      <a:pPr algn="ctr" rtl="1" fontAlgn="ctr"/>
                      <a:r>
                        <a:rPr lang="fa-IR" sz="1800" b="1" i="0" u="none" strike="noStrike" dirty="0">
                          <a:solidFill>
                            <a:srgbClr val="0C2A04"/>
                          </a:solidFill>
                          <a:latin typeface="B Titr"/>
                          <a:cs typeface="B Titr" pitchFamily="2" charset="-78"/>
                        </a:rPr>
                        <a:t>درصد رشد</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91</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90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11</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33</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rtl="1" fontAlgn="ctr"/>
                      <a:r>
                        <a:rPr lang="fa-IR" sz="1800" b="1" i="0" u="none" strike="noStrike" dirty="0">
                          <a:solidFill>
                            <a:srgbClr val="0C2A04"/>
                          </a:solidFill>
                          <a:latin typeface="B Titr"/>
                          <a:cs typeface="B Titr" pitchFamily="2" charset="-78"/>
                        </a:rPr>
                        <a:t>ظرفیت</a:t>
                      </a:r>
                      <a:r>
                        <a:rPr lang="en-US" sz="1600" b="1" i="0" u="none" strike="noStrike" dirty="0">
                          <a:solidFill>
                            <a:srgbClr val="0C2A04"/>
                          </a:solidFill>
                          <a:latin typeface="B Titr"/>
                          <a:cs typeface="B Titr" pitchFamily="2" charset="-78"/>
                        </a:rPr>
                        <a:t>MVA</a:t>
                      </a:r>
                      <a:endParaRPr lang="en-US" sz="1800" b="1" i="0" u="none" strike="noStrike" dirty="0">
                        <a:solidFill>
                          <a:srgbClr val="0C2A04"/>
                        </a:solidFill>
                        <a:latin typeface="B Titr"/>
                        <a:cs typeface="B Titr" pitchFamily="2" charset="-78"/>
                      </a:endParaRP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rtl="1" fontAlgn="ctr"/>
                      <a:r>
                        <a:rPr lang="fa-IR" sz="1800" b="1" i="0" u="none" strike="noStrike" dirty="0">
                          <a:solidFill>
                            <a:srgbClr val="0C2A04"/>
                          </a:solidFill>
                          <a:latin typeface="B Titr"/>
                          <a:cs typeface="B Titr" pitchFamily="2" charset="-78"/>
                        </a:rPr>
                        <a:t>تعداد</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11</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33</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vMerge="1">
                  <a:txBody>
                    <a:bodyPr/>
                    <a:lstStyle/>
                    <a:p>
                      <a:endParaRPr lang="en-US"/>
                    </a:p>
                  </a:txBody>
                  <a:tcPr/>
                </a:tc>
                <a:extLst>
                  <a:ext uri="{0D108BD9-81ED-4DB2-BD59-A6C34878D82A}">
                    <a16:rowId xmlns:a16="http://schemas.microsoft.com/office/drawing/2014/main" val="10002"/>
                  </a:ext>
                </a:extLst>
              </a:tr>
              <a:tr h="1216303">
                <a:tc>
                  <a:txBody>
                    <a:bodyPr/>
                    <a:lstStyle/>
                    <a:p>
                      <a:pPr algn="ctr" fontAlgn="ctr"/>
                      <a:r>
                        <a:rPr lang="en-US" sz="1800" b="1" i="0" u="none" strike="noStrike" dirty="0">
                          <a:solidFill>
                            <a:srgbClr val="0C2A04"/>
                          </a:solidFill>
                          <a:latin typeface="B Titr"/>
                          <a:cs typeface="B Titr" pitchFamily="2" charset="-78"/>
                        </a:rPr>
                        <a:t>0.62</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%-1.1</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3527</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3568</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446</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122</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6774.96</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32046</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88</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fontAlgn="ctr"/>
                      <a:r>
                        <a:rPr lang="en-US" sz="1800" b="1" i="0" u="none" strike="noStrike" dirty="0">
                          <a:solidFill>
                            <a:srgbClr val="0C2A04"/>
                          </a:solidFill>
                          <a:latin typeface="B Titr"/>
                          <a:cs typeface="B Titr" pitchFamily="2" charset="-78"/>
                        </a:rPr>
                        <a:t>20</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tc>
                  <a:txBody>
                    <a:bodyPr/>
                    <a:lstStyle/>
                    <a:p>
                      <a:pPr algn="ctr" rtl="1" fontAlgn="ctr"/>
                      <a:r>
                        <a:rPr lang="fa-IR" sz="1800" b="1" i="0" u="none" strike="noStrike" dirty="0">
                          <a:solidFill>
                            <a:srgbClr val="0C2A04"/>
                          </a:solidFill>
                          <a:latin typeface="B Titr"/>
                          <a:cs typeface="B Titr" pitchFamily="2" charset="-78"/>
                        </a:rPr>
                        <a:t>جمع کل </a:t>
                      </a:r>
                    </a:p>
                  </a:txBody>
                  <a:tcPr marL="7280" marR="7280" marT="72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48000">
                          <a:schemeClr val="accent3">
                            <a:lumMod val="20000"/>
                            <a:lumOff val="80000"/>
                            <a:shade val="30000"/>
                            <a:satMod val="115000"/>
                            <a:alpha val="85000"/>
                          </a:schemeClr>
                        </a:gs>
                        <a:gs pos="50000">
                          <a:schemeClr val="accent3">
                            <a:lumMod val="20000"/>
                            <a:lumOff val="80000"/>
                            <a:shade val="67500"/>
                            <a:satMod val="115000"/>
                          </a:schemeClr>
                        </a:gs>
                        <a:gs pos="100000">
                          <a:schemeClr val="accent3">
                            <a:lumMod val="20000"/>
                            <a:lumOff val="80000"/>
                            <a:shade val="100000"/>
                            <a:satMod val="115000"/>
                          </a:schemeClr>
                        </a:gs>
                      </a:gsLst>
                      <a:path path="circle">
                        <a:fillToRect l="50000" t="50000" r="50000" b="50000"/>
                      </a:path>
                      <a:tileRect/>
                    </a:gradFill>
                  </a:tcPr>
                </a:tc>
                <a:extLst>
                  <a:ext uri="{0D108BD9-81ED-4DB2-BD59-A6C34878D82A}">
                    <a16:rowId xmlns:a16="http://schemas.microsoft.com/office/drawing/2014/main" val="10003"/>
                  </a:ext>
                </a:extLst>
              </a:tr>
            </a:tbl>
          </a:graphicData>
        </a:graphic>
      </p:graphicFrame>
    </p:spTree>
  </p:cSld>
  <p:clrMapOvr>
    <a:masterClrMapping/>
  </p:clrMapOvr>
  <p:transition spd="med"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1000" r="-11000"/>
          </a:stretch>
        </a:blipFill>
        <a:effectLst/>
      </p:bgPr>
    </p:bg>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7667625" y="695325"/>
            <a:ext cx="1646238" cy="461963"/>
          </a:xfrm>
          <a:prstGeom prst="rect">
            <a:avLst/>
          </a:prstGeom>
          <a:noFill/>
          <a:ln w="9525">
            <a:noFill/>
            <a:miter lim="800000"/>
            <a:headEnd/>
            <a:tailEnd/>
          </a:ln>
        </p:spPr>
        <p:txBody>
          <a:bodyPr>
            <a:spAutoFit/>
          </a:bodyPr>
          <a:lstStyle/>
          <a:p>
            <a:pPr algn="ctr"/>
            <a:r>
              <a:rPr lang="fa-IR" sz="1200">
                <a:solidFill>
                  <a:srgbClr val="FF0000"/>
                </a:solidFill>
                <a:latin typeface="IranNastaliq"/>
              </a:rPr>
              <a:t>شركت توزيع نيروي برق  خوزستان</a:t>
            </a:r>
            <a:endParaRPr lang="en-US" sz="1200">
              <a:solidFill>
                <a:srgbClr val="FF0000"/>
              </a:solidFill>
              <a:latin typeface="IranNastaliq"/>
            </a:endParaRPr>
          </a:p>
        </p:txBody>
      </p:sp>
      <p:pic>
        <p:nvPicPr>
          <p:cNvPr id="4" name="Picture 3"/>
          <p:cNvPicPr>
            <a:picLocks noChangeAspect="1"/>
          </p:cNvPicPr>
          <p:nvPr/>
        </p:nvPicPr>
        <p:blipFill>
          <a:blip r:embed="rId3"/>
          <a:stretch>
            <a:fillRect/>
          </a:stretch>
        </p:blipFill>
        <p:spPr>
          <a:xfrm>
            <a:off x="8232775" y="44450"/>
            <a:ext cx="530225" cy="650875"/>
          </a:xfrm>
          <a:prstGeom prst="rect">
            <a:avLst/>
          </a:prstGeom>
          <a:ln>
            <a:noFill/>
          </a:ln>
          <a:effectLst>
            <a:outerShdw blurRad="292100" dist="139700" dir="2700000" algn="tl" rotWithShape="0">
              <a:srgbClr val="333333">
                <a:alpha val="65000"/>
              </a:srgbClr>
            </a:outerShdw>
          </a:effectLst>
        </p:spPr>
      </p:pic>
      <p:sp>
        <p:nvSpPr>
          <p:cNvPr id="21509" name="Rectangle 4"/>
          <p:cNvSpPr>
            <a:spLocks noChangeArrowheads="1"/>
          </p:cNvSpPr>
          <p:nvPr/>
        </p:nvSpPr>
        <p:spPr bwMode="auto">
          <a:xfrm>
            <a:off x="285750" y="428625"/>
            <a:ext cx="7215188" cy="523875"/>
          </a:xfrm>
          <a:prstGeom prst="rect">
            <a:avLst/>
          </a:prstGeom>
          <a:gradFill>
            <a:gsLst>
              <a:gs pos="0">
                <a:srgbClr val="8488C4"/>
              </a:gs>
              <a:gs pos="53000">
                <a:srgbClr val="D4DEFF"/>
              </a:gs>
              <a:gs pos="83000">
                <a:srgbClr val="D4DEFF"/>
              </a:gs>
              <a:gs pos="100000">
                <a:srgbClr val="96AB94"/>
              </a:gs>
            </a:gsLst>
            <a:lin ang="16200000" scaled="0"/>
          </a:gradFill>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defRPr/>
            </a:pPr>
            <a:r>
              <a:rPr lang="fa-IR" sz="2800" b="1" dirty="0">
                <a:solidFill>
                  <a:srgbClr val="FF0000"/>
                </a:solidFill>
                <a:cs typeface="B Titr" pitchFamily="2" charset="-78"/>
              </a:rPr>
              <a:t>عملكرد شركت در خصوص جمع آوري انشعابات غير مجاز</a:t>
            </a:r>
            <a:endParaRPr lang="en-US" sz="2800" b="1" dirty="0">
              <a:solidFill>
                <a:srgbClr val="FF0000"/>
              </a:solidFill>
            </a:endParaRPr>
          </a:p>
        </p:txBody>
      </p:sp>
      <p:pic>
        <p:nvPicPr>
          <p:cNvPr id="2" name="Picture 2">
            <a:hlinkClick r:id="" action="ppaction://hlinkshowjump?jump=nextslide"/>
          </p:cNvPr>
          <p:cNvPicPr>
            <a:picLocks noChangeAspect="1"/>
          </p:cNvPicPr>
          <p:nvPr/>
        </p:nvPicPr>
        <p:blipFill>
          <a:blip r:embed="rId4"/>
          <a:srcRect/>
          <a:stretch>
            <a:fillRect/>
          </a:stretch>
        </p:blipFill>
        <p:spPr bwMode="auto">
          <a:xfrm>
            <a:off x="8478838" y="6503988"/>
            <a:ext cx="338137" cy="338137"/>
          </a:xfrm>
          <a:prstGeom prst="rect">
            <a:avLst/>
          </a:prstGeom>
          <a:noFill/>
          <a:ln w="9525">
            <a:noFill/>
            <a:miter lim="800000"/>
            <a:headEnd/>
            <a:tailEnd/>
          </a:ln>
        </p:spPr>
      </p:pic>
      <p:pic>
        <p:nvPicPr>
          <p:cNvPr id="21510" name="Picture 3">
            <a:hlinkClick r:id="" action="ppaction://hlinkshowjump?jump=previousslide"/>
          </p:cNvPr>
          <p:cNvPicPr>
            <a:picLocks noChangeAspect="1"/>
          </p:cNvPicPr>
          <p:nvPr/>
        </p:nvPicPr>
        <p:blipFill>
          <a:blip r:embed="rId5"/>
          <a:srcRect/>
          <a:stretch>
            <a:fillRect/>
          </a:stretch>
        </p:blipFill>
        <p:spPr bwMode="auto">
          <a:xfrm>
            <a:off x="8001000" y="6511925"/>
            <a:ext cx="338138" cy="338138"/>
          </a:xfrm>
          <a:prstGeom prst="rect">
            <a:avLst/>
          </a:prstGeom>
          <a:noFill/>
          <a:ln w="9525">
            <a:noFill/>
            <a:miter lim="800000"/>
            <a:headEnd/>
            <a:tailEnd/>
          </a:ln>
        </p:spPr>
      </p:pic>
      <p:graphicFrame>
        <p:nvGraphicFramePr>
          <p:cNvPr id="8" name="Table 7"/>
          <p:cNvGraphicFramePr>
            <a:graphicFrameLocks noGrp="1"/>
          </p:cNvGraphicFramePr>
          <p:nvPr/>
        </p:nvGraphicFramePr>
        <p:xfrm>
          <a:off x="1" y="1071546"/>
          <a:ext cx="9144001" cy="5385938"/>
        </p:xfrm>
        <a:graphic>
          <a:graphicData uri="http://schemas.openxmlformats.org/drawingml/2006/table">
            <a:tbl>
              <a:tblPr>
                <a:effectLst/>
              </a:tblPr>
              <a:tblGrid>
                <a:gridCol w="785785">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785818">
                  <a:extLst>
                    <a:ext uri="{9D8B030D-6E8A-4147-A177-3AD203B41FA5}">
                      <a16:colId xmlns:a16="http://schemas.microsoft.com/office/drawing/2014/main" val="20002"/>
                    </a:ext>
                  </a:extLst>
                </a:gridCol>
                <a:gridCol w="714380">
                  <a:extLst>
                    <a:ext uri="{9D8B030D-6E8A-4147-A177-3AD203B41FA5}">
                      <a16:colId xmlns:a16="http://schemas.microsoft.com/office/drawing/2014/main" val="20003"/>
                    </a:ext>
                  </a:extLst>
                </a:gridCol>
                <a:gridCol w="2286016">
                  <a:extLst>
                    <a:ext uri="{9D8B030D-6E8A-4147-A177-3AD203B41FA5}">
                      <a16:colId xmlns:a16="http://schemas.microsoft.com/office/drawing/2014/main" val="20004"/>
                    </a:ext>
                  </a:extLst>
                </a:gridCol>
                <a:gridCol w="2192869">
                  <a:extLst>
                    <a:ext uri="{9D8B030D-6E8A-4147-A177-3AD203B41FA5}">
                      <a16:colId xmlns:a16="http://schemas.microsoft.com/office/drawing/2014/main" val="20005"/>
                    </a:ext>
                  </a:extLst>
                </a:gridCol>
                <a:gridCol w="1521877">
                  <a:extLst>
                    <a:ext uri="{9D8B030D-6E8A-4147-A177-3AD203B41FA5}">
                      <a16:colId xmlns:a16="http://schemas.microsoft.com/office/drawing/2014/main" val="20006"/>
                    </a:ext>
                  </a:extLst>
                </a:gridCol>
              </a:tblGrid>
              <a:tr h="1067888">
                <a:tc gridSpan="7">
                  <a:txBody>
                    <a:bodyPr/>
                    <a:lstStyle/>
                    <a:p>
                      <a:pPr algn="ctr" rtl="1" fontAlgn="b"/>
                      <a:r>
                        <a:rPr lang="fa-IR" sz="2400" b="0" i="0" u="none" strike="noStrike" dirty="0">
                          <a:solidFill>
                            <a:srgbClr val="A40000"/>
                          </a:solidFill>
                          <a:latin typeface="B Titr"/>
                          <a:cs typeface="B Titr" pitchFamily="2" charset="-78"/>
                        </a:rPr>
                        <a:t>عملکرد شرکت در خصوص جمع آوری انشعابات غیر مجاز</a:t>
                      </a:r>
                      <a:r>
                        <a:rPr lang="ar-SA" sz="2400" b="0" i="0" u="none" strike="noStrike" dirty="0">
                          <a:solidFill>
                            <a:srgbClr val="A40000"/>
                          </a:solidFill>
                          <a:latin typeface="B Titr"/>
                          <a:cs typeface="B Titr" pitchFamily="2" charset="-78"/>
                        </a:rPr>
                        <a:t>در سال 1391</a:t>
                      </a:r>
                      <a:endParaRPr lang="fa-IR" sz="2400" b="0" i="0" u="none" strike="noStrike" dirty="0">
                        <a:solidFill>
                          <a:srgbClr val="A40000"/>
                        </a:solidFill>
                        <a:latin typeface="B Titr"/>
                        <a:cs typeface="B Titr" pitchFamily="2" charset="-7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chemeClr val="tx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7525">
                <a:tc gridSpan="4">
                  <a:txBody>
                    <a:bodyPr/>
                    <a:lstStyle/>
                    <a:p>
                      <a:pPr algn="ctr" rtl="1" fontAlgn="ctr"/>
                      <a:r>
                        <a:rPr lang="fa-IR" sz="1400" b="1" i="0" u="none" strike="noStrike" dirty="0">
                          <a:solidFill>
                            <a:srgbClr val="A40000"/>
                          </a:solidFill>
                          <a:latin typeface="B Titr"/>
                          <a:cs typeface="B Titr" pitchFamily="2" charset="-78"/>
                        </a:rPr>
                        <a:t>تعداد كنتور نصب شده جهت انشعابات غير مجاز جمع آوري شده (دستگاه)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r" rtl="1" fontAlgn="ctr"/>
                      <a:r>
                        <a:rPr kumimoji="0" lang="fa-IR" sz="1400" b="1" i="0" u="none" strike="noStrike" kern="1200" dirty="0">
                          <a:solidFill>
                            <a:srgbClr val="A40000"/>
                          </a:solidFill>
                          <a:latin typeface="B Titr"/>
                          <a:ea typeface="+mn-ea"/>
                          <a:cs typeface="B Titr" pitchFamily="2" charset="-78"/>
                        </a:rPr>
                        <a:t>درصد عملكرد جمع آوري انشعابات غير مجاز</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87000">
                          <a:srgbClr val="000000">
                            <a:alpha val="83000"/>
                          </a:srgbClr>
                        </a:gs>
                        <a:gs pos="50000">
                          <a:schemeClr val="accent5">
                            <a:lumMod val="20000"/>
                            <a:lumOff val="80000"/>
                            <a:shade val="30000"/>
                            <a:satMod val="115000"/>
                            <a:alpha val="0"/>
                          </a:schemeClr>
                        </a:gs>
                        <a:gs pos="50000">
                          <a:schemeClr val="accent5">
                            <a:lumMod val="20000"/>
                            <a:lumOff val="80000"/>
                            <a:shade val="67500"/>
                            <a:satMod val="115000"/>
                          </a:schemeClr>
                        </a:gs>
                        <a:gs pos="100000">
                          <a:schemeClr val="accent5">
                            <a:lumMod val="20000"/>
                            <a:lumOff val="80000"/>
                            <a:shade val="100000"/>
                            <a:satMod val="115000"/>
                          </a:schemeClr>
                        </a:gs>
                      </a:gsLst>
                      <a:lin ang="4800000" scaled="0"/>
                      <a:tileRect/>
                    </a:gradFill>
                  </a:tcPr>
                </a:tc>
                <a:tc rowSpan="3">
                  <a:txBody>
                    <a:bodyPr/>
                    <a:lstStyle/>
                    <a:p>
                      <a:pPr algn="ctr" rtl="1" fontAlgn="ctr"/>
                      <a:r>
                        <a:rPr kumimoji="0" lang="fa-IR" sz="1400" b="1" i="0" u="none" strike="noStrike" kern="1200" dirty="0">
                          <a:solidFill>
                            <a:srgbClr val="A40000"/>
                          </a:solidFill>
                          <a:latin typeface="B Titr"/>
                          <a:ea typeface="+mn-ea"/>
                          <a:cs typeface="B Titr" pitchFamily="2" charset="-78"/>
                        </a:rPr>
                        <a:t>تعداد انشعابات غير مجاز جمع آوري شده </a:t>
                      </a:r>
                    </a:p>
                  </a:txBody>
                  <a:tcPr marL="360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87000">
                          <a:srgbClr val="000000"/>
                        </a:gs>
                        <a:gs pos="50000">
                          <a:schemeClr val="accent5">
                            <a:lumMod val="20000"/>
                            <a:lumOff val="80000"/>
                            <a:shade val="30000"/>
                            <a:satMod val="115000"/>
                            <a:alpha val="0"/>
                          </a:schemeClr>
                        </a:gs>
                        <a:gs pos="50000">
                          <a:schemeClr val="accent5">
                            <a:lumMod val="20000"/>
                            <a:lumOff val="80000"/>
                            <a:shade val="67500"/>
                            <a:satMod val="115000"/>
                          </a:schemeClr>
                        </a:gs>
                        <a:gs pos="100000">
                          <a:schemeClr val="accent5">
                            <a:lumMod val="20000"/>
                            <a:lumOff val="80000"/>
                            <a:shade val="100000"/>
                            <a:satMod val="115000"/>
                          </a:schemeClr>
                        </a:gs>
                      </a:gsLst>
                      <a:lin ang="5400000" scaled="0"/>
                      <a:tileRect/>
                    </a:gradFill>
                  </a:tcPr>
                </a:tc>
                <a:tc rowSpan="3">
                  <a:txBody>
                    <a:bodyPr/>
                    <a:lstStyle/>
                    <a:p>
                      <a:pPr algn="ctr" rtl="1" fontAlgn="ctr"/>
                      <a:r>
                        <a:rPr lang="fa-IR" sz="1400" b="1" i="0" u="none" strike="noStrike" dirty="0">
                          <a:solidFill>
                            <a:srgbClr val="A40000"/>
                          </a:solidFill>
                          <a:latin typeface="B Titr"/>
                          <a:cs typeface="B Titr" pitchFamily="2" charset="-78"/>
                        </a:rPr>
                        <a:t>تعداد انشعابات غير مجاز شناسايي شده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85000">
                          <a:srgbClr val="000000"/>
                        </a:gs>
                        <a:gs pos="50000">
                          <a:schemeClr val="accent5">
                            <a:lumMod val="20000"/>
                            <a:lumOff val="80000"/>
                            <a:shade val="30000"/>
                            <a:satMod val="115000"/>
                            <a:alpha val="0"/>
                          </a:schemeClr>
                        </a:gs>
                        <a:gs pos="50000">
                          <a:schemeClr val="accent5">
                            <a:lumMod val="20000"/>
                            <a:lumOff val="80000"/>
                            <a:shade val="67500"/>
                            <a:satMod val="115000"/>
                          </a:schemeClr>
                        </a:gs>
                        <a:gs pos="100000">
                          <a:schemeClr val="accent5">
                            <a:lumMod val="20000"/>
                            <a:lumOff val="80000"/>
                            <a:shade val="100000"/>
                            <a:satMod val="115000"/>
                          </a:schemeClr>
                        </a:gs>
                      </a:gsLst>
                      <a:lin ang="4800000" scaled="0"/>
                    </a:gradFill>
                  </a:tcPr>
                </a:tc>
                <a:extLst>
                  <a:ext uri="{0D108BD9-81ED-4DB2-BD59-A6C34878D82A}">
                    <a16:rowId xmlns:a16="http://schemas.microsoft.com/office/drawing/2014/main" val="10001"/>
                  </a:ext>
                </a:extLst>
              </a:tr>
              <a:tr h="1123859">
                <a:tc gridSpan="2">
                  <a:txBody>
                    <a:bodyPr/>
                    <a:lstStyle/>
                    <a:p>
                      <a:pPr algn="ctr" rtl="1" fontAlgn="ctr"/>
                      <a:r>
                        <a:rPr lang="fa-IR" sz="1400" b="1" i="0" u="none" strike="noStrike" dirty="0">
                          <a:solidFill>
                            <a:srgbClr val="A40000"/>
                          </a:solidFill>
                          <a:latin typeface="B Titr"/>
                          <a:cs typeface="B Titr" pitchFamily="2" charset="-78"/>
                        </a:rPr>
                        <a:t>روستایی</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hMerge="1">
                  <a:txBody>
                    <a:bodyPr/>
                    <a:lstStyle/>
                    <a:p>
                      <a:endParaRPr lang="en-US"/>
                    </a:p>
                  </a:txBody>
                  <a:tcPr/>
                </a:tc>
                <a:tc gridSpan="2">
                  <a:txBody>
                    <a:bodyPr/>
                    <a:lstStyle/>
                    <a:p>
                      <a:pPr algn="ctr" rtl="1" fontAlgn="ctr"/>
                      <a:r>
                        <a:rPr lang="fa-IR" sz="1400" b="1" i="0" u="none" strike="noStrike" dirty="0">
                          <a:solidFill>
                            <a:srgbClr val="A40000"/>
                          </a:solidFill>
                          <a:latin typeface="B Titr"/>
                          <a:cs typeface="B Titr" pitchFamily="2" charset="-78"/>
                        </a:rPr>
                        <a:t>شهری</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324198">
                <a:tc>
                  <a:txBody>
                    <a:bodyPr/>
                    <a:lstStyle/>
                    <a:p>
                      <a:pPr algn="ctr" rtl="1" fontAlgn="ctr"/>
                      <a:r>
                        <a:rPr lang="fa-IR" sz="1400" b="1" i="0" u="none" strike="noStrike" dirty="0">
                          <a:solidFill>
                            <a:srgbClr val="A40000"/>
                          </a:solidFill>
                          <a:latin typeface="B Titr"/>
                          <a:cs typeface="B Titr" pitchFamily="2" charset="-78"/>
                        </a:rPr>
                        <a:t>سه فاز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rtl="1" fontAlgn="ctr"/>
                      <a:r>
                        <a:rPr lang="fa-IR" sz="1400" b="1" i="0" u="none" strike="noStrike" dirty="0">
                          <a:solidFill>
                            <a:srgbClr val="A40000"/>
                          </a:solidFill>
                          <a:latin typeface="B Titr"/>
                          <a:cs typeface="B Titr" pitchFamily="2" charset="-78"/>
                        </a:rPr>
                        <a:t>تكفاز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rtl="1" fontAlgn="ctr"/>
                      <a:r>
                        <a:rPr lang="fa-IR" sz="1400" b="1" i="0" u="none" strike="noStrike" dirty="0">
                          <a:solidFill>
                            <a:srgbClr val="A40000"/>
                          </a:solidFill>
                          <a:latin typeface="B Titr"/>
                          <a:cs typeface="B Titr" pitchFamily="2" charset="-78"/>
                        </a:rPr>
                        <a:t>سه فاز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rtl="1" fontAlgn="ctr"/>
                      <a:r>
                        <a:rPr lang="fa-IR" sz="1400" b="1" i="0" u="none" strike="noStrike" dirty="0">
                          <a:solidFill>
                            <a:srgbClr val="A40000"/>
                          </a:solidFill>
                          <a:latin typeface="B Titr"/>
                          <a:cs typeface="B Titr" pitchFamily="2" charset="-78"/>
                        </a:rPr>
                        <a:t>تكفاز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42468">
                <a:tc>
                  <a:txBody>
                    <a:bodyPr/>
                    <a:lstStyle/>
                    <a:p>
                      <a:pPr algn="ctr" fontAlgn="ctr"/>
                      <a:r>
                        <a:rPr lang="en-US" sz="1800" b="1" i="0" u="none" strike="noStrike" dirty="0">
                          <a:solidFill>
                            <a:srgbClr val="A40000"/>
                          </a:solidFill>
                          <a:latin typeface="B Titr"/>
                          <a:cs typeface="B Titr" pitchFamily="2" charset="-78"/>
                        </a:rPr>
                        <a:t>1033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i="0" u="none" strike="noStrike" dirty="0">
                          <a:solidFill>
                            <a:srgbClr val="A40000"/>
                          </a:solidFill>
                          <a:latin typeface="B Titr"/>
                          <a:cs typeface="B Titr" pitchFamily="2" charset="-78"/>
                        </a:rPr>
                        <a:t>2553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i="0" u="none" strike="noStrike" dirty="0">
                          <a:solidFill>
                            <a:srgbClr val="A40000"/>
                          </a:solidFill>
                          <a:latin typeface="B Titr"/>
                          <a:cs typeface="B Titr" pitchFamily="2" charset="-78"/>
                        </a:rPr>
                        <a:t>3374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i="0" u="none" strike="noStrike" dirty="0">
                          <a:solidFill>
                            <a:srgbClr val="A40000"/>
                          </a:solidFill>
                          <a:latin typeface="B Titr"/>
                          <a:cs typeface="B Titr" pitchFamily="2" charset="-78"/>
                        </a:rPr>
                        <a:t>7283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i="0" u="none" strike="noStrike" dirty="0">
                          <a:solidFill>
                            <a:srgbClr val="A40000"/>
                          </a:solidFill>
                          <a:latin typeface="B Titr"/>
                          <a:cs typeface="B Titr" pitchFamily="2" charset="-78"/>
                        </a:rPr>
                        <a:t>77%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i="0" u="none" strike="noStrike" dirty="0">
                          <a:solidFill>
                            <a:srgbClr val="A40000"/>
                          </a:solidFill>
                          <a:latin typeface="B Titr"/>
                          <a:cs typeface="B Titr" pitchFamily="2" charset="-78"/>
                        </a:rPr>
                        <a:t>71270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i="0" u="none" strike="noStrike" dirty="0">
                          <a:solidFill>
                            <a:srgbClr val="A40000"/>
                          </a:solidFill>
                          <a:latin typeface="B Titr"/>
                          <a:cs typeface="B Titr" pitchFamily="2" charset="-78"/>
                        </a:rPr>
                        <a:t>92514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spd="med" advTm="5000">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Picture 1">
            <a:hlinkClick r:id="rId3" action="ppaction://hlinksldjump"/>
          </p:cNvPr>
          <p:cNvPicPr>
            <a:picLocks noChangeAspect="1"/>
          </p:cNvPicPr>
          <p:nvPr/>
        </p:nvPicPr>
        <p:blipFill>
          <a:blip r:embed="rId4"/>
          <a:srcRect/>
          <a:stretch>
            <a:fillRect/>
          </a:stretch>
        </p:blipFill>
        <p:spPr bwMode="auto">
          <a:xfrm>
            <a:off x="76200" y="6172200"/>
            <a:ext cx="685800" cy="685800"/>
          </a:xfrm>
          <a:prstGeom prst="rect">
            <a:avLst/>
          </a:prstGeom>
          <a:noFill/>
          <a:ln w="9525">
            <a:noFill/>
            <a:miter lim="800000"/>
            <a:headEnd/>
            <a:tailEnd/>
          </a:ln>
        </p:spPr>
      </p:pic>
      <p:pic>
        <p:nvPicPr>
          <p:cNvPr id="22531" name="Picture 2">
            <a:hlinkClick r:id="" action="ppaction://hlinkshowjump?jump=nextslide"/>
          </p:cNvPr>
          <p:cNvPicPr>
            <a:picLocks noChangeAspect="1"/>
          </p:cNvPicPr>
          <p:nvPr/>
        </p:nvPicPr>
        <p:blipFill>
          <a:blip r:embed="rId5"/>
          <a:srcRect/>
          <a:stretch>
            <a:fillRect/>
          </a:stretch>
        </p:blipFill>
        <p:spPr bwMode="auto">
          <a:xfrm>
            <a:off x="8478838" y="6503988"/>
            <a:ext cx="338137" cy="338137"/>
          </a:xfrm>
          <a:prstGeom prst="rect">
            <a:avLst/>
          </a:prstGeom>
          <a:noFill/>
          <a:ln w="9525">
            <a:noFill/>
            <a:miter lim="800000"/>
            <a:headEnd/>
            <a:tailEnd/>
          </a:ln>
        </p:spPr>
      </p:pic>
      <p:pic>
        <p:nvPicPr>
          <p:cNvPr id="22532" name="Picture 3">
            <a:hlinkClick r:id="" action="ppaction://hlinkshowjump?jump=previousslide"/>
          </p:cNvPr>
          <p:cNvPicPr>
            <a:picLocks noChangeAspect="1"/>
          </p:cNvPicPr>
          <p:nvPr/>
        </p:nvPicPr>
        <p:blipFill>
          <a:blip r:embed="rId6"/>
          <a:srcRect/>
          <a:stretch>
            <a:fillRect/>
          </a:stretch>
        </p:blipFill>
        <p:spPr bwMode="auto">
          <a:xfrm>
            <a:off x="8001000" y="6511925"/>
            <a:ext cx="338138" cy="338138"/>
          </a:xfrm>
          <a:prstGeom prst="rect">
            <a:avLst/>
          </a:prstGeom>
          <a:noFill/>
          <a:ln w="9525">
            <a:noFill/>
            <a:miter lim="800000"/>
            <a:headEnd/>
            <a:tailEnd/>
          </a:ln>
        </p:spPr>
      </p:pic>
      <p:sp>
        <p:nvSpPr>
          <p:cNvPr id="5" name="TextBox 4"/>
          <p:cNvSpPr txBox="1"/>
          <p:nvPr/>
        </p:nvSpPr>
        <p:spPr>
          <a:xfrm>
            <a:off x="500034" y="214291"/>
            <a:ext cx="6715172" cy="584775"/>
          </a:xfrm>
          <a:prstGeom prst="rect">
            <a:avLst/>
          </a:prstGeom>
          <a:solidFill>
            <a:schemeClr val="accent5">
              <a:lumMod val="50000"/>
              <a:alpha val="68000"/>
            </a:schemeClr>
          </a:solid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stStyle>
          <a:p>
            <a:pPr fontAlgn="auto">
              <a:spcBef>
                <a:spcPts val="0"/>
              </a:spcBef>
              <a:spcAft>
                <a:spcPts val="0"/>
              </a:spcAft>
              <a:defRPr/>
            </a:pPr>
            <a:r>
              <a:rPr lang="ar-SA" dirty="0">
                <a:solidFill>
                  <a:srgbClr val="FF0000"/>
                </a:solidFill>
              </a:rPr>
              <a:t>وضعيت </a:t>
            </a:r>
            <a:r>
              <a:rPr lang="fa-IR" dirty="0">
                <a:solidFill>
                  <a:srgbClr val="FF0000"/>
                </a:solidFill>
              </a:rPr>
              <a:t>عملكرد تاسيسات برق</a:t>
            </a:r>
            <a:r>
              <a:rPr lang="en-US" dirty="0">
                <a:solidFill>
                  <a:srgbClr val="FF0000"/>
                </a:solidFill>
              </a:rPr>
              <a:t> </a:t>
            </a:r>
            <a:r>
              <a:rPr lang="ar-SA" dirty="0">
                <a:solidFill>
                  <a:srgbClr val="FF0000"/>
                </a:solidFill>
              </a:rPr>
              <a:t> ازسال  87تا </a:t>
            </a:r>
            <a:r>
              <a:rPr lang="fa-IR" sz="3200" dirty="0">
                <a:solidFill>
                  <a:srgbClr val="FF0000"/>
                </a:solidFill>
              </a:rPr>
              <a:t>سال </a:t>
            </a:r>
            <a:r>
              <a:rPr lang="fa-IR" dirty="0">
                <a:solidFill>
                  <a:srgbClr val="FF0000"/>
                </a:solidFill>
              </a:rPr>
              <a:t>9</a:t>
            </a:r>
            <a:r>
              <a:rPr lang="ar-SA" dirty="0">
                <a:solidFill>
                  <a:srgbClr val="FF0000"/>
                </a:solidFill>
              </a:rPr>
              <a:t>1</a:t>
            </a:r>
            <a:endParaRPr lang="fa-IR" dirty="0">
              <a:solidFill>
                <a:srgbClr val="FF0000"/>
              </a:solidFill>
            </a:endParaRPr>
          </a:p>
        </p:txBody>
      </p:sp>
      <p:sp>
        <p:nvSpPr>
          <p:cNvPr id="22534" name="TextBox 5"/>
          <p:cNvSpPr txBox="1">
            <a:spLocks noChangeArrowheads="1"/>
          </p:cNvSpPr>
          <p:nvPr/>
        </p:nvSpPr>
        <p:spPr bwMode="auto">
          <a:xfrm>
            <a:off x="6286500" y="857250"/>
            <a:ext cx="3000375" cy="276225"/>
          </a:xfrm>
          <a:prstGeom prst="rect">
            <a:avLst/>
          </a:prstGeom>
          <a:noFill/>
          <a:ln w="9525">
            <a:noFill/>
            <a:miter lim="800000"/>
            <a:headEnd/>
            <a:tailEnd/>
          </a:ln>
        </p:spPr>
        <p:txBody>
          <a:bodyPr>
            <a:spAutoFit/>
          </a:bodyPr>
          <a:lstStyle/>
          <a:p>
            <a:pPr algn="ctr"/>
            <a:r>
              <a:rPr lang="fa-IR" sz="1200">
                <a:solidFill>
                  <a:srgbClr val="FF0000"/>
                </a:solidFill>
                <a:latin typeface="IranNastaliq"/>
              </a:rPr>
              <a:t>شركت توزيع نيروي برق  خوزستان</a:t>
            </a:r>
            <a:endParaRPr lang="en-US" sz="1200">
              <a:solidFill>
                <a:srgbClr val="FF0000"/>
              </a:solidFill>
              <a:latin typeface="IranNastaliq"/>
            </a:endParaRPr>
          </a:p>
        </p:txBody>
      </p:sp>
      <p:pic>
        <p:nvPicPr>
          <p:cNvPr id="7" name="Picture 6"/>
          <p:cNvPicPr>
            <a:picLocks noChangeAspect="1"/>
          </p:cNvPicPr>
          <p:nvPr/>
        </p:nvPicPr>
        <p:blipFill>
          <a:blip r:embed="rId7"/>
          <a:stretch>
            <a:fillRect/>
          </a:stretch>
        </p:blipFill>
        <p:spPr>
          <a:xfrm>
            <a:off x="7643813" y="214313"/>
            <a:ext cx="530225" cy="650875"/>
          </a:xfrm>
          <a:prstGeom prst="rect">
            <a:avLst/>
          </a:prstGeom>
          <a:ln>
            <a:noFill/>
          </a:ln>
          <a:effectLst>
            <a:outerShdw blurRad="292100" dist="139700" dir="2700000" algn="tl" rotWithShape="0">
              <a:srgbClr val="333333">
                <a:alpha val="65000"/>
              </a:srgbClr>
            </a:outerShdw>
          </a:effectLst>
        </p:spPr>
      </p:pic>
      <p:graphicFrame>
        <p:nvGraphicFramePr>
          <p:cNvPr id="9" name="Table 8"/>
          <p:cNvGraphicFramePr>
            <a:graphicFrameLocks noGrp="1"/>
          </p:cNvGraphicFramePr>
          <p:nvPr/>
        </p:nvGraphicFramePr>
        <p:xfrm>
          <a:off x="214313" y="1285875"/>
          <a:ext cx="8715375" cy="5184775"/>
        </p:xfrm>
        <a:graphic>
          <a:graphicData uri="http://schemas.openxmlformats.org/drawingml/2006/table">
            <a:tbl>
              <a:tblPr firstRow="1" bandRow="1">
                <a:tableStyleId>{5C22544A-7EE6-4342-B048-85BDC9FD1C3A}</a:tableStyleId>
              </a:tblPr>
              <a:tblGrid>
                <a:gridCol w="1173227">
                  <a:extLst>
                    <a:ext uri="{9D8B030D-6E8A-4147-A177-3AD203B41FA5}">
                      <a16:colId xmlns:a16="http://schemas.microsoft.com/office/drawing/2014/main" val="20000"/>
                    </a:ext>
                  </a:extLst>
                </a:gridCol>
                <a:gridCol w="1257029">
                  <a:extLst>
                    <a:ext uri="{9D8B030D-6E8A-4147-A177-3AD203B41FA5}">
                      <a16:colId xmlns:a16="http://schemas.microsoft.com/office/drawing/2014/main" val="20001"/>
                    </a:ext>
                  </a:extLst>
                </a:gridCol>
                <a:gridCol w="1173227">
                  <a:extLst>
                    <a:ext uri="{9D8B030D-6E8A-4147-A177-3AD203B41FA5}">
                      <a16:colId xmlns:a16="http://schemas.microsoft.com/office/drawing/2014/main" val="20002"/>
                    </a:ext>
                  </a:extLst>
                </a:gridCol>
                <a:gridCol w="1089424">
                  <a:extLst>
                    <a:ext uri="{9D8B030D-6E8A-4147-A177-3AD203B41FA5}">
                      <a16:colId xmlns:a16="http://schemas.microsoft.com/office/drawing/2014/main" val="20003"/>
                    </a:ext>
                  </a:extLst>
                </a:gridCol>
                <a:gridCol w="1257029">
                  <a:extLst>
                    <a:ext uri="{9D8B030D-6E8A-4147-A177-3AD203B41FA5}">
                      <a16:colId xmlns:a16="http://schemas.microsoft.com/office/drawing/2014/main" val="20004"/>
                    </a:ext>
                  </a:extLst>
                </a:gridCol>
                <a:gridCol w="1010919">
                  <a:extLst>
                    <a:ext uri="{9D8B030D-6E8A-4147-A177-3AD203B41FA5}">
                      <a16:colId xmlns:a16="http://schemas.microsoft.com/office/drawing/2014/main" val="20005"/>
                    </a:ext>
                  </a:extLst>
                </a:gridCol>
                <a:gridCol w="1754581">
                  <a:extLst>
                    <a:ext uri="{9D8B030D-6E8A-4147-A177-3AD203B41FA5}">
                      <a16:colId xmlns:a16="http://schemas.microsoft.com/office/drawing/2014/main" val="20006"/>
                    </a:ext>
                  </a:extLst>
                </a:gridCol>
              </a:tblGrid>
              <a:tr h="347487">
                <a:tc>
                  <a:txBody>
                    <a:bodyPr/>
                    <a:lstStyle/>
                    <a:p>
                      <a:pPr marL="0" algn="ctr" defTabSz="914400" rtl="0" eaLnBrk="1" latinLnBrk="0" hangingPunct="1"/>
                      <a:r>
                        <a:rPr lang="fa-IR" sz="1800" b="1" kern="1200" dirty="0">
                          <a:ln w="3175">
                            <a:noFill/>
                          </a:ln>
                          <a:solidFill>
                            <a:srgbClr val="E20000"/>
                          </a:solidFill>
                          <a:latin typeface="+mn-lt"/>
                          <a:ea typeface="+mn-ea"/>
                          <a:cs typeface="B Zar" pitchFamily="2" charset="-78"/>
                        </a:rPr>
                        <a:t>سال 91</a:t>
                      </a:r>
                      <a:endParaRPr lang="en-US" sz="1800" b="1" kern="1200" dirty="0">
                        <a:ln w="3175">
                          <a:noFill/>
                        </a:ln>
                        <a:solidFill>
                          <a:srgbClr val="E20000"/>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28575" cap="flat" cmpd="sng" algn="ctr">
                      <a:solidFill>
                        <a:schemeClr val="bg1"/>
                      </a:solidFill>
                      <a:prstDash val="solid"/>
                      <a:round/>
                      <a:headEnd type="none" w="med" len="med"/>
                      <a:tailEnd type="none" w="med" len="med"/>
                    </a:lnT>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rgbClr val="E20000"/>
                          </a:solidFill>
                          <a:latin typeface="+mn-lt"/>
                          <a:ea typeface="+mn-ea"/>
                          <a:cs typeface="B Zar" pitchFamily="2" charset="-78"/>
                        </a:rPr>
                        <a:t>سال 90</a:t>
                      </a:r>
                      <a:endParaRPr lang="en-US" sz="1800" b="1" kern="1200" dirty="0">
                        <a:ln w="3175">
                          <a:noFill/>
                        </a:ln>
                        <a:solidFill>
                          <a:srgbClr val="E20000"/>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28575" cap="flat" cmpd="sng" algn="ctr">
                      <a:solidFill>
                        <a:schemeClr val="bg1"/>
                      </a:solidFill>
                      <a:prstDash val="solid"/>
                      <a:round/>
                      <a:headEnd type="none" w="med" len="med"/>
                      <a:tailEnd type="none" w="med" len="med"/>
                    </a:lnT>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rgbClr val="E20000"/>
                          </a:solidFill>
                          <a:latin typeface="+mn-lt"/>
                          <a:ea typeface="+mn-ea"/>
                          <a:cs typeface="B Zar" pitchFamily="2" charset="-78"/>
                        </a:rPr>
                        <a:t>سال 89</a:t>
                      </a:r>
                      <a:endParaRPr lang="en-US" sz="1800" b="1" kern="1200" dirty="0">
                        <a:ln w="3175">
                          <a:noFill/>
                        </a:ln>
                        <a:solidFill>
                          <a:srgbClr val="E20000"/>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28575" cap="flat" cmpd="sng" algn="ctr">
                      <a:solidFill>
                        <a:schemeClr val="bg1"/>
                      </a:solidFill>
                      <a:prstDash val="solid"/>
                      <a:round/>
                      <a:headEnd type="none" w="med" len="med"/>
                      <a:tailEnd type="none" w="med" len="med"/>
                    </a:lnT>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rgbClr val="E20000"/>
                          </a:solidFill>
                          <a:latin typeface="+mn-lt"/>
                          <a:ea typeface="+mn-ea"/>
                          <a:cs typeface="B Zar" pitchFamily="2" charset="-78"/>
                        </a:rPr>
                        <a:t>سال 88</a:t>
                      </a:r>
                      <a:endParaRPr lang="en-US" sz="1800" b="1" kern="1200" dirty="0">
                        <a:ln w="3175">
                          <a:noFill/>
                        </a:ln>
                        <a:solidFill>
                          <a:srgbClr val="E20000"/>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28575" cap="flat" cmpd="sng" algn="ctr">
                      <a:solidFill>
                        <a:schemeClr val="bg1"/>
                      </a:solidFill>
                      <a:prstDash val="solid"/>
                      <a:round/>
                      <a:headEnd type="none" w="med" len="med"/>
                      <a:tailEnd type="none" w="med" len="med"/>
                    </a:lnT>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rgbClr val="E20000"/>
                          </a:solidFill>
                          <a:latin typeface="+mn-lt"/>
                          <a:ea typeface="+mn-ea"/>
                          <a:cs typeface="B Zar" pitchFamily="2" charset="-78"/>
                        </a:rPr>
                        <a:t>سال 87</a:t>
                      </a:r>
                      <a:endParaRPr lang="en-US" sz="1800" b="1" kern="1200" dirty="0">
                        <a:ln w="3175">
                          <a:noFill/>
                        </a:ln>
                        <a:solidFill>
                          <a:srgbClr val="E20000"/>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28575" cap="flat" cmpd="sng" algn="ctr">
                      <a:solidFill>
                        <a:schemeClr val="bg1"/>
                      </a:solidFill>
                      <a:prstDash val="solid"/>
                      <a:round/>
                      <a:headEnd type="none" w="med" len="med"/>
                      <a:tailEnd type="none" w="med" len="med"/>
                    </a:lnT>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gridSpan="2">
                  <a:txBody>
                    <a:bodyPr/>
                    <a:lstStyle/>
                    <a:p>
                      <a:pPr marL="0" algn="ctr" defTabSz="914400" rtl="0" eaLnBrk="1" latinLnBrk="0" hangingPunct="1"/>
                      <a:r>
                        <a:rPr lang="fa-IR" sz="1800" b="1" kern="1200" dirty="0">
                          <a:ln w="3175">
                            <a:noFill/>
                          </a:ln>
                          <a:solidFill>
                            <a:srgbClr val="E20000"/>
                          </a:solidFill>
                          <a:latin typeface="+mn-lt"/>
                          <a:ea typeface="+mn-ea"/>
                          <a:cs typeface="B Zar" pitchFamily="2" charset="-78"/>
                        </a:rPr>
                        <a:t>شرح</a:t>
                      </a:r>
                      <a:endParaRPr lang="en-US" sz="1800" b="1" kern="1200" dirty="0">
                        <a:ln w="3175">
                          <a:noFill/>
                        </a:ln>
                        <a:solidFill>
                          <a:srgbClr val="E20000"/>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hMerge="1">
                  <a:txBody>
                    <a:bodyPr/>
                    <a:lstStyle/>
                    <a:p>
                      <a:endParaRPr lang="en-US" dirty="0"/>
                    </a:p>
                  </a:txBody>
                  <a:tcPr>
                    <a:solidFill>
                      <a:srgbClr val="E20000">
                        <a:alpha val="50196"/>
                      </a:srgbClr>
                    </a:solidFill>
                  </a:tcPr>
                </a:tc>
                <a:extLst>
                  <a:ext uri="{0D108BD9-81ED-4DB2-BD59-A6C34878D82A}">
                    <a16:rowId xmlns:a16="http://schemas.microsoft.com/office/drawing/2014/main" val="10000"/>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46950</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55719</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58213</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55578</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40639</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gridSpan="2">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افزايش </a:t>
                      </a:r>
                      <a:r>
                        <a:rPr lang="fa-IR" sz="1600" b="1" kern="1200" dirty="0">
                          <a:ln w="3175">
                            <a:noFill/>
                          </a:ln>
                          <a:solidFill>
                            <a:schemeClr val="tx1"/>
                          </a:solidFill>
                          <a:latin typeface="+mn-lt"/>
                          <a:ea typeface="+mn-ea"/>
                          <a:cs typeface="B Zar" pitchFamily="2" charset="-78"/>
                        </a:rPr>
                        <a:t>تعداد مشتركين</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28575" cap="flat" cmpd="sng" algn="ctr">
                      <a:solidFill>
                        <a:schemeClr val="bg1"/>
                      </a:solidFill>
                      <a:prstDash val="solid"/>
                      <a:round/>
                      <a:headEnd type="none" w="med" len="med"/>
                      <a:tailEnd type="none" w="med" len="med"/>
                    </a:lnR>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hMerge="1">
                  <a:txBody>
                    <a:bodyPr/>
                    <a:lstStyle/>
                    <a:p>
                      <a:endParaRPr lang="en-US" dirty="0"/>
                    </a:p>
                  </a:txBody>
                  <a:tcPr>
                    <a:solidFill>
                      <a:srgbClr val="000000">
                        <a:alpha val="50196"/>
                      </a:srgbClr>
                    </a:solidFill>
                  </a:tcPr>
                </a:tc>
                <a:extLst>
                  <a:ext uri="{0D108BD9-81ED-4DB2-BD59-A6C34878D82A}">
                    <a16:rowId xmlns:a16="http://schemas.microsoft.com/office/drawing/2014/main" val="10001"/>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276</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817</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1018</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393</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424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هوايي</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rowSpan="3">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طول شبكه فشار متوسط</a:t>
                      </a:r>
                      <a:r>
                        <a:rPr lang="fa-IR" sz="1800" b="1" kern="1200" baseline="0" dirty="0">
                          <a:ln w="3175">
                            <a:noFill/>
                          </a:ln>
                          <a:solidFill>
                            <a:schemeClr val="tx1"/>
                          </a:solidFill>
                          <a:latin typeface="+mn-lt"/>
                          <a:ea typeface="+mn-ea"/>
                          <a:cs typeface="B Zar" pitchFamily="2" charset="-78"/>
                        </a:rPr>
                        <a:t> </a:t>
                      </a:r>
                      <a:r>
                        <a:rPr lang="fa-IR" sz="1200" b="1" kern="1200" baseline="0" dirty="0">
                          <a:ln w="3175">
                            <a:noFill/>
                          </a:ln>
                          <a:solidFill>
                            <a:schemeClr val="tx1"/>
                          </a:solidFill>
                          <a:latin typeface="+mn-lt"/>
                          <a:ea typeface="+mn-ea"/>
                          <a:cs typeface="B Zar" pitchFamily="2" charset="-78"/>
                        </a:rPr>
                        <a:t>(</a:t>
                      </a:r>
                      <a:r>
                        <a:rPr lang="ar-SA" sz="1200" b="1" kern="1200" baseline="0" dirty="0">
                          <a:ln w="3175">
                            <a:noFill/>
                          </a:ln>
                          <a:solidFill>
                            <a:schemeClr val="tx1"/>
                          </a:solidFill>
                          <a:latin typeface="+mn-lt"/>
                          <a:ea typeface="+mn-ea"/>
                          <a:cs typeface="B Zar" pitchFamily="2" charset="-78"/>
                        </a:rPr>
                        <a:t>كيلو</a:t>
                      </a:r>
                      <a:r>
                        <a:rPr lang="fa-IR" sz="1200" b="1" kern="1200" baseline="0" dirty="0">
                          <a:ln w="3175">
                            <a:noFill/>
                          </a:ln>
                          <a:solidFill>
                            <a:schemeClr val="tx1"/>
                          </a:solidFill>
                          <a:latin typeface="+mn-lt"/>
                          <a:ea typeface="+mn-ea"/>
                          <a:cs typeface="B Zar" pitchFamily="2" charset="-78"/>
                        </a:rPr>
                        <a:t>متر)</a:t>
                      </a:r>
                      <a:endParaRPr lang="en-US" sz="18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2"/>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7</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3</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زميني</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2000" kern="1200" dirty="0">
                        <a:ln w="3175">
                          <a:solidFill>
                            <a:schemeClr val="tx1"/>
                          </a:solidFill>
                        </a:ln>
                        <a:solidFill>
                          <a:schemeClr val="bg1"/>
                        </a:solidFill>
                        <a:latin typeface="+mn-lt"/>
                        <a:ea typeface="+mn-ea"/>
                        <a:cs typeface="B Titr" pitchFamily="2" charset="-78"/>
                      </a:endParaRPr>
                    </a:p>
                  </a:txBody>
                  <a:tcPr>
                    <a:solidFill>
                      <a:srgbClr val="000000">
                        <a:alpha val="50196"/>
                      </a:srgbClr>
                    </a:solidFill>
                  </a:tcPr>
                </a:tc>
                <a:extLst>
                  <a:ext uri="{0D108BD9-81ED-4DB2-BD59-A6C34878D82A}">
                    <a16:rowId xmlns:a16="http://schemas.microsoft.com/office/drawing/2014/main" val="10003"/>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280</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824</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1022</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396</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425</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جمع</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2000" kern="1200" dirty="0">
                        <a:ln w="3175">
                          <a:solidFill>
                            <a:schemeClr val="tx1"/>
                          </a:solidFill>
                        </a:ln>
                        <a:solidFill>
                          <a:schemeClr val="bg1"/>
                        </a:solidFill>
                        <a:latin typeface="+mn-lt"/>
                        <a:ea typeface="+mn-ea"/>
                        <a:cs typeface="B Titr" pitchFamily="2" charset="-78"/>
                      </a:endParaRPr>
                    </a:p>
                  </a:txBody>
                  <a:tcPr>
                    <a:solidFill>
                      <a:srgbClr val="000000">
                        <a:alpha val="50196"/>
                      </a:srgbClr>
                    </a:solidFill>
                  </a:tcPr>
                </a:tc>
                <a:extLst>
                  <a:ext uri="{0D108BD9-81ED-4DB2-BD59-A6C34878D82A}">
                    <a16:rowId xmlns:a16="http://schemas.microsoft.com/office/drawing/2014/main" val="10004"/>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342</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431</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417</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270</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169</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هوايي</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tx1"/>
                          </a:solidFill>
                          <a:latin typeface="+mn-lt"/>
                          <a:ea typeface="+mn-ea"/>
                          <a:cs typeface="B Zar" pitchFamily="2" charset="-78"/>
                        </a:rPr>
                        <a:t>طول شبكه فشار ضعيف </a:t>
                      </a:r>
                      <a:r>
                        <a:rPr lang="fa-IR" sz="1400" b="1" kern="1200" baseline="0" dirty="0">
                          <a:ln w="3175">
                            <a:noFill/>
                          </a:ln>
                          <a:solidFill>
                            <a:schemeClr val="tx1"/>
                          </a:solidFill>
                          <a:latin typeface="+mn-lt"/>
                          <a:ea typeface="+mn-ea"/>
                          <a:cs typeface="B Zar" pitchFamily="2" charset="-78"/>
                        </a:rPr>
                        <a:t>(</a:t>
                      </a:r>
                      <a:r>
                        <a:rPr lang="ar-SA" sz="1400" b="1" kern="1200" baseline="0" dirty="0">
                          <a:ln w="3175">
                            <a:noFill/>
                          </a:ln>
                          <a:solidFill>
                            <a:schemeClr val="tx1"/>
                          </a:solidFill>
                          <a:latin typeface="+mn-lt"/>
                          <a:ea typeface="+mn-ea"/>
                          <a:cs typeface="B Zar" pitchFamily="2" charset="-78"/>
                        </a:rPr>
                        <a:t>كيلو</a:t>
                      </a:r>
                      <a:r>
                        <a:rPr lang="fa-IR" sz="1400" b="1" kern="1200" baseline="0" dirty="0">
                          <a:ln w="3175">
                            <a:noFill/>
                          </a:ln>
                          <a:solidFill>
                            <a:schemeClr val="tx1"/>
                          </a:solidFill>
                          <a:latin typeface="+mn-lt"/>
                          <a:ea typeface="+mn-ea"/>
                          <a:cs typeface="B Zar" pitchFamily="2" charset="-78"/>
                        </a:rPr>
                        <a:t>متر)</a:t>
                      </a:r>
                      <a:endParaRPr lang="en-US" sz="18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5"/>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22</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45</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18</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9</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زميني</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1800" b="1" kern="1200" dirty="0">
                        <a:ln w="3175">
                          <a:solidFill>
                            <a:srgbClr val="000000"/>
                          </a:solidFill>
                        </a:ln>
                        <a:solidFill>
                          <a:schemeClr val="bg1"/>
                        </a:solidFill>
                        <a:latin typeface="+mn-lt"/>
                        <a:ea typeface="+mn-ea"/>
                        <a:cs typeface="B Zar" pitchFamily="2" charset="-78"/>
                      </a:endParaRPr>
                    </a:p>
                  </a:txBody>
                  <a:tcPr anchor="ctr">
                    <a:solidFill>
                      <a:srgbClr val="000000">
                        <a:alpha val="50196"/>
                      </a:srgbClr>
                    </a:solidFill>
                  </a:tcPr>
                </a:tc>
                <a:extLst>
                  <a:ext uri="{0D108BD9-81ED-4DB2-BD59-A6C34878D82A}">
                    <a16:rowId xmlns:a16="http://schemas.microsoft.com/office/drawing/2014/main" val="10006"/>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364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476</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435</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279</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173</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جمع</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1800" b="1" kern="1200" dirty="0">
                        <a:ln w="3175">
                          <a:solidFill>
                            <a:srgbClr val="000000"/>
                          </a:solidFill>
                        </a:ln>
                        <a:solidFill>
                          <a:schemeClr val="bg1"/>
                        </a:solidFill>
                        <a:latin typeface="+mn-lt"/>
                        <a:ea typeface="+mn-ea"/>
                        <a:cs typeface="B Zar" pitchFamily="2" charset="-78"/>
                      </a:endParaRPr>
                    </a:p>
                  </a:txBody>
                  <a:tcPr anchor="ctr">
                    <a:solidFill>
                      <a:srgbClr val="000000">
                        <a:alpha val="50196"/>
                      </a:srgbClr>
                    </a:solidFill>
                  </a:tcPr>
                </a:tc>
                <a:extLst>
                  <a:ext uri="{0D108BD9-81ED-4DB2-BD59-A6C34878D82A}">
                    <a16:rowId xmlns:a16="http://schemas.microsoft.com/office/drawing/2014/main" val="10007"/>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644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lnB w="952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1300</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952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1457</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952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675</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952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598</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952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gridSpan="2">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جمع كل شبكه</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C00000"/>
                      </a:solidFill>
                      <a:prstDash val="dot"/>
                      <a:round/>
                      <a:headEnd type="none" w="med" len="med"/>
                      <a:tailEnd type="none" w="med" len="med"/>
                    </a:lnT>
                    <a:lnB w="952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hMerge="1">
                  <a:txBody>
                    <a:bodyPr/>
                    <a:lstStyle/>
                    <a:p>
                      <a:pPr marL="0" algn="ctr" defTabSz="914400" rtl="0" eaLnBrk="1" latinLnBrk="0" hangingPunct="1"/>
                      <a:endParaRPr lang="en-US" sz="1800" b="1" kern="1200" dirty="0">
                        <a:ln w="3175">
                          <a:noFill/>
                        </a:ln>
                        <a:solidFill>
                          <a:schemeClr val="bg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tx1"/>
                      </a:solidFill>
                      <a:prstDash val="dot"/>
                      <a:round/>
                      <a:headEnd type="none" w="med" len="med"/>
                      <a:tailEnd type="none" w="med" len="med"/>
                    </a:lnT>
                    <a:lnB w="9525" cap="flat" cmpd="sng" algn="ctr">
                      <a:solidFill>
                        <a:schemeClr val="tx1"/>
                      </a:solidFill>
                      <a:prstDash val="dot"/>
                      <a:round/>
                      <a:headEnd type="none" w="med" len="med"/>
                      <a:tailEnd type="none" w="med" len="med"/>
                    </a:lnB>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tcPr>
                </a:tc>
                <a:extLst>
                  <a:ext uri="{0D108BD9-81ED-4DB2-BD59-A6C34878D82A}">
                    <a16:rowId xmlns:a16="http://schemas.microsoft.com/office/drawing/2014/main" val="10008"/>
                  </a:ext>
                </a:extLst>
              </a:tr>
              <a:tr h="240851">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1723</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3026</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952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3393</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952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2014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952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1740</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952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هوايي</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952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rowSpan="3">
                  <a:txBody>
                    <a:bodyPr/>
                    <a:lstStyle/>
                    <a:p>
                      <a:pPr marL="0" algn="ctr" defTabSz="914400" rtl="0" eaLnBrk="1" latinLnBrk="0" hangingPunct="1"/>
                      <a:r>
                        <a:rPr lang="fa-IR" sz="1800" b="1" kern="1200" baseline="0" dirty="0">
                          <a:ln w="3175">
                            <a:noFill/>
                          </a:ln>
                          <a:solidFill>
                            <a:schemeClr val="tx1"/>
                          </a:solidFill>
                          <a:latin typeface="+mn-lt"/>
                          <a:ea typeface="+mn-ea"/>
                          <a:cs typeface="B Zar" pitchFamily="2" charset="-78"/>
                        </a:rPr>
                        <a:t>تعداد پست ها (دستگاه)</a:t>
                      </a:r>
                      <a:endParaRPr lang="en-US" sz="18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tx1"/>
                      </a:solidFill>
                      <a:prstDash val="dot"/>
                      <a:round/>
                      <a:headEnd type="none" w="med" len="med"/>
                      <a:tailEnd type="none" w="med" len="med"/>
                    </a:lnT>
                    <a:lnB w="9525" cap="flat" cmpd="sng" algn="ctr">
                      <a:solidFill>
                        <a:schemeClr val="tx1"/>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9"/>
                  </a:ext>
                </a:extLst>
              </a:tr>
              <a:tr h="334199">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13</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11</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27</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6</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28</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400" b="1" kern="1200" dirty="0">
                          <a:ln w="3175">
                            <a:noFill/>
                          </a:ln>
                          <a:solidFill>
                            <a:schemeClr val="tx1"/>
                          </a:solidFill>
                          <a:latin typeface="+mn-lt"/>
                          <a:ea typeface="+mn-ea"/>
                          <a:cs typeface="B Zar" pitchFamily="2" charset="-78"/>
                        </a:rPr>
                        <a:t>زميني</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2000" kern="1200" dirty="0">
                        <a:ln w="3175">
                          <a:solidFill>
                            <a:schemeClr val="tx1"/>
                          </a:solidFill>
                        </a:ln>
                        <a:solidFill>
                          <a:schemeClr val="bg1"/>
                        </a:solidFill>
                        <a:latin typeface="+mn-lt"/>
                        <a:ea typeface="+mn-ea"/>
                        <a:cs typeface="B Titr" pitchFamily="2" charset="-78"/>
                      </a:endParaRPr>
                    </a:p>
                  </a:txBody>
                  <a:tcP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00">
                        <a:alpha val="50196"/>
                      </a:srgbClr>
                    </a:solidFill>
                  </a:tcPr>
                </a:tc>
                <a:extLst>
                  <a:ext uri="{0D108BD9-81ED-4DB2-BD59-A6C34878D82A}">
                    <a16:rowId xmlns:a16="http://schemas.microsoft.com/office/drawing/2014/main" val="10010"/>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1736</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3037</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3420</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2020</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1768</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جمع</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2000" kern="1200" dirty="0">
                        <a:ln w="3175">
                          <a:solidFill>
                            <a:schemeClr val="tx1"/>
                          </a:solidFill>
                        </a:ln>
                        <a:solidFill>
                          <a:schemeClr val="bg1"/>
                        </a:solidFill>
                        <a:latin typeface="+mn-lt"/>
                        <a:ea typeface="+mn-ea"/>
                        <a:cs typeface="B Titr" pitchFamily="2" charset="-78"/>
                      </a:endParaRPr>
                    </a:p>
                  </a:txBody>
                  <a:tcP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00">
                        <a:alpha val="50196"/>
                      </a:srgbClr>
                    </a:solidFill>
                  </a:tcPr>
                </a:tc>
                <a:extLst>
                  <a:ext uri="{0D108BD9-81ED-4DB2-BD59-A6C34878D82A}">
                    <a16:rowId xmlns:a16="http://schemas.microsoft.com/office/drawing/2014/main" val="10011"/>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276</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531</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464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283</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272</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هوايي</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rowSpan="2">
                  <a:txBody>
                    <a:bodyPr/>
                    <a:lstStyle/>
                    <a:p>
                      <a:pPr marL="0" algn="ctr" defTabSz="914400" rtl="0" eaLnBrk="1" latinLnBrk="0" hangingPunct="1"/>
                      <a:r>
                        <a:rPr lang="fa-IR" sz="1800" b="1" kern="1200" baseline="0" dirty="0">
                          <a:ln w="3175">
                            <a:noFill/>
                          </a:ln>
                          <a:solidFill>
                            <a:schemeClr val="tx1"/>
                          </a:solidFill>
                          <a:latin typeface="+mn-lt"/>
                          <a:ea typeface="+mn-ea"/>
                          <a:cs typeface="B Zar" pitchFamily="2" charset="-78"/>
                        </a:rPr>
                        <a:t>ظرفيت پست ها (مگاولت آمپر)</a:t>
                      </a:r>
                      <a:endParaRPr lang="en-US" sz="18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tx1"/>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12"/>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8</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20</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7</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22</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زميني</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lnB w="3175" cap="flat" cmpd="sng" algn="ctr">
                      <a:solidFill>
                        <a:srgbClr val="C00000"/>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1800" b="1" kern="1200" dirty="0">
                        <a:ln w="3175">
                          <a:solidFill>
                            <a:srgbClr val="000000"/>
                          </a:solid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00000">
                        <a:alpha val="50196"/>
                      </a:srgbClr>
                    </a:solidFill>
                  </a:tcPr>
                </a:tc>
                <a:extLst>
                  <a:ext uri="{0D108BD9-81ED-4DB2-BD59-A6C34878D82A}">
                    <a16:rowId xmlns:a16="http://schemas.microsoft.com/office/drawing/2014/main" val="10013"/>
                  </a:ext>
                </a:extLst>
              </a:tr>
              <a:tr h="343870">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284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3175" cap="flat" cmpd="sng" algn="ctr">
                      <a:solidFill>
                        <a:srgbClr val="C00000"/>
                      </a:solidFill>
                      <a:prstDash val="dot"/>
                      <a:round/>
                      <a:headEnd type="none" w="med" len="med"/>
                      <a:tailEnd type="none" w="med" len="med"/>
                    </a:lnT>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535</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484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290</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294</a:t>
                      </a:r>
                      <a:endParaRPr lang="en-US" sz="16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جمع</a:t>
                      </a:r>
                      <a:endParaRPr lang="en-US" sz="14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9525" cap="flat" cmpd="sng" algn="ctr">
                      <a:solidFill>
                        <a:schemeClr val="tx1"/>
                      </a:solidFill>
                      <a:prstDash val="dot"/>
                      <a:round/>
                      <a:headEnd type="none" w="med" len="med"/>
                      <a:tailEnd type="none" w="med" len="med"/>
                    </a:lnR>
                    <a:lnT w="3175" cap="flat" cmpd="sng" algn="ctr">
                      <a:solidFill>
                        <a:srgbClr val="C00000"/>
                      </a:solidFill>
                      <a:prstDash val="dot"/>
                      <a:round/>
                      <a:headEnd type="none" w="med" len="med"/>
                      <a:tailEnd type="none" w="med" len="med"/>
                    </a:lnT>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9525" cap="flat" cmpd="sng" algn="ctr">
                      <a:solidFill>
                        <a:schemeClr val="tx1"/>
                      </a:solidFill>
                      <a:prstDash val="dot"/>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C00000"/>
                      </a:solidFill>
                      <a:prstDash val="dot"/>
                      <a:round/>
                      <a:headEnd type="none" w="med" len="med"/>
                      <a:tailEnd type="none" w="med" len="med"/>
                    </a:lnT>
                    <a:gradFill>
                      <a:gsLst>
                        <a:gs pos="0">
                          <a:schemeClr val="accent3"/>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14"/>
                  </a:ext>
                </a:extLst>
              </a:tr>
            </a:tbl>
          </a:graphicData>
        </a:graphic>
      </p:graphicFrame>
    </p:spTree>
  </p:cSld>
  <p:clrMapOvr>
    <a:masterClrMapping/>
  </p:clrMapOvr>
  <p:transition spd="med" advTm="900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4" name="Picture 1">
            <a:hlinkClick r:id="rId3" action="ppaction://hlinksldjump"/>
          </p:cNvPr>
          <p:cNvPicPr>
            <a:picLocks noChangeAspect="1"/>
          </p:cNvPicPr>
          <p:nvPr/>
        </p:nvPicPr>
        <p:blipFill>
          <a:blip r:embed="rId4"/>
          <a:srcRect/>
          <a:stretch>
            <a:fillRect/>
          </a:stretch>
        </p:blipFill>
        <p:spPr bwMode="auto">
          <a:xfrm>
            <a:off x="76200" y="6172200"/>
            <a:ext cx="685800" cy="685800"/>
          </a:xfrm>
          <a:prstGeom prst="rect">
            <a:avLst/>
          </a:prstGeom>
          <a:noFill/>
          <a:ln w="9525">
            <a:noFill/>
            <a:miter lim="800000"/>
            <a:headEnd/>
            <a:tailEnd/>
          </a:ln>
        </p:spPr>
      </p:pic>
      <p:pic>
        <p:nvPicPr>
          <p:cNvPr id="23555" name="Picture 2">
            <a:hlinkClick r:id="" action="ppaction://hlinkshowjump?jump=nextslide"/>
          </p:cNvPr>
          <p:cNvPicPr>
            <a:picLocks noChangeAspect="1"/>
          </p:cNvPicPr>
          <p:nvPr/>
        </p:nvPicPr>
        <p:blipFill>
          <a:blip r:embed="rId5"/>
          <a:srcRect/>
          <a:stretch>
            <a:fillRect/>
          </a:stretch>
        </p:blipFill>
        <p:spPr bwMode="auto">
          <a:xfrm>
            <a:off x="8478838" y="6503988"/>
            <a:ext cx="338137" cy="338137"/>
          </a:xfrm>
          <a:prstGeom prst="rect">
            <a:avLst/>
          </a:prstGeom>
          <a:noFill/>
          <a:ln w="9525">
            <a:noFill/>
            <a:miter lim="800000"/>
            <a:headEnd/>
            <a:tailEnd/>
          </a:ln>
        </p:spPr>
      </p:pic>
      <p:pic>
        <p:nvPicPr>
          <p:cNvPr id="23556" name="Picture 3">
            <a:hlinkClick r:id="" action="ppaction://hlinkshowjump?jump=previousslide"/>
          </p:cNvPr>
          <p:cNvPicPr>
            <a:picLocks noChangeAspect="1"/>
          </p:cNvPicPr>
          <p:nvPr/>
        </p:nvPicPr>
        <p:blipFill>
          <a:blip r:embed="rId6"/>
          <a:srcRect/>
          <a:stretch>
            <a:fillRect/>
          </a:stretch>
        </p:blipFill>
        <p:spPr bwMode="auto">
          <a:xfrm>
            <a:off x="8001000" y="6511925"/>
            <a:ext cx="338138" cy="338138"/>
          </a:xfrm>
          <a:prstGeom prst="rect">
            <a:avLst/>
          </a:prstGeom>
          <a:noFill/>
          <a:ln w="9525">
            <a:noFill/>
            <a:miter lim="800000"/>
            <a:headEnd/>
            <a:tailEnd/>
          </a:ln>
        </p:spPr>
      </p:pic>
      <p:sp>
        <p:nvSpPr>
          <p:cNvPr id="5" name="TextBox 4"/>
          <p:cNvSpPr txBox="1"/>
          <p:nvPr/>
        </p:nvSpPr>
        <p:spPr>
          <a:xfrm>
            <a:off x="428596" y="214290"/>
            <a:ext cx="7072362" cy="523220"/>
          </a:xfrm>
          <a:prstGeom prst="rect">
            <a:avLst/>
          </a:prstGeom>
          <a:solidFill>
            <a:schemeClr val="tx1">
              <a:alpha val="36000"/>
            </a:schemeClr>
          </a:solid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stStyle>
          <a:p>
            <a:pPr fontAlgn="auto">
              <a:spcBef>
                <a:spcPts val="0"/>
              </a:spcBef>
              <a:spcAft>
                <a:spcPts val="0"/>
              </a:spcAft>
              <a:defRPr/>
            </a:pPr>
            <a:r>
              <a:rPr lang="fa-IR" dirty="0">
                <a:solidFill>
                  <a:srgbClr val="E20000"/>
                </a:solidFill>
              </a:rPr>
              <a:t>وضعيت موجود تاسيسات برق از سال87</a:t>
            </a:r>
            <a:r>
              <a:rPr lang="en-US" dirty="0">
                <a:solidFill>
                  <a:srgbClr val="E20000"/>
                </a:solidFill>
              </a:rPr>
              <a:t> </a:t>
            </a:r>
            <a:r>
              <a:rPr lang="fa-IR" dirty="0">
                <a:solidFill>
                  <a:srgbClr val="E20000"/>
                </a:solidFill>
              </a:rPr>
              <a:t>تا پايان سال 9</a:t>
            </a:r>
            <a:r>
              <a:rPr lang="ar-SA" dirty="0">
                <a:solidFill>
                  <a:srgbClr val="E20000"/>
                </a:solidFill>
              </a:rPr>
              <a:t>1</a:t>
            </a:r>
            <a:endParaRPr lang="fa-IR" dirty="0">
              <a:solidFill>
                <a:srgbClr val="E20000"/>
              </a:solidFill>
            </a:endParaRPr>
          </a:p>
        </p:txBody>
      </p:sp>
      <p:sp>
        <p:nvSpPr>
          <p:cNvPr id="23558" name="TextBox 5"/>
          <p:cNvSpPr txBox="1">
            <a:spLocks noChangeArrowheads="1"/>
          </p:cNvSpPr>
          <p:nvPr/>
        </p:nvSpPr>
        <p:spPr bwMode="auto">
          <a:xfrm>
            <a:off x="6643688" y="685800"/>
            <a:ext cx="2500312" cy="276225"/>
          </a:xfrm>
          <a:prstGeom prst="rect">
            <a:avLst/>
          </a:prstGeom>
          <a:noFill/>
          <a:ln w="9525">
            <a:noFill/>
            <a:miter lim="800000"/>
            <a:headEnd/>
            <a:tailEnd/>
          </a:ln>
        </p:spPr>
        <p:txBody>
          <a:bodyPr>
            <a:spAutoFit/>
          </a:bodyPr>
          <a:lstStyle/>
          <a:p>
            <a:pPr algn="ctr"/>
            <a:r>
              <a:rPr lang="fa-IR" sz="1200" b="1">
                <a:solidFill>
                  <a:srgbClr val="FF0000"/>
                </a:solidFill>
                <a:latin typeface="IranNastaliq"/>
              </a:rPr>
              <a:t>شركت توزيع نيروي برق  خوزستان</a:t>
            </a:r>
            <a:endParaRPr lang="en-US" sz="1200" b="1">
              <a:solidFill>
                <a:srgbClr val="FF0000"/>
              </a:solidFill>
              <a:latin typeface="IranNastaliq"/>
            </a:endParaRPr>
          </a:p>
        </p:txBody>
      </p:sp>
      <p:pic>
        <p:nvPicPr>
          <p:cNvPr id="7" name="Picture 6"/>
          <p:cNvPicPr>
            <a:picLocks noChangeAspect="1"/>
          </p:cNvPicPr>
          <p:nvPr/>
        </p:nvPicPr>
        <p:blipFill>
          <a:blip r:embed="rId7"/>
          <a:stretch>
            <a:fillRect/>
          </a:stretch>
        </p:blipFill>
        <p:spPr>
          <a:xfrm>
            <a:off x="7929563" y="0"/>
            <a:ext cx="530225" cy="650875"/>
          </a:xfrm>
          <a:prstGeom prst="rect">
            <a:avLst/>
          </a:prstGeom>
          <a:ln>
            <a:noFill/>
          </a:ln>
          <a:effectLst>
            <a:outerShdw blurRad="292100" dist="139700" dir="2700000" algn="tl" rotWithShape="0">
              <a:srgbClr val="333333">
                <a:alpha val="65000"/>
              </a:srgbClr>
            </a:outerShdw>
          </a:effectLst>
        </p:spPr>
      </p:pic>
      <p:graphicFrame>
        <p:nvGraphicFramePr>
          <p:cNvPr id="9" name="Table 8"/>
          <p:cNvGraphicFramePr>
            <a:graphicFrameLocks noGrp="1"/>
          </p:cNvGraphicFramePr>
          <p:nvPr/>
        </p:nvGraphicFramePr>
        <p:xfrm>
          <a:off x="0" y="1214438"/>
          <a:ext cx="9144000" cy="5151437"/>
        </p:xfrm>
        <a:graphic>
          <a:graphicData uri="http://schemas.openxmlformats.org/drawingml/2006/table">
            <a:tbl>
              <a:tblPr firstRow="1" bandRow="1">
                <a:tableStyleId>{5C22544A-7EE6-4342-B048-85BDC9FD1C3A}</a:tableStyleId>
              </a:tblPr>
              <a:tblGrid>
                <a:gridCol w="1202255">
                  <a:extLst>
                    <a:ext uri="{9D8B030D-6E8A-4147-A177-3AD203B41FA5}">
                      <a16:colId xmlns:a16="http://schemas.microsoft.com/office/drawing/2014/main" val="20000"/>
                    </a:ext>
                  </a:extLst>
                </a:gridCol>
                <a:gridCol w="1277431">
                  <a:extLst>
                    <a:ext uri="{9D8B030D-6E8A-4147-A177-3AD203B41FA5}">
                      <a16:colId xmlns:a16="http://schemas.microsoft.com/office/drawing/2014/main" val="20001"/>
                    </a:ext>
                  </a:extLst>
                </a:gridCol>
                <a:gridCol w="976860">
                  <a:extLst>
                    <a:ext uri="{9D8B030D-6E8A-4147-A177-3AD203B41FA5}">
                      <a16:colId xmlns:a16="http://schemas.microsoft.com/office/drawing/2014/main" val="20002"/>
                    </a:ext>
                  </a:extLst>
                </a:gridCol>
                <a:gridCol w="976860">
                  <a:extLst>
                    <a:ext uri="{9D8B030D-6E8A-4147-A177-3AD203B41FA5}">
                      <a16:colId xmlns:a16="http://schemas.microsoft.com/office/drawing/2014/main" val="20003"/>
                    </a:ext>
                  </a:extLst>
                </a:gridCol>
                <a:gridCol w="992615">
                  <a:extLst>
                    <a:ext uri="{9D8B030D-6E8A-4147-A177-3AD203B41FA5}">
                      <a16:colId xmlns:a16="http://schemas.microsoft.com/office/drawing/2014/main" val="20004"/>
                    </a:ext>
                  </a:extLst>
                </a:gridCol>
                <a:gridCol w="969908">
                  <a:extLst>
                    <a:ext uri="{9D8B030D-6E8A-4147-A177-3AD203B41FA5}">
                      <a16:colId xmlns:a16="http://schemas.microsoft.com/office/drawing/2014/main" val="20005"/>
                    </a:ext>
                  </a:extLst>
                </a:gridCol>
                <a:gridCol w="1212351">
                  <a:extLst>
                    <a:ext uri="{9D8B030D-6E8A-4147-A177-3AD203B41FA5}">
                      <a16:colId xmlns:a16="http://schemas.microsoft.com/office/drawing/2014/main" val="20006"/>
                    </a:ext>
                  </a:extLst>
                </a:gridCol>
                <a:gridCol w="1535720">
                  <a:extLst>
                    <a:ext uri="{9D8B030D-6E8A-4147-A177-3AD203B41FA5}">
                      <a16:colId xmlns:a16="http://schemas.microsoft.com/office/drawing/2014/main" val="20007"/>
                    </a:ext>
                  </a:extLst>
                </a:gridCol>
              </a:tblGrid>
              <a:tr h="335281">
                <a:tc>
                  <a:txBody>
                    <a:bodyPr/>
                    <a:lstStyle/>
                    <a:p>
                      <a:pPr marL="0" algn="ctr" defTabSz="914400" rtl="0" eaLnBrk="1" latinLnBrk="0" hangingPunct="1"/>
                      <a:r>
                        <a:rPr lang="fa-IR" sz="1600" b="1" kern="1200" dirty="0">
                          <a:ln w="3175">
                            <a:noFill/>
                          </a:ln>
                          <a:solidFill>
                            <a:srgbClr val="E60000"/>
                          </a:solidFill>
                          <a:latin typeface="+mn-lt"/>
                          <a:ea typeface="+mn-ea"/>
                          <a:cs typeface="B Zar" pitchFamily="2" charset="-78"/>
                        </a:rPr>
                        <a:t> (درصدرشد</a:t>
                      </a:r>
                      <a:r>
                        <a:rPr lang="ar-SA" sz="1600" b="1" kern="1200" dirty="0">
                          <a:ln w="3175">
                            <a:noFill/>
                          </a:ln>
                          <a:solidFill>
                            <a:srgbClr val="E60000"/>
                          </a:solidFill>
                          <a:latin typeface="+mn-lt"/>
                          <a:ea typeface="+mn-ea"/>
                          <a:cs typeface="B Zar" pitchFamily="2" charset="-78"/>
                        </a:rPr>
                        <a:t>)</a:t>
                      </a:r>
                      <a:endParaRPr lang="en-US" sz="1600" b="1" kern="1200" dirty="0">
                        <a:ln w="3175">
                          <a:noFill/>
                        </a:ln>
                        <a:solidFill>
                          <a:srgbClr val="E60000"/>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chemeClr val="tx1"/>
                      </a:solidFill>
                      <a:prstDash val="dot"/>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a:txBody>
                    <a:bodyPr/>
                    <a:lstStyle/>
                    <a:p>
                      <a:pPr marL="0" algn="ctr" defTabSz="914400" rtl="0" eaLnBrk="1" latinLnBrk="0" hangingPunct="1"/>
                      <a:r>
                        <a:rPr lang="fa-IR" sz="1600" b="1" kern="1200" dirty="0">
                          <a:ln w="3175">
                            <a:noFill/>
                          </a:ln>
                          <a:solidFill>
                            <a:srgbClr val="E60000"/>
                          </a:solidFill>
                          <a:latin typeface="+mn-lt"/>
                          <a:ea typeface="+mn-ea"/>
                          <a:cs typeface="B Zar" pitchFamily="2" charset="-78"/>
                        </a:rPr>
                        <a:t>سال 91</a:t>
                      </a:r>
                      <a:endParaRPr lang="en-US" sz="1600" b="1" kern="1200" dirty="0">
                        <a:ln w="3175">
                          <a:noFill/>
                        </a:ln>
                        <a:solidFill>
                          <a:srgbClr val="E60000"/>
                        </a:solidFill>
                        <a:latin typeface="+mn-lt"/>
                        <a:ea typeface="+mn-ea"/>
                        <a:cs typeface="B Zar" pitchFamily="2" charset="-78"/>
                      </a:endParaRPr>
                    </a:p>
                  </a:txBody>
                  <a:tcPr anchor="ctr">
                    <a:lnL w="3175" cap="flat" cmpd="sng" algn="ctr">
                      <a:solidFill>
                        <a:schemeClr val="tx1"/>
                      </a:solidFill>
                      <a:prstDash val="dot"/>
                      <a:round/>
                      <a:headEnd type="none" w="med" len="med"/>
                      <a:tailEnd type="none" w="med" len="med"/>
                    </a:lnL>
                    <a:lnR w="3175" cap="flat" cmpd="sng" algn="ctr">
                      <a:solidFill>
                        <a:srgbClr val="C00000"/>
                      </a:solidFill>
                      <a:prstDash val="dot"/>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b="1" kern="1200" dirty="0">
                          <a:ln w="3175">
                            <a:noFill/>
                          </a:ln>
                          <a:solidFill>
                            <a:srgbClr val="E60000"/>
                          </a:solidFill>
                          <a:latin typeface="+mn-lt"/>
                          <a:ea typeface="+mn-ea"/>
                          <a:cs typeface="B Zar" pitchFamily="2" charset="-78"/>
                        </a:rPr>
                        <a:t>سال 90</a:t>
                      </a:r>
                      <a:endParaRPr lang="en-US" sz="1600" b="1" kern="1200" dirty="0">
                        <a:ln w="3175">
                          <a:noFill/>
                        </a:ln>
                        <a:solidFill>
                          <a:srgbClr val="E60000"/>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b="1" kern="1200" dirty="0">
                          <a:ln w="3175">
                            <a:noFill/>
                          </a:ln>
                          <a:solidFill>
                            <a:srgbClr val="E60000"/>
                          </a:solidFill>
                          <a:latin typeface="+mn-lt"/>
                          <a:ea typeface="+mn-ea"/>
                          <a:cs typeface="B Zar" pitchFamily="2" charset="-78"/>
                        </a:rPr>
                        <a:t>سال 89</a:t>
                      </a:r>
                      <a:endParaRPr lang="en-US" sz="1600" b="1" kern="1200" dirty="0">
                        <a:ln w="3175">
                          <a:noFill/>
                        </a:ln>
                        <a:solidFill>
                          <a:srgbClr val="E60000"/>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b="1" kern="1200" dirty="0">
                          <a:ln w="3175">
                            <a:noFill/>
                          </a:ln>
                          <a:solidFill>
                            <a:srgbClr val="E60000"/>
                          </a:solidFill>
                          <a:latin typeface="+mn-lt"/>
                          <a:ea typeface="+mn-ea"/>
                          <a:cs typeface="B Zar" pitchFamily="2" charset="-78"/>
                        </a:rPr>
                        <a:t>سال 88</a:t>
                      </a:r>
                      <a:endParaRPr lang="en-US" sz="1600" b="1" kern="1200" dirty="0">
                        <a:ln w="3175">
                          <a:noFill/>
                        </a:ln>
                        <a:solidFill>
                          <a:srgbClr val="E60000"/>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b="1" kern="1200" dirty="0">
                          <a:ln w="3175">
                            <a:noFill/>
                          </a:ln>
                          <a:solidFill>
                            <a:srgbClr val="E60000"/>
                          </a:solidFill>
                          <a:latin typeface="+mn-lt"/>
                          <a:ea typeface="+mn-ea"/>
                          <a:cs typeface="B Zar" pitchFamily="2" charset="-78"/>
                        </a:rPr>
                        <a:t>سال 87</a:t>
                      </a:r>
                      <a:endParaRPr lang="en-US" sz="1600" b="1" kern="1200" dirty="0">
                        <a:ln w="3175">
                          <a:noFill/>
                        </a:ln>
                        <a:solidFill>
                          <a:srgbClr val="E60000"/>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gridSpan="2">
                  <a:txBody>
                    <a:bodyPr/>
                    <a:lstStyle/>
                    <a:p>
                      <a:pPr marL="0" algn="ctr" defTabSz="914400" rtl="0" eaLnBrk="1" latinLnBrk="0" hangingPunct="1"/>
                      <a:r>
                        <a:rPr lang="fa-IR" sz="1600" b="1" kern="1200" dirty="0">
                          <a:ln w="3175">
                            <a:noFill/>
                          </a:ln>
                          <a:solidFill>
                            <a:srgbClr val="E60000"/>
                          </a:solidFill>
                          <a:latin typeface="+mn-lt"/>
                          <a:ea typeface="+mn-ea"/>
                          <a:cs typeface="B Zar" pitchFamily="2" charset="-78"/>
                        </a:rPr>
                        <a:t>شرح</a:t>
                      </a:r>
                      <a:endParaRPr lang="en-US" sz="1600" b="1" kern="1200" dirty="0">
                        <a:ln w="3175">
                          <a:noFill/>
                        </a:ln>
                        <a:solidFill>
                          <a:srgbClr val="E60000"/>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0800000" scaled="1"/>
                      <a:tileRect/>
                    </a:gradFill>
                  </a:tcPr>
                </a:tc>
                <a:tc hMerge="1">
                  <a:txBody>
                    <a:bodyPr/>
                    <a:lstStyle/>
                    <a:p>
                      <a:endParaRPr lang="en-US"/>
                    </a:p>
                  </a:txBody>
                  <a:tcPr/>
                </a:tc>
                <a:extLst>
                  <a:ext uri="{0D108BD9-81ED-4DB2-BD59-A6C34878D82A}">
                    <a16:rowId xmlns:a16="http://schemas.microsoft.com/office/drawing/2014/main" val="10000"/>
                  </a:ext>
                </a:extLst>
              </a:tr>
              <a:tr h="365761">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31.8</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Nazanin" pitchFamily="2" charset="-78"/>
                        </a:rPr>
                        <a:t>836455</a:t>
                      </a:r>
                      <a:endParaRPr lang="en-US" sz="18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Nazanin" pitchFamily="2" charset="-78"/>
                        </a:rPr>
                        <a:t>790506</a:t>
                      </a:r>
                      <a:endParaRPr lang="en-US" sz="18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Nazanin" pitchFamily="2" charset="-78"/>
                        </a:rPr>
                        <a:t>738321</a:t>
                      </a:r>
                      <a:endParaRPr lang="en-US" sz="18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Nazanin" pitchFamily="2" charset="-78"/>
                        </a:rPr>
                        <a:t>684871</a:t>
                      </a:r>
                      <a:endParaRPr lang="en-US" sz="18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Nazanin" pitchFamily="2" charset="-78"/>
                        </a:rPr>
                        <a:t>634502</a:t>
                      </a:r>
                      <a:endParaRPr lang="en-US" sz="18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gridSpan="2">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تعداد مشتركين</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hMerge="1">
                  <a:txBody>
                    <a:bodyPr/>
                    <a:lstStyle/>
                    <a:p>
                      <a:endParaRPr lang="en-US"/>
                    </a:p>
                  </a:txBody>
                  <a:tcPr/>
                </a:tc>
                <a:extLst>
                  <a:ext uri="{0D108BD9-81ED-4DB2-BD59-A6C34878D82A}">
                    <a16:rowId xmlns:a16="http://schemas.microsoft.com/office/drawing/2014/main" val="10001"/>
                  </a:ext>
                </a:extLst>
              </a:tr>
              <a:tr h="33528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18</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16542</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16267</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15449</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14423</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14023</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هوايي</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rowSpan="3">
                  <a:txBody>
                    <a:bodyPr/>
                    <a:lstStyle/>
                    <a:p>
                      <a:pPr marL="0" algn="ctr" defTabSz="914400" rtl="0" eaLnBrk="1" latinLnBrk="0" hangingPunct="1"/>
                      <a:r>
                        <a:rPr lang="fa-IR" sz="1600" b="1" dirty="0">
                          <a:solidFill>
                            <a:schemeClr val="tx1"/>
                          </a:solidFill>
                        </a:rPr>
                        <a:t>طول شبكه فشار متوسط </a:t>
                      </a:r>
                      <a:r>
                        <a:rPr lang="fa-IR" sz="1200" b="1">
                          <a:solidFill>
                            <a:schemeClr val="tx1"/>
                          </a:solidFill>
                        </a:rPr>
                        <a:t>(</a:t>
                      </a:r>
                      <a:r>
                        <a:rPr lang="fa-IR" sz="1100" b="1">
                          <a:solidFill>
                            <a:schemeClr val="tx1"/>
                          </a:solidFill>
                        </a:rPr>
                        <a:t>كيلومتر</a:t>
                      </a:r>
                      <a:r>
                        <a:rPr lang="ar-SA" sz="1400" b="1" baseline="0">
                          <a:solidFill>
                            <a:schemeClr val="tx1"/>
                          </a:solidFill>
                        </a:rPr>
                        <a:t> )</a:t>
                      </a:r>
                      <a:endParaRPr lang="en-US" sz="1600" b="1" dirty="0">
                        <a:solidFill>
                          <a:schemeClr val="tx1"/>
                        </a:solidFill>
                      </a:endParaRPr>
                    </a:p>
                  </a:txBody>
                  <a:tcPr anchor="ctr">
                    <a:lnL w="3175" cap="flat" cmpd="sng" algn="ctr">
                      <a:solidFill>
                        <a:srgbClr val="C00000"/>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2"/>
                  </a:ext>
                </a:extLst>
              </a:tr>
              <a:tr h="33528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23.7</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94</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90</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83</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79</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76</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زميني</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dirty="0"/>
                    </a:p>
                  </a:txBody>
                  <a:tcPr anchor="ctr">
                    <a:lnL w="9525" cap="flat" cmpd="sng" algn="ctr">
                      <a:solidFill>
                        <a:srgbClr val="660033"/>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E60000"/>
                      </a:solidFill>
                      <a:prstDash val="dot"/>
                      <a:round/>
                      <a:headEnd type="none" w="med" len="med"/>
                      <a:tailEnd type="none" w="med" len="med"/>
                    </a:lnT>
                    <a:lnB w="9525" cap="flat" cmpd="sng" algn="ctr">
                      <a:solidFill>
                        <a:srgbClr val="660033"/>
                      </a:solidFill>
                      <a:prstDash val="dot"/>
                      <a:round/>
                      <a:headEnd type="none" w="med" len="med"/>
                      <a:tailEnd type="none" w="med" len="med"/>
                    </a:lnB>
                    <a:solidFill>
                      <a:schemeClr val="accent4">
                        <a:lumMod val="75000"/>
                        <a:alpha val="40000"/>
                      </a:schemeClr>
                    </a:solidFill>
                  </a:tcPr>
                </a:tc>
                <a:extLst>
                  <a:ext uri="{0D108BD9-81ED-4DB2-BD59-A6C34878D82A}">
                    <a16:rowId xmlns:a16="http://schemas.microsoft.com/office/drawing/2014/main" val="10003"/>
                  </a:ext>
                </a:extLst>
              </a:tr>
              <a:tr h="33528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18</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16636</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16357</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15532</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14502</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14099</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جمع</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dirty="0"/>
                    </a:p>
                  </a:txBody>
                  <a:tcPr anchor="ctr">
                    <a:lnL w="9525" cap="flat" cmpd="sng" algn="ctr">
                      <a:solidFill>
                        <a:srgbClr val="660033"/>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solidFill>
                      <a:schemeClr val="accent4">
                        <a:lumMod val="75000"/>
                        <a:alpha val="40000"/>
                      </a:schemeClr>
                    </a:solidFill>
                  </a:tcPr>
                </a:tc>
                <a:extLst>
                  <a:ext uri="{0D108BD9-81ED-4DB2-BD59-A6C34878D82A}">
                    <a16:rowId xmlns:a16="http://schemas.microsoft.com/office/drawing/2014/main" val="10004"/>
                  </a:ext>
                </a:extLst>
              </a:tr>
              <a:tr h="33528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19.4</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10078</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9734</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9305</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8881</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8604</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هوايي</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b="1" kern="1200" dirty="0">
                          <a:ln w="3175">
                            <a:noFill/>
                          </a:ln>
                          <a:solidFill>
                            <a:schemeClr val="tx1"/>
                          </a:solidFill>
                          <a:latin typeface="+mn-lt"/>
                          <a:ea typeface="+mn-ea"/>
                          <a:cs typeface="B Zar" pitchFamily="2" charset="-78"/>
                        </a:rPr>
                        <a:t>طول </a:t>
                      </a:r>
                      <a:r>
                        <a:rPr lang="fa-IR" sz="1800" b="1" kern="1200" dirty="0">
                          <a:ln w="3175">
                            <a:noFill/>
                          </a:ln>
                          <a:solidFill>
                            <a:schemeClr val="tx1"/>
                          </a:solidFill>
                          <a:latin typeface="+mn-lt"/>
                          <a:ea typeface="+mn-ea"/>
                          <a:cs typeface="B Zar" pitchFamily="2" charset="-78"/>
                        </a:rPr>
                        <a:t>شبكه</a:t>
                      </a:r>
                      <a:r>
                        <a:rPr lang="fa-IR" sz="1600" b="1" kern="1200" dirty="0">
                          <a:ln w="3175">
                            <a:noFill/>
                          </a:ln>
                          <a:solidFill>
                            <a:schemeClr val="tx1"/>
                          </a:solidFill>
                          <a:latin typeface="+mn-lt"/>
                          <a:ea typeface="+mn-ea"/>
                          <a:cs typeface="B Zar" pitchFamily="2" charset="-78"/>
                        </a:rPr>
                        <a:t> فشار ضعيف</a:t>
                      </a:r>
                      <a:r>
                        <a:rPr lang="fa-IR" sz="1400" b="1" kern="1200" dirty="0">
                          <a:ln w="3175">
                            <a:noFill/>
                          </a:ln>
                          <a:solidFill>
                            <a:schemeClr val="tx1"/>
                          </a:solidFill>
                          <a:latin typeface="+mn-lt"/>
                          <a:ea typeface="+mn-ea"/>
                          <a:cs typeface="B Zar" pitchFamily="2" charset="-78"/>
                        </a:rPr>
                        <a:t> </a:t>
                      </a:r>
                      <a:r>
                        <a:rPr lang="fa-IR" sz="1400" b="1" kern="1200" baseline="0" dirty="0">
                          <a:ln w="3175">
                            <a:noFill/>
                          </a:ln>
                          <a:solidFill>
                            <a:schemeClr val="tx1"/>
                          </a:solidFill>
                          <a:latin typeface="+mn-lt"/>
                          <a:ea typeface="+mn-ea"/>
                          <a:cs typeface="B Zar" pitchFamily="2" charset="-78"/>
                        </a:rPr>
                        <a:t>(</a:t>
                      </a:r>
                      <a:r>
                        <a:rPr lang="fa-IR" sz="1200" b="1" kern="1200" baseline="0" dirty="0">
                          <a:ln w="3175">
                            <a:noFill/>
                          </a:ln>
                          <a:solidFill>
                            <a:schemeClr val="tx1"/>
                          </a:solidFill>
                          <a:latin typeface="+mn-lt"/>
                          <a:ea typeface="+mn-ea"/>
                          <a:cs typeface="B Zar" pitchFamily="2" charset="-78"/>
                        </a:rPr>
                        <a:t>كيلومتر</a:t>
                      </a:r>
                      <a:r>
                        <a:rPr lang="fa-IR" sz="1400" b="1" kern="1200" baseline="0" dirty="0">
                          <a:ln w="3175">
                            <a:noFill/>
                          </a:ln>
                          <a:solidFill>
                            <a:schemeClr val="tx1"/>
                          </a:solidFill>
                          <a:latin typeface="+mn-lt"/>
                          <a:ea typeface="+mn-ea"/>
                          <a:cs typeface="B Zar" pitchFamily="2" charset="-78"/>
                        </a:rPr>
                        <a:t>)</a:t>
                      </a:r>
                      <a:endParaRPr lang="en-US" sz="12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5"/>
                  </a:ext>
                </a:extLst>
              </a:tr>
              <a:tr h="33528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19.2</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590</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566</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523</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504</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495</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زميني</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ln w="3175">
                          <a:noFill/>
                        </a:ln>
                        <a:solidFill>
                          <a:srgbClr val="E20000"/>
                        </a:solidFill>
                        <a:latin typeface="+mn-lt"/>
                        <a:ea typeface="+mn-ea"/>
                        <a:cs typeface="B Zar" pitchFamily="2" charset="-78"/>
                      </a:endParaRPr>
                    </a:p>
                  </a:txBody>
                  <a:tcPr anchor="ctr">
                    <a:lnL w="9525" cap="flat" cmpd="sng" algn="ctr">
                      <a:solidFill>
                        <a:srgbClr val="660033"/>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solidFill>
                      <a:schemeClr val="accent4">
                        <a:lumMod val="75000"/>
                        <a:alpha val="40000"/>
                      </a:schemeClr>
                    </a:solidFill>
                  </a:tcPr>
                </a:tc>
                <a:extLst>
                  <a:ext uri="{0D108BD9-81ED-4DB2-BD59-A6C34878D82A}">
                    <a16:rowId xmlns:a16="http://schemas.microsoft.com/office/drawing/2014/main" val="10006"/>
                  </a:ext>
                </a:extLst>
              </a:tr>
              <a:tr h="33528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17.2</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10668</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10300</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9828</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9385</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9099</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جمع</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ln w="3175">
                          <a:noFill/>
                        </a:ln>
                        <a:solidFill>
                          <a:srgbClr val="E20000"/>
                        </a:solidFill>
                        <a:latin typeface="+mn-lt"/>
                        <a:ea typeface="+mn-ea"/>
                        <a:cs typeface="B Zar" pitchFamily="2" charset="-78"/>
                      </a:endParaRPr>
                    </a:p>
                  </a:txBody>
                  <a:tcPr anchor="ctr">
                    <a:lnL w="9525" cap="flat" cmpd="sng" algn="ctr">
                      <a:solidFill>
                        <a:srgbClr val="660033"/>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solidFill>
                      <a:schemeClr val="accent4">
                        <a:lumMod val="75000"/>
                        <a:alpha val="40000"/>
                      </a:schemeClr>
                    </a:solidFill>
                  </a:tcPr>
                </a:tc>
                <a:extLst>
                  <a:ext uri="{0D108BD9-81ED-4DB2-BD59-A6C34878D82A}">
                    <a16:rowId xmlns:a16="http://schemas.microsoft.com/office/drawing/2014/main" val="10007"/>
                  </a:ext>
                </a:extLst>
              </a:tr>
              <a:tr h="33528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17.7</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27304</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26657</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25360</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23887</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baseline="0" dirty="0">
                          <a:ln w="3175">
                            <a:noFill/>
                          </a:ln>
                          <a:solidFill>
                            <a:schemeClr val="tx1"/>
                          </a:solidFill>
                          <a:latin typeface="Calibri" pitchFamily="34" charset="0"/>
                          <a:ea typeface="+mn-ea"/>
                          <a:cs typeface="B Nazanin" pitchFamily="2" charset="-78"/>
                        </a:rPr>
                        <a:t>23198</a:t>
                      </a:r>
                      <a:endParaRPr lang="en-US" sz="1600" b="1" kern="1200" baseline="0" dirty="0">
                        <a:ln w="3175">
                          <a:noFill/>
                        </a:ln>
                        <a:solidFill>
                          <a:schemeClr val="tx1"/>
                        </a:solidFill>
                        <a:latin typeface="Calibri" pitchFamily="34" charset="0"/>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جمع كل شبكه</a:t>
                      </a:r>
                      <a:endParaRPr lang="en-US" sz="14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endParaRPr lang="en-US" sz="14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8"/>
                  </a:ext>
                </a:extLst>
              </a:tr>
              <a:tr h="36576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47.2</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31430</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29820</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26798</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23388</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21352</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هوايي</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rowSpan="3">
                  <a:txBody>
                    <a:bodyPr/>
                    <a:lstStyle/>
                    <a:p>
                      <a:pPr marL="0" algn="ctr" defTabSz="914400" rtl="0" eaLnBrk="1" latinLnBrk="0" hangingPunct="1"/>
                      <a:r>
                        <a:rPr lang="fa-IR" sz="1800" b="1" kern="1200" baseline="0" dirty="0">
                          <a:ln w="3175">
                            <a:noFill/>
                          </a:ln>
                          <a:solidFill>
                            <a:schemeClr val="tx1"/>
                          </a:solidFill>
                          <a:latin typeface="+mn-lt"/>
                          <a:ea typeface="+mn-ea"/>
                          <a:cs typeface="B Zar" pitchFamily="2" charset="-78"/>
                        </a:rPr>
                        <a:t>تعداد پست ها </a:t>
                      </a:r>
                      <a:r>
                        <a:rPr lang="fa-IR" sz="1200" b="1" kern="1200" baseline="0" dirty="0">
                          <a:ln w="3175">
                            <a:noFill/>
                          </a:ln>
                          <a:solidFill>
                            <a:schemeClr val="tx1"/>
                          </a:solidFill>
                          <a:latin typeface="+mn-lt"/>
                          <a:ea typeface="+mn-ea"/>
                          <a:cs typeface="B Zar" pitchFamily="2" charset="-78"/>
                        </a:rPr>
                        <a:t>(دستگاه)</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9"/>
                  </a:ext>
                </a:extLst>
              </a:tr>
              <a:tr h="36576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9.5</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658</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645</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634</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607</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601</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زميني</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1800" b="1" kern="1200" dirty="0">
                        <a:ln w="3175">
                          <a:noFill/>
                        </a:ln>
                        <a:solidFill>
                          <a:srgbClr val="E20000"/>
                        </a:solidFill>
                        <a:latin typeface="+mn-lt"/>
                        <a:ea typeface="+mn-ea"/>
                        <a:cs typeface="B Zar" pitchFamily="2" charset="-78"/>
                      </a:endParaRPr>
                    </a:p>
                  </a:txBody>
                  <a:tcPr anchor="ctr">
                    <a:lnL w="9525" cap="flat" cmpd="sng" algn="ctr">
                      <a:solidFill>
                        <a:srgbClr val="660033"/>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solidFill>
                      <a:schemeClr val="accent4">
                        <a:lumMod val="75000"/>
                        <a:alpha val="40000"/>
                      </a:schemeClr>
                    </a:solidFill>
                  </a:tcPr>
                </a:tc>
                <a:extLst>
                  <a:ext uri="{0D108BD9-81ED-4DB2-BD59-A6C34878D82A}">
                    <a16:rowId xmlns:a16="http://schemas.microsoft.com/office/drawing/2014/main" val="10010"/>
                  </a:ext>
                </a:extLst>
              </a:tr>
              <a:tr h="36576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46.16</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32088</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30465</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27432</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23995</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21953</a:t>
                      </a:r>
                      <a:endParaRPr lang="en-US" sz="18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جمع</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1800" b="1" kern="1200" dirty="0">
                        <a:ln w="3175">
                          <a:noFill/>
                        </a:ln>
                        <a:solidFill>
                          <a:srgbClr val="E20000"/>
                        </a:solidFill>
                        <a:latin typeface="+mn-lt"/>
                        <a:ea typeface="+mn-ea"/>
                        <a:cs typeface="B Zar" pitchFamily="2" charset="-78"/>
                      </a:endParaRPr>
                    </a:p>
                  </a:txBody>
                  <a:tcPr anchor="ctr">
                    <a:lnL w="9525" cap="flat" cmpd="sng" algn="ctr">
                      <a:solidFill>
                        <a:srgbClr val="660033"/>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solidFill>
                      <a:schemeClr val="accent4">
                        <a:lumMod val="75000"/>
                        <a:alpha val="40000"/>
                      </a:schemeClr>
                    </a:solidFill>
                  </a:tcPr>
                </a:tc>
                <a:extLst>
                  <a:ext uri="{0D108BD9-81ED-4DB2-BD59-A6C34878D82A}">
                    <a16:rowId xmlns:a16="http://schemas.microsoft.com/office/drawing/2014/main" val="10011"/>
                  </a:ext>
                </a:extLst>
              </a:tr>
              <a:tr h="33528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32.6</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6299</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6032</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5505</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5040</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4751</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هوايي</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rowSpan="3">
                  <a:txBody>
                    <a:bodyPr/>
                    <a:lstStyle/>
                    <a:p>
                      <a:pPr marL="0" algn="ctr" defTabSz="914400" rtl="0" eaLnBrk="1" latinLnBrk="0" hangingPunct="1"/>
                      <a:r>
                        <a:rPr lang="fa-IR" sz="1800" b="1" kern="1200" baseline="0" dirty="0">
                          <a:ln w="3175">
                            <a:noFill/>
                          </a:ln>
                          <a:solidFill>
                            <a:schemeClr val="tx1"/>
                          </a:solidFill>
                          <a:latin typeface="+mn-lt"/>
                          <a:ea typeface="+mn-ea"/>
                          <a:cs typeface="B Zar" pitchFamily="2" charset="-78"/>
                        </a:rPr>
                        <a:t>ظرفيت پست ها </a:t>
                      </a:r>
                      <a:r>
                        <a:rPr lang="fa-IR" sz="1200" b="1" kern="1200" baseline="0" dirty="0">
                          <a:ln w="3175">
                            <a:noFill/>
                          </a:ln>
                          <a:solidFill>
                            <a:schemeClr val="tx1"/>
                          </a:solidFill>
                          <a:latin typeface="+mn-lt"/>
                          <a:ea typeface="+mn-ea"/>
                          <a:cs typeface="B Zar" pitchFamily="2" charset="-78"/>
                        </a:rPr>
                        <a:t>(مگاولت آمپر)</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28575" cap="flat" cmpd="sng" algn="ctr">
                      <a:solidFill>
                        <a:schemeClr val="bg1"/>
                      </a:solidFill>
                      <a:prstDash val="solid"/>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12"/>
                  </a:ext>
                </a:extLst>
              </a:tr>
              <a:tr h="33528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10.6</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479</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472</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467</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440</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433</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زميني</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1800" b="1" kern="1200" dirty="0">
                        <a:ln w="3175">
                          <a:noFill/>
                        </a:ln>
                        <a:solidFill>
                          <a:srgbClr val="E20000"/>
                        </a:solidFill>
                        <a:latin typeface="+mn-lt"/>
                        <a:ea typeface="+mn-ea"/>
                        <a:cs typeface="B Zar" pitchFamily="2" charset="-78"/>
                      </a:endParaRPr>
                    </a:p>
                  </a:txBody>
                  <a:tcPr anchor="ctr">
                    <a:lnL w="9525" cap="flat" cmpd="sng" algn="ctr">
                      <a:solidFill>
                        <a:srgbClr val="660033"/>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9525" cap="flat" cmpd="sng" algn="ctr">
                      <a:solidFill>
                        <a:srgbClr val="660033"/>
                      </a:solidFill>
                      <a:prstDash val="dot"/>
                      <a:round/>
                      <a:headEnd type="none" w="med" len="med"/>
                      <a:tailEnd type="none" w="med" len="med"/>
                    </a:lnB>
                    <a:solidFill>
                      <a:schemeClr val="accent4">
                        <a:lumMod val="75000"/>
                        <a:alpha val="40000"/>
                      </a:schemeClr>
                    </a:solidFill>
                  </a:tcPr>
                </a:tc>
                <a:extLst>
                  <a:ext uri="{0D108BD9-81ED-4DB2-BD59-A6C34878D82A}">
                    <a16:rowId xmlns:a16="http://schemas.microsoft.com/office/drawing/2014/main" val="10013"/>
                  </a:ext>
                </a:extLst>
              </a:tr>
              <a:tr h="335281">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30.7</a:t>
                      </a:r>
                      <a:endParaRPr lang="en-US" sz="16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28575" cap="flat" cmpd="sng" algn="ctr">
                      <a:solidFill>
                        <a:schemeClr val="bg1"/>
                      </a:solidFill>
                      <a:prstDash val="solid"/>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6778</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28575" cap="flat" cmpd="sng" algn="ctr">
                      <a:solidFill>
                        <a:schemeClr val="bg1"/>
                      </a:solidFill>
                      <a:prstDash val="solid"/>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6504</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28575" cap="flat" cmpd="sng" algn="ctr">
                      <a:solidFill>
                        <a:schemeClr val="bg1"/>
                      </a:solidFill>
                      <a:prstDash val="solid"/>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5972</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28575" cap="flat" cmpd="sng" algn="ctr">
                      <a:solidFill>
                        <a:schemeClr val="bg1"/>
                      </a:solidFill>
                      <a:prstDash val="solid"/>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5480</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28575" cap="flat" cmpd="sng" algn="ctr">
                      <a:solidFill>
                        <a:schemeClr val="bg1"/>
                      </a:solidFill>
                      <a:prstDash val="solid"/>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Nazanin" pitchFamily="2" charset="-78"/>
                        </a:rPr>
                        <a:t>5184</a:t>
                      </a:r>
                      <a:endParaRPr lang="en-US" sz="1600" b="1" kern="1200" dirty="0">
                        <a:ln w="3175">
                          <a:noFill/>
                        </a:ln>
                        <a:solidFill>
                          <a:schemeClr val="tx1"/>
                        </a:solidFill>
                        <a:latin typeface="+mn-lt"/>
                        <a:ea typeface="+mn-ea"/>
                        <a:cs typeface="B Nazanin"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28575" cap="flat" cmpd="sng" algn="ctr">
                      <a:solidFill>
                        <a:schemeClr val="bg1"/>
                      </a:solidFill>
                      <a:prstDash val="solid"/>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جمع</a:t>
                      </a:r>
                      <a:endParaRPr lang="en-US" sz="1600" b="1" kern="1200" dirty="0">
                        <a:ln w="3175">
                          <a:noFill/>
                        </a:ln>
                        <a:solidFill>
                          <a:schemeClr val="tx1"/>
                        </a:solidFill>
                        <a:latin typeface="+mn-lt"/>
                        <a:ea typeface="+mn-ea"/>
                        <a:cs typeface="B Zar" pitchFamily="2" charset="-78"/>
                      </a:endParaRPr>
                    </a:p>
                  </a:txBody>
                  <a:tcPr anchor="ctr">
                    <a:lnL w="3175" cap="flat" cmpd="sng" algn="ctr">
                      <a:solidFill>
                        <a:srgbClr val="C00000"/>
                      </a:solidFill>
                      <a:prstDash val="dot"/>
                      <a:round/>
                      <a:headEnd type="none" w="med" len="med"/>
                      <a:tailEnd type="none" w="med" len="med"/>
                    </a:lnL>
                    <a:lnR w="3175" cap="flat" cmpd="sng" algn="ctr">
                      <a:solidFill>
                        <a:srgbClr val="C00000"/>
                      </a:solidFill>
                      <a:prstDash val="dot"/>
                      <a:round/>
                      <a:headEnd type="none" w="med" len="med"/>
                      <a:tailEnd type="none" w="med" len="med"/>
                    </a:lnR>
                    <a:lnT w="9525" cap="flat" cmpd="sng" algn="ctr">
                      <a:solidFill>
                        <a:srgbClr val="660033"/>
                      </a:solidFill>
                      <a:prstDash val="dot"/>
                      <a:round/>
                      <a:headEnd type="none" w="med" len="med"/>
                      <a:tailEnd type="none" w="med" len="med"/>
                    </a:lnT>
                    <a:lnB w="28575" cap="flat" cmpd="sng" algn="ctr">
                      <a:solidFill>
                        <a:schemeClr val="bg1"/>
                      </a:solidFill>
                      <a:prstDash val="solid"/>
                      <a:round/>
                      <a:headEnd type="none" w="med" len="med"/>
                      <a:tailEnd type="none" w="med" len="med"/>
                    </a:lnB>
                    <a:gradFill>
                      <a:gsLst>
                        <a:gs pos="0">
                          <a:schemeClr val="accent3"/>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1800" b="1" kern="1200" dirty="0">
                        <a:ln w="3175">
                          <a:noFill/>
                        </a:ln>
                        <a:solidFill>
                          <a:srgbClr val="E20000"/>
                        </a:solidFill>
                        <a:latin typeface="+mn-lt"/>
                        <a:ea typeface="+mn-ea"/>
                        <a:cs typeface="B Zar" pitchFamily="2" charset="-78"/>
                      </a:endParaRPr>
                    </a:p>
                  </a:txBody>
                  <a:tcPr anchor="ctr">
                    <a:lnL w="9525" cap="flat" cmpd="sng" algn="ctr">
                      <a:solidFill>
                        <a:srgbClr val="660033"/>
                      </a:solidFill>
                      <a:prstDash val="dot"/>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rgbClr val="660033"/>
                      </a:solidFill>
                      <a:prstDash val="dot"/>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alpha val="40000"/>
                      </a:schemeClr>
                    </a:solidFill>
                  </a:tcPr>
                </a:tc>
                <a:extLst>
                  <a:ext uri="{0D108BD9-81ED-4DB2-BD59-A6C34878D82A}">
                    <a16:rowId xmlns:a16="http://schemas.microsoft.com/office/drawing/2014/main" val="10014"/>
                  </a:ext>
                </a:extLst>
              </a:tr>
            </a:tbl>
          </a:graphicData>
        </a:graphic>
      </p:graphicFrame>
    </p:spTree>
  </p:cSld>
  <p:clrMapOvr>
    <a:masterClrMapping/>
  </p:clrMapOvr>
  <p:transition spd="med" advTm="10000">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28604"/>
            <a:ext cx="8215338" cy="584775"/>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solidFill>
                  <a:schemeClr val="bg1"/>
                </a:soli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sz="3200" dirty="0">
                <a:solidFill>
                  <a:srgbClr val="FF0000"/>
                </a:solidFill>
              </a:rPr>
              <a:t>فروش</a:t>
            </a:r>
            <a:r>
              <a:rPr lang="ar-SA" sz="3200" dirty="0">
                <a:solidFill>
                  <a:srgbClr val="FF0000"/>
                </a:solidFill>
              </a:rPr>
              <a:t> </a:t>
            </a:r>
            <a:r>
              <a:rPr lang="fa-IR" sz="3200" dirty="0">
                <a:solidFill>
                  <a:srgbClr val="FF0000"/>
                </a:solidFill>
              </a:rPr>
              <a:t>انرژي در طي سالهاي  88تا 9</a:t>
            </a:r>
            <a:r>
              <a:rPr lang="ar-SA" sz="3200" dirty="0">
                <a:solidFill>
                  <a:srgbClr val="FF0000"/>
                </a:solidFill>
              </a:rPr>
              <a:t>1</a:t>
            </a:r>
            <a:r>
              <a:rPr lang="fa-IR" sz="3200" dirty="0">
                <a:solidFill>
                  <a:srgbClr val="FF0000"/>
                </a:solidFill>
              </a:rPr>
              <a:t> (مگاوات ساعت)</a:t>
            </a:r>
            <a:endParaRPr lang="en-US" sz="3200" dirty="0">
              <a:solidFill>
                <a:srgbClr val="FF0000"/>
              </a:solidFill>
            </a:endParaRPr>
          </a:p>
        </p:txBody>
      </p:sp>
      <p:graphicFrame>
        <p:nvGraphicFramePr>
          <p:cNvPr id="3" name="Table 2"/>
          <p:cNvGraphicFramePr>
            <a:graphicFrameLocks noGrp="1"/>
          </p:cNvGraphicFramePr>
          <p:nvPr/>
        </p:nvGraphicFramePr>
        <p:xfrm>
          <a:off x="0" y="1549401"/>
          <a:ext cx="9143999" cy="397368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623702">
                  <a:extLst>
                    <a:ext uri="{9D8B030D-6E8A-4147-A177-3AD203B41FA5}">
                      <a16:colId xmlns:a16="http://schemas.microsoft.com/office/drawing/2014/main" val="20000"/>
                    </a:ext>
                  </a:extLst>
                </a:gridCol>
                <a:gridCol w="1880074">
                  <a:extLst>
                    <a:ext uri="{9D8B030D-6E8A-4147-A177-3AD203B41FA5}">
                      <a16:colId xmlns:a16="http://schemas.microsoft.com/office/drawing/2014/main" val="20001"/>
                    </a:ext>
                  </a:extLst>
                </a:gridCol>
                <a:gridCol w="1982623">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967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سال </a:t>
                      </a:r>
                      <a:r>
                        <a:rPr lang="ar-SA" sz="1800" b="1" kern="1200" dirty="0">
                          <a:ln w="3175">
                            <a:noFill/>
                          </a:ln>
                          <a:solidFill>
                            <a:schemeClr val="bg1"/>
                          </a:solidFill>
                          <a:latin typeface="+mn-lt"/>
                          <a:ea typeface="+mn-ea"/>
                          <a:cs typeface="B Zar" pitchFamily="2" charset="-78"/>
                        </a:rPr>
                        <a:t>91</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سال </a:t>
                      </a:r>
                      <a:r>
                        <a:rPr lang="ar-SA" sz="1800" b="1" kern="1200" dirty="0">
                          <a:ln w="3175">
                            <a:noFill/>
                          </a:ln>
                          <a:solidFill>
                            <a:schemeClr val="bg1"/>
                          </a:solidFill>
                          <a:latin typeface="+mn-lt"/>
                          <a:ea typeface="+mn-ea"/>
                          <a:cs typeface="B Zar" pitchFamily="2" charset="-78"/>
                        </a:rPr>
                        <a:t>90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سال 89</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سال 88</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50196"/>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شرح</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50196"/>
                      </a:srgbClr>
                    </a:solidFill>
                  </a:tcPr>
                </a:tc>
                <a:extLst>
                  <a:ext uri="{0D108BD9-81ED-4DB2-BD59-A6C34878D82A}">
                    <a16:rowId xmlns:a16="http://schemas.microsoft.com/office/drawing/2014/main" val="10000"/>
                  </a:ext>
                </a:extLst>
              </a:tr>
              <a:tr h="496711">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6407973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6067124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6223689</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5170936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تعرفه خانگي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496711">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1777356</a:t>
                      </a:r>
                      <a:endParaRPr lang="ar-SA"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1232021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1601095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1890635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تعرفه عمومي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496711">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1123998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1077293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675813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2400" b="1" kern="1200" dirty="0">
                          <a:ln w="3175">
                            <a:noFill/>
                          </a:ln>
                          <a:solidFill>
                            <a:schemeClr val="tx1"/>
                          </a:solidFill>
                          <a:latin typeface="CordiaUPC" pitchFamily="34" charset="-34"/>
                          <a:ea typeface="+mn-ea"/>
                          <a:cs typeface="CordiaUPC" pitchFamily="34" charset="-34"/>
                        </a:rPr>
                        <a:t> </a:t>
                      </a:r>
                      <a:r>
                        <a:rPr lang="fa-IR" sz="1800" b="1" kern="1200" dirty="0">
                          <a:ln w="3175">
                            <a:noFill/>
                          </a:ln>
                          <a:solidFill>
                            <a:schemeClr val="tx1"/>
                          </a:solidFill>
                          <a:latin typeface="+mn-lt"/>
                          <a:ea typeface="+mn-ea"/>
                          <a:cs typeface="B Zar" pitchFamily="2" charset="-78"/>
                        </a:rPr>
                        <a:t>460977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تعرفه كشاورزي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3"/>
                  </a:ext>
                </a:extLst>
              </a:tr>
              <a:tr h="496711">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1699953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1892373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2193417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1962900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تعرفه صنعتي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r h="496711">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473436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464140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516195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401416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ساير مصارف</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5"/>
                  </a:ext>
                </a:extLst>
              </a:tr>
              <a:tr h="496711">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255481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268848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125196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105138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روشنايي معابر</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6"/>
                  </a:ext>
                </a:extLst>
              </a:tr>
              <a:tr h="496711">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11738197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11001799</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11335405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9992002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جمع كل</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7"/>
                  </a:ext>
                </a:extLst>
              </a:tr>
            </a:tbl>
          </a:graphicData>
        </a:graphic>
      </p:graphicFrame>
      <p:grpSp>
        <p:nvGrpSpPr>
          <p:cNvPr id="24580" name="Group 3"/>
          <p:cNvGrpSpPr>
            <a:grpSpLocks/>
          </p:cNvGrpSpPr>
          <p:nvPr/>
        </p:nvGrpSpPr>
        <p:grpSpPr bwMode="auto">
          <a:xfrm>
            <a:off x="7772400" y="34925"/>
            <a:ext cx="1447800" cy="958850"/>
            <a:chOff x="7772400" y="35256"/>
            <a:chExt cx="1447800" cy="958321"/>
          </a:xfrm>
        </p:grpSpPr>
        <p:sp>
          <p:nvSpPr>
            <p:cNvPr id="24584" name="TextBox 4"/>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solidFill>
                    <a:schemeClr val="bg1"/>
                  </a:solidFill>
                  <a:latin typeface="IranNastaliq"/>
                </a:rPr>
                <a:t>شركت توزيع نيروي برق  خوزستان</a:t>
              </a:r>
              <a:endParaRPr lang="en-US" sz="1400">
                <a:solidFill>
                  <a:schemeClr val="bg1"/>
                </a:solidFill>
                <a:latin typeface="IranNastaliq"/>
              </a:endParaRPr>
            </a:p>
          </p:txBody>
        </p:sp>
        <p:pic>
          <p:nvPicPr>
            <p:cNvPr id="6" name="Picture 5"/>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24581" name="Picture 6">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24582" name="Picture 7">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24583" name="Picture 8">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Tree>
  </p:cSld>
  <p:clrMapOvr>
    <a:masterClrMapping/>
  </p:clrMapOvr>
  <p:transition spd="med" advTm="5000">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57356" y="1153180"/>
            <a:ext cx="6429420"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solidFill>
                  <a:schemeClr val="bg1"/>
                </a:soli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ar-SA" sz="3600" dirty="0">
                <a:solidFill>
                  <a:srgbClr val="FF0000"/>
                </a:solidFill>
              </a:rPr>
              <a:t>خلاصه وضعيت  تبادل ان</a:t>
            </a:r>
            <a:r>
              <a:rPr lang="fa-IR" sz="3600" dirty="0">
                <a:solidFill>
                  <a:srgbClr val="FF0000"/>
                </a:solidFill>
              </a:rPr>
              <a:t>رژ</a:t>
            </a:r>
            <a:r>
              <a:rPr lang="ar-SA" sz="3600" dirty="0">
                <a:solidFill>
                  <a:srgbClr val="FF0000"/>
                </a:solidFill>
              </a:rPr>
              <a:t>ي </a:t>
            </a:r>
            <a:r>
              <a:rPr lang="fa-IR" sz="3600" dirty="0">
                <a:solidFill>
                  <a:srgbClr val="FF0000"/>
                </a:solidFill>
              </a:rPr>
              <a:t>در سال </a:t>
            </a:r>
            <a:r>
              <a:rPr lang="fa-IR" dirty="0">
                <a:solidFill>
                  <a:srgbClr val="FF0000"/>
                </a:solidFill>
              </a:rPr>
              <a:t>9</a:t>
            </a:r>
            <a:r>
              <a:rPr lang="ar-SA" dirty="0">
                <a:solidFill>
                  <a:srgbClr val="FF0000"/>
                </a:solidFill>
              </a:rPr>
              <a:t>1</a:t>
            </a:r>
            <a:endParaRPr lang="en-US" dirty="0">
              <a:solidFill>
                <a:srgbClr val="FF0000"/>
              </a:solidFill>
            </a:endParaRPr>
          </a:p>
        </p:txBody>
      </p:sp>
      <p:grpSp>
        <p:nvGrpSpPr>
          <p:cNvPr id="25603" name="Group 2"/>
          <p:cNvGrpSpPr>
            <a:grpSpLocks/>
          </p:cNvGrpSpPr>
          <p:nvPr/>
        </p:nvGrpSpPr>
        <p:grpSpPr bwMode="auto">
          <a:xfrm>
            <a:off x="7772400" y="34925"/>
            <a:ext cx="1447800" cy="1112838"/>
            <a:chOff x="7772400" y="35256"/>
            <a:chExt cx="1447800" cy="1111954"/>
          </a:xfrm>
        </p:grpSpPr>
        <p:sp>
          <p:nvSpPr>
            <p:cNvPr id="25608" name="TextBox 3"/>
            <p:cNvSpPr txBox="1">
              <a:spLocks noChangeArrowheads="1"/>
            </p:cNvSpPr>
            <p:nvPr/>
          </p:nvSpPr>
          <p:spPr bwMode="auto">
            <a:xfrm>
              <a:off x="7772400" y="685800"/>
              <a:ext cx="1447800" cy="461410"/>
            </a:xfrm>
            <a:prstGeom prst="rect">
              <a:avLst/>
            </a:prstGeom>
            <a:noFill/>
            <a:ln w="9525">
              <a:noFill/>
              <a:miter lim="800000"/>
              <a:headEnd/>
              <a:tailEnd/>
            </a:ln>
          </p:spPr>
          <p:txBody>
            <a:bodyPr>
              <a:spAutoFit/>
            </a:bodyPr>
            <a:lstStyle/>
            <a:p>
              <a:pPr algn="ctr"/>
              <a:r>
                <a:rPr lang="fa-IR" sz="1200">
                  <a:solidFill>
                    <a:srgbClr val="FF0000"/>
                  </a:solidFill>
                  <a:latin typeface="IranNastaliq"/>
                </a:rPr>
                <a:t>شركت توزيع نيروي برق  خوزستان</a:t>
              </a:r>
              <a:endParaRPr lang="en-US" sz="1200">
                <a:solidFill>
                  <a:srgbClr val="FF0000"/>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358"/>
            </a:xfrm>
            <a:prstGeom prst="rect">
              <a:avLst/>
            </a:prstGeom>
            <a:ln>
              <a:noFill/>
            </a:ln>
            <a:effectLst>
              <a:outerShdw blurRad="292100" dist="139700" dir="2700000" algn="tl" rotWithShape="0">
                <a:srgbClr val="333333">
                  <a:alpha val="65000"/>
                </a:srgbClr>
              </a:outerShdw>
            </a:effectLst>
          </p:spPr>
        </p:pic>
      </p:grpSp>
      <p:sp>
        <p:nvSpPr>
          <p:cNvPr id="7" name="Rounded Rectangle 6"/>
          <p:cNvSpPr/>
          <p:nvPr/>
        </p:nvSpPr>
        <p:spPr>
          <a:xfrm>
            <a:off x="142875" y="2133600"/>
            <a:ext cx="8643938" cy="2755900"/>
          </a:xfrm>
          <a:prstGeom prst="roundRect">
            <a:avLst>
              <a:gd name="adj" fmla="val 8607"/>
            </a:avLst>
          </a:prstGeom>
          <a:solidFill>
            <a:srgbClr val="000000">
              <a:alpha val="50196"/>
            </a:srgbClr>
          </a:solidFill>
        </p:spPr>
        <p:style>
          <a:lnRef idx="2">
            <a:schemeClr val="dk1">
              <a:shade val="50000"/>
            </a:schemeClr>
          </a:lnRef>
          <a:fillRef idx="1">
            <a:schemeClr val="dk1"/>
          </a:fillRef>
          <a:effectRef idx="0">
            <a:schemeClr val="dk1"/>
          </a:effectRef>
          <a:fontRef idx="minor">
            <a:schemeClr val="lt1"/>
          </a:fontRef>
        </p:style>
        <p:txBody>
          <a:bodyPr anchor="ctr"/>
          <a:lstStyle/>
          <a:p>
            <a:pPr fontAlgn="auto">
              <a:lnSpc>
                <a:spcPct val="150000"/>
              </a:lnSpc>
              <a:spcBef>
                <a:spcPts val="0"/>
              </a:spcBef>
              <a:spcAft>
                <a:spcPts val="0"/>
              </a:spcAft>
              <a:defRPr/>
            </a:pPr>
            <a:r>
              <a:rPr lang="fa-IR" sz="2000" dirty="0">
                <a:ln w="6350">
                  <a:noFill/>
                </a:ln>
                <a:solidFill>
                  <a:srgbClr val="FFC000"/>
                </a:solidFill>
                <a:cs typeface="B Titr" pitchFamily="2" charset="-78"/>
              </a:rPr>
              <a:t>انرژي خريداري شده:			</a:t>
            </a:r>
            <a:r>
              <a:rPr lang="fa-IR" sz="2000" b="1" dirty="0">
                <a:ln w="6350">
                  <a:noFill/>
                </a:ln>
                <a:solidFill>
                  <a:srgbClr val="FFC000"/>
                </a:solidFill>
                <a:cs typeface="B Titr" pitchFamily="2" charset="-78"/>
              </a:rPr>
              <a:t>15040</a:t>
            </a:r>
            <a:r>
              <a:rPr lang="fa-IR" sz="2000" dirty="0">
                <a:ln w="6350">
                  <a:noFill/>
                </a:ln>
                <a:solidFill>
                  <a:srgbClr val="FFC000"/>
                </a:solidFill>
                <a:cs typeface="B Titr" pitchFamily="2" charset="-78"/>
              </a:rPr>
              <a:t>ميليون كيلووات ساعت</a:t>
            </a:r>
          </a:p>
          <a:p>
            <a:pPr fontAlgn="auto">
              <a:lnSpc>
                <a:spcPct val="150000"/>
              </a:lnSpc>
              <a:spcBef>
                <a:spcPts val="0"/>
              </a:spcBef>
              <a:spcAft>
                <a:spcPts val="0"/>
              </a:spcAft>
              <a:defRPr/>
            </a:pPr>
            <a:r>
              <a:rPr lang="fa-IR" sz="2000" dirty="0">
                <a:ln w="6350">
                  <a:noFill/>
                </a:ln>
                <a:solidFill>
                  <a:srgbClr val="FFC000"/>
                </a:solidFill>
                <a:cs typeface="B Titr" pitchFamily="2" charset="-78"/>
              </a:rPr>
              <a:t>انرژي فروخته شده (نرمالايزه):		11501ميليون كيلووات ساعت</a:t>
            </a:r>
          </a:p>
          <a:p>
            <a:pPr fontAlgn="auto">
              <a:lnSpc>
                <a:spcPct val="150000"/>
              </a:lnSpc>
              <a:spcBef>
                <a:spcPts val="0"/>
              </a:spcBef>
              <a:spcAft>
                <a:spcPts val="0"/>
              </a:spcAft>
              <a:defRPr/>
            </a:pPr>
            <a:r>
              <a:rPr lang="fa-IR" sz="2000" dirty="0">
                <a:ln w="6350">
                  <a:noFill/>
                </a:ln>
                <a:solidFill>
                  <a:srgbClr val="FFC000"/>
                </a:solidFill>
                <a:cs typeface="B Titr" pitchFamily="2" charset="-78"/>
              </a:rPr>
              <a:t>انرژي فروخته شده (بدون نرمالايزه):		11738ميليون كيلووات ساعت</a:t>
            </a:r>
          </a:p>
          <a:p>
            <a:pPr fontAlgn="auto">
              <a:lnSpc>
                <a:spcPct val="150000"/>
              </a:lnSpc>
              <a:spcBef>
                <a:spcPts val="0"/>
              </a:spcBef>
              <a:spcAft>
                <a:spcPts val="0"/>
              </a:spcAft>
              <a:defRPr/>
            </a:pPr>
            <a:r>
              <a:rPr lang="fa-IR" sz="2000" dirty="0">
                <a:ln w="6350">
                  <a:noFill/>
                </a:ln>
                <a:solidFill>
                  <a:srgbClr val="FFC000"/>
                </a:solidFill>
                <a:cs typeface="B Titr" pitchFamily="2" charset="-78"/>
              </a:rPr>
              <a:t>مصرف روشنايي معابر:			</a:t>
            </a:r>
            <a:r>
              <a:rPr lang="fa-IR" sz="2000" b="1" dirty="0">
                <a:ln w="6350">
                  <a:noFill/>
                </a:ln>
                <a:solidFill>
                  <a:srgbClr val="FFC000"/>
                </a:solidFill>
                <a:cs typeface="B Titr" pitchFamily="2" charset="-78"/>
              </a:rPr>
              <a:t>255</a:t>
            </a:r>
            <a:r>
              <a:rPr lang="fa-IR" sz="2000" dirty="0">
                <a:ln w="6350">
                  <a:noFill/>
                </a:ln>
                <a:solidFill>
                  <a:srgbClr val="FFC000"/>
                </a:solidFill>
                <a:cs typeface="B Titr" pitchFamily="2" charset="-78"/>
              </a:rPr>
              <a:t> ميليون كيلووات ساعت</a:t>
            </a:r>
          </a:p>
          <a:p>
            <a:pPr fontAlgn="auto">
              <a:lnSpc>
                <a:spcPct val="150000"/>
              </a:lnSpc>
              <a:spcBef>
                <a:spcPts val="0"/>
              </a:spcBef>
              <a:spcAft>
                <a:spcPts val="0"/>
              </a:spcAft>
              <a:defRPr/>
            </a:pPr>
            <a:r>
              <a:rPr lang="fa-IR" sz="2000" dirty="0">
                <a:ln w="6350">
                  <a:noFill/>
                </a:ln>
                <a:solidFill>
                  <a:srgbClr val="FFC000"/>
                </a:solidFill>
                <a:cs typeface="B Titr" pitchFamily="2" charset="-78"/>
              </a:rPr>
              <a:t>تلفات:					21/95درصد</a:t>
            </a:r>
          </a:p>
        </p:txBody>
      </p:sp>
      <p:pic>
        <p:nvPicPr>
          <p:cNvPr id="25605" name="Picture 7">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25606" name="Picture 8">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25607" name="Picture 9">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Tree>
  </p:cSld>
  <p:clrMapOvr>
    <a:masterClrMapping/>
  </p:clrMapOvr>
  <p:transition spd="med"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4600" y="152400"/>
            <a:ext cx="4114800" cy="954107"/>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dirty="0">
                <a:solidFill>
                  <a:srgbClr val="FF0000"/>
                </a:solidFill>
              </a:rPr>
              <a:t>پيك بار همزمان و غير همزمان و فروش در طي چند سال اخير</a:t>
            </a:r>
            <a:endParaRPr lang="en-US" dirty="0">
              <a:solidFill>
                <a:srgbClr val="FF0000"/>
              </a:solidFill>
            </a:endParaRPr>
          </a:p>
        </p:txBody>
      </p:sp>
      <p:grpSp>
        <p:nvGrpSpPr>
          <p:cNvPr id="26627" name="Group 2"/>
          <p:cNvGrpSpPr>
            <a:grpSpLocks/>
          </p:cNvGrpSpPr>
          <p:nvPr/>
        </p:nvGrpSpPr>
        <p:grpSpPr bwMode="auto">
          <a:xfrm>
            <a:off x="7772400" y="34925"/>
            <a:ext cx="1447800" cy="1112838"/>
            <a:chOff x="7772400" y="35256"/>
            <a:chExt cx="1447800" cy="1111954"/>
          </a:xfrm>
        </p:grpSpPr>
        <p:sp>
          <p:nvSpPr>
            <p:cNvPr id="26632" name="TextBox 3"/>
            <p:cNvSpPr txBox="1">
              <a:spLocks noChangeArrowheads="1"/>
            </p:cNvSpPr>
            <p:nvPr/>
          </p:nvSpPr>
          <p:spPr bwMode="auto">
            <a:xfrm>
              <a:off x="7772400" y="685800"/>
              <a:ext cx="1447800" cy="461410"/>
            </a:xfrm>
            <a:prstGeom prst="rect">
              <a:avLst/>
            </a:prstGeom>
            <a:noFill/>
            <a:ln w="9525">
              <a:noFill/>
              <a:miter lim="800000"/>
              <a:headEnd/>
              <a:tailEnd/>
            </a:ln>
          </p:spPr>
          <p:txBody>
            <a:bodyPr>
              <a:spAutoFit/>
            </a:bodyPr>
            <a:lstStyle/>
            <a:p>
              <a:pPr algn="ctr"/>
              <a:r>
                <a:rPr lang="fa-IR" sz="1200" b="1">
                  <a:solidFill>
                    <a:srgbClr val="FF0000"/>
                  </a:solidFill>
                  <a:latin typeface="IranNastaliq"/>
                </a:rPr>
                <a:t>شركت توزيع نيروي برق  خوزستان</a:t>
              </a:r>
              <a:endParaRPr lang="en-US" sz="1200" b="1">
                <a:solidFill>
                  <a:srgbClr val="FF0000"/>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358"/>
            </a:xfrm>
            <a:prstGeom prst="rect">
              <a:avLst/>
            </a:prstGeom>
            <a:ln>
              <a:noFill/>
            </a:ln>
            <a:effectLst>
              <a:outerShdw blurRad="292100" dist="139700" dir="2700000" algn="tl" rotWithShape="0">
                <a:srgbClr val="333333">
                  <a:alpha val="65000"/>
                </a:srgbClr>
              </a:outerShdw>
            </a:effectLst>
          </p:spPr>
        </p:pic>
      </p:grpSp>
      <p:pic>
        <p:nvPicPr>
          <p:cNvPr id="26628"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26629"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26630"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1" y="1397001"/>
          <a:ext cx="9001157" cy="49283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998771">
                  <a:extLst>
                    <a:ext uri="{9D8B030D-6E8A-4147-A177-3AD203B41FA5}">
                      <a16:colId xmlns:a16="http://schemas.microsoft.com/office/drawing/2014/main" val="20000"/>
                    </a:ext>
                  </a:extLst>
                </a:gridCol>
                <a:gridCol w="2381376">
                  <a:extLst>
                    <a:ext uri="{9D8B030D-6E8A-4147-A177-3AD203B41FA5}">
                      <a16:colId xmlns:a16="http://schemas.microsoft.com/office/drawing/2014/main" val="20001"/>
                    </a:ext>
                  </a:extLst>
                </a:gridCol>
                <a:gridCol w="2204978">
                  <a:extLst>
                    <a:ext uri="{9D8B030D-6E8A-4147-A177-3AD203B41FA5}">
                      <a16:colId xmlns:a16="http://schemas.microsoft.com/office/drawing/2014/main" val="20002"/>
                    </a:ext>
                  </a:extLst>
                </a:gridCol>
                <a:gridCol w="1416032">
                  <a:extLst>
                    <a:ext uri="{9D8B030D-6E8A-4147-A177-3AD203B41FA5}">
                      <a16:colId xmlns:a16="http://schemas.microsoft.com/office/drawing/2014/main" val="20003"/>
                    </a:ext>
                  </a:extLst>
                </a:gridCol>
              </a:tblGrid>
              <a:tr h="879871">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فروش انرژي</a:t>
                      </a:r>
                    </a:p>
                    <a:p>
                      <a:pPr marL="0" algn="ctr" defTabSz="914400" rtl="0" eaLnBrk="1" latinLnBrk="0" hangingPunct="1"/>
                      <a:r>
                        <a:rPr lang="fa-IR" sz="1800" b="1" kern="1200" dirty="0">
                          <a:ln w="3175">
                            <a:noFill/>
                          </a:ln>
                          <a:solidFill>
                            <a:schemeClr val="bg1"/>
                          </a:solidFill>
                          <a:latin typeface="+mn-lt"/>
                          <a:ea typeface="+mn-ea"/>
                          <a:cs typeface="B Zar" pitchFamily="2" charset="-78"/>
                        </a:rPr>
                        <a:t>(ميليون</a:t>
                      </a:r>
                      <a:r>
                        <a:rPr lang="fa-IR" sz="1800" b="1" kern="1200" baseline="0" dirty="0">
                          <a:ln w="3175">
                            <a:noFill/>
                          </a:ln>
                          <a:solidFill>
                            <a:schemeClr val="bg1"/>
                          </a:solidFill>
                          <a:latin typeface="+mn-lt"/>
                          <a:ea typeface="+mn-ea"/>
                          <a:cs typeface="B Zar" pitchFamily="2" charset="-78"/>
                        </a:rPr>
                        <a:t> كيلووات ساعت)</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پيك بار غير همزمان</a:t>
                      </a:r>
                    </a:p>
                    <a:p>
                      <a:pPr marL="0" algn="ctr" defTabSz="914400" rtl="1" eaLnBrk="1" latinLnBrk="0" hangingPunct="1"/>
                      <a:r>
                        <a:rPr lang="fa-IR" sz="1800" b="1" kern="1200" dirty="0">
                          <a:ln w="3175">
                            <a:noFill/>
                          </a:ln>
                          <a:solidFill>
                            <a:schemeClr val="bg1"/>
                          </a:solidFill>
                          <a:latin typeface="+mn-lt"/>
                          <a:ea typeface="+mn-ea"/>
                          <a:cs typeface="B Zar" pitchFamily="2" charset="-78"/>
                        </a:rPr>
                        <a:t>(مگاوات)</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پيك</a:t>
                      </a:r>
                      <a:r>
                        <a:rPr lang="fa-IR" sz="1800" b="1" kern="1200" baseline="0" dirty="0">
                          <a:ln w="3175">
                            <a:noFill/>
                          </a:ln>
                          <a:solidFill>
                            <a:schemeClr val="bg1"/>
                          </a:solidFill>
                          <a:latin typeface="+mn-lt"/>
                          <a:ea typeface="+mn-ea"/>
                          <a:cs typeface="B Zar" pitchFamily="2" charset="-78"/>
                        </a:rPr>
                        <a:t> </a:t>
                      </a:r>
                      <a:r>
                        <a:rPr lang="fa-IR" sz="1800" b="1" kern="1200" dirty="0">
                          <a:ln w="3175">
                            <a:noFill/>
                          </a:ln>
                          <a:solidFill>
                            <a:schemeClr val="bg1"/>
                          </a:solidFill>
                          <a:latin typeface="+mn-lt"/>
                          <a:ea typeface="+mn-ea"/>
                          <a:cs typeface="B Zar" pitchFamily="2" charset="-78"/>
                        </a:rPr>
                        <a:t>بار همزمان</a:t>
                      </a:r>
                    </a:p>
                    <a:p>
                      <a:pPr marL="0" algn="ctr" defTabSz="914400" rtl="1" eaLnBrk="1" latinLnBrk="0" hangingPunct="1"/>
                      <a:r>
                        <a:rPr lang="fa-IR" sz="1800" b="1" kern="1200" dirty="0">
                          <a:ln w="3175">
                            <a:noFill/>
                          </a:ln>
                          <a:solidFill>
                            <a:schemeClr val="bg1"/>
                          </a:solidFill>
                          <a:latin typeface="+mn-lt"/>
                          <a:ea typeface="+mn-ea"/>
                          <a:cs typeface="B Zar" pitchFamily="2" charset="-78"/>
                        </a:rPr>
                        <a:t>(مگاوات)</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سال</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606101">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7096</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2548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ar-SA" sz="1800" b="1" kern="1200" dirty="0">
                          <a:ln w="3175">
                            <a:noFill/>
                          </a:ln>
                          <a:solidFill>
                            <a:schemeClr val="tx1"/>
                          </a:solidFill>
                          <a:latin typeface="+mn-lt"/>
                          <a:ea typeface="+mn-ea"/>
                          <a:cs typeface="B Zar" pitchFamily="2" charset="-78"/>
                        </a:rPr>
                        <a:t>2494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84</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50196"/>
                      </a:srgbClr>
                    </a:solidFill>
                  </a:tcPr>
                </a:tc>
                <a:extLst>
                  <a:ext uri="{0D108BD9-81ED-4DB2-BD59-A6C34878D82A}">
                    <a16:rowId xmlns:a16="http://schemas.microsoft.com/office/drawing/2014/main" val="10001"/>
                  </a:ext>
                </a:extLst>
              </a:tr>
              <a:tr h="500066">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7773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2871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2781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85</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50196"/>
                      </a:srgbClr>
                    </a:solidFill>
                  </a:tcPr>
                </a:tc>
                <a:extLst>
                  <a:ext uri="{0D108BD9-81ED-4DB2-BD59-A6C34878D82A}">
                    <a16:rowId xmlns:a16="http://schemas.microsoft.com/office/drawing/2014/main" val="10002"/>
                  </a:ext>
                </a:extLst>
              </a:tr>
              <a:tr h="48025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8326</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2955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2912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86</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50196"/>
                      </a:srgbClr>
                    </a:solidFill>
                  </a:tcPr>
                </a:tc>
                <a:extLst>
                  <a:ext uri="{0D108BD9-81ED-4DB2-BD59-A6C34878D82A}">
                    <a16:rowId xmlns:a16="http://schemas.microsoft.com/office/drawing/2014/main" val="10003"/>
                  </a:ext>
                </a:extLst>
              </a:tr>
              <a:tr h="48025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10453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3515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2693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87</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50196"/>
                      </a:srgbClr>
                    </a:solidFill>
                  </a:tcPr>
                </a:tc>
                <a:extLst>
                  <a:ext uri="{0D108BD9-81ED-4DB2-BD59-A6C34878D82A}">
                    <a16:rowId xmlns:a16="http://schemas.microsoft.com/office/drawing/2014/main" val="10004"/>
                  </a:ext>
                </a:extLst>
              </a:tr>
              <a:tr h="48025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9865</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3285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2885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88</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50196"/>
                      </a:srgbClr>
                    </a:solidFill>
                  </a:tcPr>
                </a:tc>
                <a:extLst>
                  <a:ext uri="{0D108BD9-81ED-4DB2-BD59-A6C34878D82A}">
                    <a16:rowId xmlns:a16="http://schemas.microsoft.com/office/drawing/2014/main" val="10005"/>
                  </a:ext>
                </a:extLst>
              </a:tr>
              <a:tr h="48025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11084</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3249</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3196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89</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50196"/>
                      </a:srgbClr>
                    </a:solidFill>
                  </a:tcPr>
                </a:tc>
                <a:extLst>
                  <a:ext uri="{0D108BD9-81ED-4DB2-BD59-A6C34878D82A}">
                    <a16:rowId xmlns:a16="http://schemas.microsoft.com/office/drawing/2014/main" val="10006"/>
                  </a:ext>
                </a:extLst>
              </a:tr>
              <a:tr h="510665">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11003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3339</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3318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90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50196"/>
                      </a:srgbClr>
                    </a:solidFill>
                  </a:tcPr>
                </a:tc>
                <a:extLst>
                  <a:ext uri="{0D108BD9-81ED-4DB2-BD59-A6C34878D82A}">
                    <a16:rowId xmlns:a16="http://schemas.microsoft.com/office/drawing/2014/main" val="10007"/>
                  </a:ext>
                </a:extLst>
              </a:tr>
              <a:tr h="510665">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11738</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3623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3568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91</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50196"/>
                      </a:srgbClr>
                    </a:solidFill>
                  </a:tcPr>
                </a:tc>
                <a:extLst>
                  <a:ext uri="{0D108BD9-81ED-4DB2-BD59-A6C34878D82A}">
                    <a16:rowId xmlns:a16="http://schemas.microsoft.com/office/drawing/2014/main" val="10008"/>
                  </a:ext>
                </a:extLst>
              </a:tr>
            </a:tbl>
          </a:graphicData>
        </a:graphic>
      </p:graphicFrame>
    </p:spTree>
  </p:cSld>
  <p:clrMapOvr>
    <a:masterClrMapping/>
  </p:clrMapOvr>
  <p:transition spd="med" advTm="7000">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14290"/>
            <a:ext cx="8215338" cy="1015663"/>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rtl="1">
              <a:defRPr sz="2800" b="1">
                <a:ln w="10541" cmpd="sng">
                  <a:solidFill>
                    <a:schemeClr val="tx1"/>
                  </a:solidFill>
                  <a:prstDash val="solid"/>
                </a:ln>
                <a:solidFill>
                  <a:schemeClr val="bg1"/>
                </a:soli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ar-SA" sz="3200" spc="50" dirty="0">
                <a:ln w="11430"/>
                <a:solidFill>
                  <a:srgbClr val="FF0000"/>
                </a:solidFill>
                <a:effectLst>
                  <a:outerShdw blurRad="76200" dist="50800" dir="5400000" algn="tl" rotWithShape="0">
                    <a:srgbClr val="000000">
                      <a:alpha val="65000"/>
                    </a:srgbClr>
                  </a:outerShdw>
                </a:effectLst>
              </a:rPr>
              <a:t>درصد سهم هر بخش از</a:t>
            </a:r>
            <a:r>
              <a:rPr lang="fa-IR" sz="3200" spc="50" dirty="0">
                <a:ln w="11430"/>
                <a:solidFill>
                  <a:srgbClr val="FF0000"/>
                </a:solidFill>
                <a:effectLst>
                  <a:outerShdw blurRad="76200" dist="50800" dir="5400000" algn="tl" rotWithShape="0">
                    <a:srgbClr val="000000">
                      <a:alpha val="65000"/>
                    </a:srgbClr>
                  </a:outerShdw>
                </a:effectLst>
              </a:rPr>
              <a:t>مشتركين وفروش انرژي در سال </a:t>
            </a:r>
            <a:r>
              <a:rPr lang="fa-IR" spc="50" dirty="0">
                <a:ln w="11430"/>
                <a:solidFill>
                  <a:srgbClr val="FF0000"/>
                </a:solidFill>
                <a:effectLst>
                  <a:outerShdw blurRad="76200" dist="50800" dir="5400000" algn="tl" rotWithShape="0">
                    <a:srgbClr val="000000">
                      <a:alpha val="65000"/>
                    </a:srgbClr>
                  </a:outerShdw>
                </a:effectLst>
              </a:rPr>
              <a:t>91</a:t>
            </a:r>
            <a:endParaRPr lang="en-US" spc="50" dirty="0">
              <a:ln w="11430"/>
              <a:solidFill>
                <a:srgbClr val="FF0000"/>
              </a:solidFill>
              <a:effectLst>
                <a:outerShdw blurRad="76200" dist="50800" dir="5400000" algn="tl" rotWithShape="0">
                  <a:srgbClr val="000000">
                    <a:alpha val="65000"/>
                  </a:srgbClr>
                </a:outerShdw>
              </a:effectLst>
            </a:endParaRPr>
          </a:p>
        </p:txBody>
      </p:sp>
      <p:grpSp>
        <p:nvGrpSpPr>
          <p:cNvPr id="27651" name="Group 2"/>
          <p:cNvGrpSpPr>
            <a:grpSpLocks/>
          </p:cNvGrpSpPr>
          <p:nvPr/>
        </p:nvGrpSpPr>
        <p:grpSpPr bwMode="auto">
          <a:xfrm>
            <a:off x="7772400" y="34925"/>
            <a:ext cx="1447800" cy="1112838"/>
            <a:chOff x="7772400" y="35256"/>
            <a:chExt cx="1447800" cy="1111954"/>
          </a:xfrm>
        </p:grpSpPr>
        <p:sp>
          <p:nvSpPr>
            <p:cNvPr id="27656" name="TextBox 3"/>
            <p:cNvSpPr txBox="1">
              <a:spLocks noChangeArrowheads="1"/>
            </p:cNvSpPr>
            <p:nvPr/>
          </p:nvSpPr>
          <p:spPr bwMode="auto">
            <a:xfrm>
              <a:off x="7772400" y="685800"/>
              <a:ext cx="1447800" cy="461410"/>
            </a:xfrm>
            <a:prstGeom prst="rect">
              <a:avLst/>
            </a:prstGeom>
            <a:noFill/>
            <a:ln w="9525">
              <a:noFill/>
              <a:miter lim="800000"/>
              <a:headEnd/>
              <a:tailEnd/>
            </a:ln>
          </p:spPr>
          <p:txBody>
            <a:bodyPr>
              <a:spAutoFit/>
            </a:bodyPr>
            <a:lstStyle/>
            <a:p>
              <a:pPr algn="ctr"/>
              <a:r>
                <a:rPr lang="fa-IR" sz="1200" b="1">
                  <a:solidFill>
                    <a:srgbClr val="FF0000"/>
                  </a:solidFill>
                  <a:latin typeface="IranNastaliq"/>
                </a:rPr>
                <a:t>شركت توزيع نيروي برق  خوزستان</a:t>
              </a:r>
              <a:endParaRPr lang="en-US" sz="1200" b="1">
                <a:solidFill>
                  <a:srgbClr val="FF0000"/>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358"/>
            </a:xfrm>
            <a:prstGeom prst="rect">
              <a:avLst/>
            </a:prstGeom>
            <a:ln>
              <a:noFill/>
            </a:ln>
            <a:effectLst>
              <a:outerShdw blurRad="292100" dist="139700" dir="2700000" algn="tl" rotWithShape="0">
                <a:srgbClr val="333333">
                  <a:alpha val="65000"/>
                </a:srgbClr>
              </a:outerShdw>
            </a:effectLst>
          </p:spPr>
        </p:pic>
      </p:grpSp>
      <p:graphicFrame>
        <p:nvGraphicFramePr>
          <p:cNvPr id="7" name="Table 6"/>
          <p:cNvGraphicFramePr>
            <a:graphicFrameLocks noGrp="1"/>
          </p:cNvGraphicFramePr>
          <p:nvPr/>
        </p:nvGraphicFramePr>
        <p:xfrm>
          <a:off x="1" y="1285861"/>
          <a:ext cx="9127373" cy="49292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071537">
                  <a:extLst>
                    <a:ext uri="{9D8B030D-6E8A-4147-A177-3AD203B41FA5}">
                      <a16:colId xmlns:a16="http://schemas.microsoft.com/office/drawing/2014/main" val="20000"/>
                    </a:ext>
                  </a:extLst>
                </a:gridCol>
                <a:gridCol w="1214446">
                  <a:extLst>
                    <a:ext uri="{9D8B030D-6E8A-4147-A177-3AD203B41FA5}">
                      <a16:colId xmlns:a16="http://schemas.microsoft.com/office/drawing/2014/main" val="20001"/>
                    </a:ext>
                  </a:extLst>
                </a:gridCol>
                <a:gridCol w="785818">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1000132">
                  <a:extLst>
                    <a:ext uri="{9D8B030D-6E8A-4147-A177-3AD203B41FA5}">
                      <a16:colId xmlns:a16="http://schemas.microsoft.com/office/drawing/2014/main" val="20004"/>
                    </a:ext>
                  </a:extLst>
                </a:gridCol>
                <a:gridCol w="1214446">
                  <a:extLst>
                    <a:ext uri="{9D8B030D-6E8A-4147-A177-3AD203B41FA5}">
                      <a16:colId xmlns:a16="http://schemas.microsoft.com/office/drawing/2014/main" val="20005"/>
                    </a:ext>
                  </a:extLst>
                </a:gridCol>
                <a:gridCol w="1000132">
                  <a:extLst>
                    <a:ext uri="{9D8B030D-6E8A-4147-A177-3AD203B41FA5}">
                      <a16:colId xmlns:a16="http://schemas.microsoft.com/office/drawing/2014/main" val="20006"/>
                    </a:ext>
                  </a:extLst>
                </a:gridCol>
                <a:gridCol w="1912168">
                  <a:extLst>
                    <a:ext uri="{9D8B030D-6E8A-4147-A177-3AD203B41FA5}">
                      <a16:colId xmlns:a16="http://schemas.microsoft.com/office/drawing/2014/main" val="20007"/>
                    </a:ext>
                  </a:extLst>
                </a:gridCol>
              </a:tblGrid>
              <a:tr h="1065463">
                <a:tc>
                  <a:txBody>
                    <a:bodyPr/>
                    <a:lstStyle/>
                    <a:p>
                      <a:pPr marL="0" algn="ctr" defTabSz="914400" rtl="0" eaLnBrk="1" latinLnBrk="0" hangingPunct="1"/>
                      <a:r>
                        <a:rPr lang="fa-IR" sz="1800" b="1" kern="1200" dirty="0">
                          <a:ln w="3175">
                            <a:noFill/>
                          </a:ln>
                          <a:solidFill>
                            <a:srgbClr val="003A1A"/>
                          </a:solidFill>
                          <a:latin typeface="+mn-lt"/>
                          <a:ea typeface="+mn-ea"/>
                          <a:cs typeface="B Zar" pitchFamily="2" charset="-78"/>
                        </a:rPr>
                        <a:t>جمع كل</a:t>
                      </a:r>
                      <a:endParaRPr lang="en-US" sz="1800" b="1" kern="1200" dirty="0">
                        <a:ln w="3175">
                          <a:noFill/>
                        </a:ln>
                        <a:solidFill>
                          <a:srgbClr val="003A1A"/>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31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b="1" kern="1200" dirty="0">
                          <a:ln w="3175">
                            <a:noFill/>
                          </a:ln>
                          <a:solidFill>
                            <a:srgbClr val="003A1A"/>
                          </a:solidFill>
                          <a:latin typeface="+mn-lt"/>
                          <a:ea typeface="+mn-ea"/>
                          <a:cs typeface="B Zar" pitchFamily="2" charset="-78"/>
                        </a:rPr>
                        <a:t>روشنايي </a:t>
                      </a:r>
                      <a:r>
                        <a:rPr lang="fa-IR" sz="1600" b="0" kern="1200" dirty="0">
                          <a:ln w="3175">
                            <a:noFill/>
                          </a:ln>
                          <a:solidFill>
                            <a:srgbClr val="003A1A"/>
                          </a:solidFill>
                          <a:latin typeface="+mn-lt"/>
                          <a:ea typeface="+mn-ea"/>
                          <a:cs typeface="B Zar" pitchFamily="2" charset="-78"/>
                        </a:rPr>
                        <a:t>معابر</a:t>
                      </a:r>
                      <a:endParaRPr lang="en-US" sz="1600" b="0"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rgbClr val="003A1A"/>
                          </a:solidFill>
                          <a:latin typeface="+mn-lt"/>
                          <a:ea typeface="+mn-ea"/>
                          <a:cs typeface="B Zar" pitchFamily="2" charset="-78"/>
                        </a:rPr>
                        <a:t>تجاري</a:t>
                      </a:r>
                      <a:endParaRPr lang="en-US" sz="18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rgbClr val="003A1A"/>
                          </a:solidFill>
                          <a:latin typeface="+mn-lt"/>
                          <a:ea typeface="+mn-ea"/>
                          <a:cs typeface="B Zar" pitchFamily="2" charset="-78"/>
                        </a:rPr>
                        <a:t>صنعتي</a:t>
                      </a:r>
                      <a:endParaRPr lang="en-US" sz="18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rgbClr val="003A1A"/>
                          </a:solidFill>
                          <a:latin typeface="+mn-lt"/>
                          <a:ea typeface="+mn-ea"/>
                          <a:cs typeface="B Zar" pitchFamily="2" charset="-78"/>
                        </a:rPr>
                        <a:t>كشاورزي</a:t>
                      </a:r>
                      <a:endParaRPr lang="en-US" sz="18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600" b="1" kern="1200" dirty="0">
                          <a:ln w="3175">
                            <a:noFill/>
                          </a:ln>
                          <a:solidFill>
                            <a:srgbClr val="003A1A"/>
                          </a:solidFill>
                          <a:latin typeface="+mn-lt"/>
                          <a:ea typeface="+mn-ea"/>
                          <a:cs typeface="B Zar" pitchFamily="2" charset="-78"/>
                        </a:rPr>
                        <a:t>عمومي و آزاد</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rgbClr val="003A1A"/>
                          </a:solidFill>
                          <a:latin typeface="+mn-lt"/>
                          <a:ea typeface="+mn-ea"/>
                          <a:cs typeface="B Zar" pitchFamily="2" charset="-78"/>
                        </a:rPr>
                        <a:t>خانگي</a:t>
                      </a:r>
                      <a:endParaRPr lang="en-US" sz="18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000" b="1" kern="1200" dirty="0">
                          <a:ln w="3175">
                            <a:noFill/>
                          </a:ln>
                          <a:solidFill>
                            <a:srgbClr val="003A1A"/>
                          </a:solidFill>
                          <a:latin typeface="+mn-lt"/>
                          <a:ea typeface="+mn-ea"/>
                          <a:cs typeface="B Zar" pitchFamily="2" charset="-78"/>
                        </a:rPr>
                        <a:t>عنوان</a:t>
                      </a:r>
                      <a:endParaRPr lang="en-US" sz="20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extLst>
                  <a:ext uri="{0D108BD9-81ED-4DB2-BD59-A6C34878D82A}">
                    <a16:rowId xmlns:a16="http://schemas.microsoft.com/office/drawing/2014/main" val="10000"/>
                  </a:ext>
                </a:extLst>
              </a:tr>
              <a:tr h="445273">
                <a:tc>
                  <a:txBody>
                    <a:bodyPr/>
                    <a:lstStyle/>
                    <a:p>
                      <a:pPr marL="0" algn="ctr" defTabSz="914400" rtl="0" eaLnBrk="1" latinLnBrk="0" hangingPunct="1"/>
                      <a:r>
                        <a:rPr lang="fa-IR" sz="1800" b="1" kern="1200" dirty="0">
                          <a:ln w="3175">
                            <a:noFill/>
                          </a:ln>
                          <a:solidFill>
                            <a:srgbClr val="003A1A"/>
                          </a:solidFill>
                          <a:latin typeface="+mn-lt"/>
                          <a:ea typeface="+mn-ea"/>
                          <a:cs typeface="B Zar" pitchFamily="2" charset="-78"/>
                        </a:rPr>
                        <a:t>836532</a:t>
                      </a:r>
                      <a:endParaRPr lang="en-US" sz="1800" b="1" kern="1200" dirty="0">
                        <a:ln w="3175">
                          <a:noFill/>
                        </a:ln>
                        <a:solidFill>
                          <a:srgbClr val="003A1A"/>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6130</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100939</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2108</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6744</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24254</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696357</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1600" b="1" kern="1200" dirty="0">
                          <a:ln w="3175">
                            <a:noFill/>
                          </a:ln>
                          <a:solidFill>
                            <a:srgbClr val="003A1A"/>
                          </a:solidFill>
                          <a:latin typeface="+mn-lt"/>
                          <a:ea typeface="+mn-ea"/>
                          <a:cs typeface="B Zar" pitchFamily="2" charset="-78"/>
                        </a:rPr>
                        <a:t>موجودي كل مشتركين</a:t>
                      </a:r>
                      <a:endParaRPr lang="fa-IR"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extLst>
                  <a:ext uri="{0D108BD9-81ED-4DB2-BD59-A6C34878D82A}">
                    <a16:rowId xmlns:a16="http://schemas.microsoft.com/office/drawing/2014/main" val="10001"/>
                  </a:ext>
                </a:extLst>
              </a:tr>
              <a:tr h="517500">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100</a:t>
                      </a:r>
                      <a:endParaRPr lang="en-US" sz="2400" b="1" kern="1200" dirty="0">
                        <a:ln w="3175">
                          <a:noFill/>
                        </a:ln>
                        <a:solidFill>
                          <a:srgbClr val="003A1A"/>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0/</a:t>
                      </a:r>
                      <a:r>
                        <a:rPr lang="ar-SA" sz="2400" b="1" kern="1200" dirty="0">
                          <a:ln w="3175">
                            <a:noFill/>
                          </a:ln>
                          <a:solidFill>
                            <a:srgbClr val="003A1A"/>
                          </a:solidFill>
                          <a:latin typeface="+mn-lt"/>
                          <a:ea typeface="+mn-ea"/>
                          <a:cs typeface="B Zar" pitchFamily="2" charset="-78"/>
                        </a:rPr>
                        <a:t>7</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12</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0/</a:t>
                      </a:r>
                      <a:r>
                        <a:rPr lang="ar-SA" sz="2400" b="1" kern="1200" dirty="0">
                          <a:ln w="3175">
                            <a:noFill/>
                          </a:ln>
                          <a:solidFill>
                            <a:srgbClr val="003A1A"/>
                          </a:solidFill>
                          <a:latin typeface="+mn-lt"/>
                          <a:ea typeface="+mn-ea"/>
                          <a:cs typeface="B Zar" pitchFamily="2" charset="-78"/>
                        </a:rPr>
                        <a:t>3</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0/8</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3</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83/2</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درصد</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extLst>
                  <a:ext uri="{0D108BD9-81ED-4DB2-BD59-A6C34878D82A}">
                    <a16:rowId xmlns:a16="http://schemas.microsoft.com/office/drawing/2014/main" val="10002"/>
                  </a:ext>
                </a:extLst>
              </a:tr>
              <a:tr h="407453">
                <a:tc>
                  <a:txBody>
                    <a:bodyPr/>
                    <a:lstStyle/>
                    <a:p>
                      <a:pPr marL="0" algn="ctr" defTabSz="914400" rtl="0" eaLnBrk="1" latinLnBrk="0" hangingPunct="1"/>
                      <a:r>
                        <a:rPr lang="ar-SA" sz="1800" b="1" kern="1200" dirty="0">
                          <a:ln w="3175">
                            <a:noFill/>
                          </a:ln>
                          <a:solidFill>
                            <a:srgbClr val="003A1A"/>
                          </a:solidFill>
                          <a:latin typeface="+mn-lt"/>
                          <a:ea typeface="+mn-ea"/>
                          <a:cs typeface="B Zar" pitchFamily="2" charset="-78"/>
                        </a:rPr>
                        <a:t>216023</a:t>
                      </a:r>
                      <a:endParaRPr lang="en-US" sz="1800" b="1" kern="1200" dirty="0">
                        <a:ln w="3175">
                          <a:noFill/>
                        </a:ln>
                        <a:solidFill>
                          <a:srgbClr val="003A1A"/>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1600" b="1" kern="1200" dirty="0">
                          <a:ln w="3175">
                            <a:noFill/>
                          </a:ln>
                          <a:solidFill>
                            <a:srgbClr val="003A1A"/>
                          </a:solidFill>
                          <a:latin typeface="+mn-lt"/>
                          <a:ea typeface="+mn-ea"/>
                          <a:cs typeface="B Zar" pitchFamily="2" charset="-78"/>
                        </a:rPr>
                        <a:t>1131</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1600" b="1" kern="1200" dirty="0">
                          <a:ln w="3175">
                            <a:noFill/>
                          </a:ln>
                          <a:solidFill>
                            <a:srgbClr val="003A1A"/>
                          </a:solidFill>
                          <a:latin typeface="+mn-lt"/>
                          <a:ea typeface="+mn-ea"/>
                          <a:cs typeface="B Zar" pitchFamily="2" charset="-78"/>
                        </a:rPr>
                        <a:t>8511</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1600" b="1" kern="1200" dirty="0">
                          <a:ln w="3175">
                            <a:noFill/>
                          </a:ln>
                          <a:solidFill>
                            <a:srgbClr val="003A1A"/>
                          </a:solidFill>
                          <a:latin typeface="+mn-lt"/>
                          <a:ea typeface="+mn-ea"/>
                          <a:cs typeface="B Zar" pitchFamily="2" charset="-78"/>
                        </a:rPr>
                        <a:t>1019</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1600" b="1" kern="1200" dirty="0">
                          <a:ln w="3175">
                            <a:noFill/>
                          </a:ln>
                          <a:solidFill>
                            <a:srgbClr val="003A1A"/>
                          </a:solidFill>
                          <a:latin typeface="+mn-lt"/>
                          <a:ea typeface="+mn-ea"/>
                          <a:cs typeface="B Zar" pitchFamily="2" charset="-78"/>
                        </a:rPr>
                        <a:t>4779</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1600" b="1" kern="1200" dirty="0">
                          <a:ln w="3175">
                            <a:noFill/>
                          </a:ln>
                          <a:solidFill>
                            <a:srgbClr val="003A1A"/>
                          </a:solidFill>
                          <a:latin typeface="+mn-lt"/>
                          <a:ea typeface="+mn-ea"/>
                          <a:cs typeface="B Zar" pitchFamily="2" charset="-78"/>
                        </a:rPr>
                        <a:t>6764</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1600" b="1" kern="1200" dirty="0">
                          <a:ln w="3175">
                            <a:noFill/>
                          </a:ln>
                          <a:solidFill>
                            <a:srgbClr val="003A1A"/>
                          </a:solidFill>
                          <a:latin typeface="+mn-lt"/>
                          <a:ea typeface="+mn-ea"/>
                          <a:cs typeface="B Zar" pitchFamily="2" charset="-78"/>
                        </a:rPr>
                        <a:t>193819</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تعداد مشتركين </a:t>
                      </a:r>
                      <a:r>
                        <a:rPr lang="ar-SA" sz="1600" b="1" kern="1200" dirty="0">
                          <a:ln w="3175">
                            <a:noFill/>
                          </a:ln>
                          <a:solidFill>
                            <a:srgbClr val="003A1A"/>
                          </a:solidFill>
                          <a:latin typeface="+mn-lt"/>
                          <a:ea typeface="+mn-ea"/>
                          <a:cs typeface="B Zar" pitchFamily="2" charset="-78"/>
                        </a:rPr>
                        <a:t>روستايي</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extLst>
                  <a:ext uri="{0D108BD9-81ED-4DB2-BD59-A6C34878D82A}">
                    <a16:rowId xmlns:a16="http://schemas.microsoft.com/office/drawing/2014/main" val="10003"/>
                  </a:ext>
                </a:extLst>
              </a:tr>
              <a:tr h="508772">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100</a:t>
                      </a:r>
                      <a:endParaRPr lang="en-US" sz="2400" b="1" kern="1200" dirty="0">
                        <a:ln w="3175">
                          <a:noFill/>
                        </a:ln>
                        <a:solidFill>
                          <a:srgbClr val="003A1A"/>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5.</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4</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5.</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2.2</a:t>
                      </a: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3.1</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89.7</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درصد</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extLst>
                  <a:ext uri="{0D108BD9-81ED-4DB2-BD59-A6C34878D82A}">
                    <a16:rowId xmlns:a16="http://schemas.microsoft.com/office/drawing/2014/main" val="10004"/>
                  </a:ext>
                </a:extLst>
              </a:tr>
              <a:tr h="387590">
                <a:tc>
                  <a:txBody>
                    <a:bodyPr/>
                    <a:lstStyle/>
                    <a:p>
                      <a:pPr marL="0" algn="ctr" defTabSz="914400" rtl="0" eaLnBrk="1" latinLnBrk="0" hangingPunct="1"/>
                      <a:r>
                        <a:rPr lang="fa-IR" sz="1800" b="1" kern="1200" dirty="0">
                          <a:ln w="3175">
                            <a:noFill/>
                          </a:ln>
                          <a:solidFill>
                            <a:srgbClr val="003A1A"/>
                          </a:solidFill>
                          <a:latin typeface="+mn-lt"/>
                          <a:ea typeface="+mn-ea"/>
                          <a:cs typeface="B Zar" pitchFamily="2" charset="-78"/>
                        </a:rPr>
                        <a:t>46950</a:t>
                      </a:r>
                      <a:endParaRPr lang="en-US" sz="1800" b="1" kern="1200" dirty="0">
                        <a:ln w="3175">
                          <a:noFill/>
                        </a:ln>
                        <a:solidFill>
                          <a:srgbClr val="003A1A"/>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816</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4877</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93</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351</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1440</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39373</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تعداد مشتركين جديد</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extLst>
                  <a:ext uri="{0D108BD9-81ED-4DB2-BD59-A6C34878D82A}">
                    <a16:rowId xmlns:a16="http://schemas.microsoft.com/office/drawing/2014/main" val="10005"/>
                  </a:ext>
                </a:extLst>
              </a:tr>
              <a:tr h="530310">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100</a:t>
                      </a:r>
                      <a:endParaRPr lang="en-US" sz="2400" b="1" kern="1200" dirty="0">
                        <a:ln w="3175">
                          <a:noFill/>
                        </a:ln>
                        <a:solidFill>
                          <a:srgbClr val="003A1A"/>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1.7</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10.4</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2.</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7.</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3</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84</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درصد</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extLst>
                  <a:ext uri="{0D108BD9-81ED-4DB2-BD59-A6C34878D82A}">
                    <a16:rowId xmlns:a16="http://schemas.microsoft.com/office/drawing/2014/main" val="10006"/>
                  </a:ext>
                </a:extLst>
              </a:tr>
              <a:tr h="387590">
                <a:tc>
                  <a:txBody>
                    <a:bodyPr/>
                    <a:lstStyle/>
                    <a:p>
                      <a:pPr marL="0" algn="ctr" defTabSz="914400" rtl="0" eaLnBrk="1" latinLnBrk="0" hangingPunct="1"/>
                      <a:r>
                        <a:rPr lang="fa-IR" sz="1800" b="1" kern="1200" dirty="0">
                          <a:ln w="3175">
                            <a:noFill/>
                          </a:ln>
                          <a:solidFill>
                            <a:srgbClr val="003A1A"/>
                          </a:solidFill>
                          <a:latin typeface="+mn-lt"/>
                          <a:ea typeface="+mn-ea"/>
                          <a:cs typeface="B Zar" pitchFamily="2" charset="-78"/>
                        </a:rPr>
                        <a:t>11738197</a:t>
                      </a:r>
                      <a:endParaRPr lang="en-US" sz="1800" b="1" kern="1200" dirty="0">
                        <a:ln w="3175">
                          <a:noFill/>
                        </a:ln>
                        <a:solidFill>
                          <a:srgbClr val="003A1A"/>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255481</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473436</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1699953</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1123998</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1777356</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6407973</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1600" b="1" kern="1200" dirty="0">
                          <a:ln w="3175">
                            <a:noFill/>
                          </a:ln>
                          <a:solidFill>
                            <a:srgbClr val="003A1A"/>
                          </a:solidFill>
                          <a:latin typeface="+mn-lt"/>
                          <a:ea typeface="+mn-ea"/>
                          <a:cs typeface="B Zar" pitchFamily="2" charset="-78"/>
                        </a:rPr>
                        <a:t>فروش</a:t>
                      </a:r>
                      <a:r>
                        <a:rPr lang="fa-IR" sz="1600" b="1" kern="1200" baseline="0" dirty="0">
                          <a:ln w="3175">
                            <a:noFill/>
                          </a:ln>
                          <a:solidFill>
                            <a:srgbClr val="003A1A"/>
                          </a:solidFill>
                          <a:latin typeface="+mn-lt"/>
                          <a:ea typeface="+mn-ea"/>
                          <a:cs typeface="B Zar" pitchFamily="2" charset="-78"/>
                        </a:rPr>
                        <a:t> (مگا وات ساعت)</a:t>
                      </a:r>
                      <a:endParaRPr lang="en-US" sz="16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T w="3175" cap="flat" cmpd="sng" algn="ctr">
                      <a:solidFill>
                        <a:srgbClr val="FF0000"/>
                      </a:solidFill>
                      <a:prstDash val="solid"/>
                      <a:round/>
                      <a:headEnd type="none" w="med" len="med"/>
                      <a:tailEnd type="none" w="med" len="med"/>
                    </a:lnT>
                    <a:lnB w="3175" cap="flat" cmpd="sng" algn="ctr">
                      <a:solidFill>
                        <a:srgbClr val="FF0000"/>
                      </a:solidFill>
                      <a:prstDash val="solid"/>
                      <a:round/>
                      <a:headEnd type="none" w="med" len="med"/>
                      <a:tailEnd type="none" w="med" len="med"/>
                    </a:lnB>
                    <a:solidFill>
                      <a:schemeClr val="accent6">
                        <a:lumMod val="50000"/>
                        <a:alpha val="47000"/>
                      </a:schemeClr>
                    </a:solidFill>
                  </a:tcPr>
                </a:tc>
                <a:extLst>
                  <a:ext uri="{0D108BD9-81ED-4DB2-BD59-A6C34878D82A}">
                    <a16:rowId xmlns:a16="http://schemas.microsoft.com/office/drawing/2014/main" val="10007"/>
                  </a:ext>
                </a:extLst>
              </a:tr>
              <a:tr h="679269">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100</a:t>
                      </a:r>
                      <a:endParaRPr lang="en-US" sz="2400" b="1" kern="1200" dirty="0">
                        <a:ln w="3175">
                          <a:noFill/>
                        </a:ln>
                        <a:solidFill>
                          <a:srgbClr val="003A1A"/>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2/</a:t>
                      </a:r>
                      <a:r>
                        <a:rPr lang="ar-SA" sz="2400" b="1" kern="1200" dirty="0">
                          <a:ln w="3175">
                            <a:noFill/>
                          </a:ln>
                          <a:solidFill>
                            <a:srgbClr val="003A1A"/>
                          </a:solidFill>
                          <a:latin typeface="+mn-lt"/>
                          <a:ea typeface="+mn-ea"/>
                          <a:cs typeface="B Zar" pitchFamily="2" charset="-78"/>
                        </a:rPr>
                        <a:t>2</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ar-SA" sz="2400" b="1" kern="1200" dirty="0">
                          <a:ln w="3175">
                            <a:noFill/>
                          </a:ln>
                          <a:solidFill>
                            <a:srgbClr val="003A1A"/>
                          </a:solidFill>
                          <a:latin typeface="+mn-lt"/>
                          <a:ea typeface="+mn-ea"/>
                          <a:cs typeface="B Zar" pitchFamily="2" charset="-78"/>
                        </a:rPr>
                        <a:t>4</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14/</a:t>
                      </a:r>
                      <a:r>
                        <a:rPr lang="ar-SA" sz="2400" b="1" kern="1200" dirty="0">
                          <a:ln w="3175">
                            <a:noFill/>
                          </a:ln>
                          <a:solidFill>
                            <a:srgbClr val="003A1A"/>
                          </a:solidFill>
                          <a:latin typeface="+mn-lt"/>
                          <a:ea typeface="+mn-ea"/>
                          <a:cs typeface="B Zar" pitchFamily="2" charset="-78"/>
                        </a:rPr>
                        <a:t>5</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9/</a:t>
                      </a:r>
                      <a:r>
                        <a:rPr lang="ar-SA" sz="2400" b="1" kern="1200" dirty="0">
                          <a:ln w="3175">
                            <a:noFill/>
                          </a:ln>
                          <a:solidFill>
                            <a:srgbClr val="003A1A"/>
                          </a:solidFill>
                          <a:latin typeface="+mn-lt"/>
                          <a:ea typeface="+mn-ea"/>
                          <a:cs typeface="B Zar" pitchFamily="2" charset="-78"/>
                        </a:rPr>
                        <a:t>6</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15/1</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54/</a:t>
                      </a:r>
                      <a:r>
                        <a:rPr lang="ar-SA" sz="2400" b="1" kern="1200" dirty="0">
                          <a:ln w="3175">
                            <a:noFill/>
                          </a:ln>
                          <a:solidFill>
                            <a:srgbClr val="003A1A"/>
                          </a:solidFill>
                          <a:latin typeface="+mn-lt"/>
                          <a:ea typeface="+mn-ea"/>
                          <a:cs typeface="B Zar" pitchFamily="2" charset="-78"/>
                        </a:rPr>
                        <a:t>6</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alpha val="47000"/>
                      </a:schemeClr>
                    </a:solidFill>
                  </a:tcPr>
                </a:tc>
                <a:tc>
                  <a:txBody>
                    <a:bodyPr/>
                    <a:lstStyle/>
                    <a:p>
                      <a:pPr marL="0" algn="ctr" defTabSz="914400" rtl="0" eaLnBrk="1" latinLnBrk="0" hangingPunct="1"/>
                      <a:r>
                        <a:rPr lang="fa-IR" sz="2400" b="1" kern="1200" dirty="0">
                          <a:ln w="3175">
                            <a:noFill/>
                          </a:ln>
                          <a:solidFill>
                            <a:srgbClr val="003A1A"/>
                          </a:solidFill>
                          <a:latin typeface="+mn-lt"/>
                          <a:ea typeface="+mn-ea"/>
                          <a:cs typeface="B Zar" pitchFamily="2" charset="-78"/>
                        </a:rPr>
                        <a:t>درصد</a:t>
                      </a:r>
                      <a:endParaRPr lang="en-US" sz="2400" b="1" kern="1200" dirty="0">
                        <a:ln w="3175">
                          <a:noFill/>
                        </a:ln>
                        <a:solidFill>
                          <a:srgbClr val="003A1A"/>
                        </a:solidFill>
                        <a:latin typeface="+mn-lt"/>
                        <a:ea typeface="+mn-ea"/>
                        <a:cs typeface="B Zar" pitchFamily="2" charset="-78"/>
                      </a:endParaRPr>
                    </a:p>
                  </a:txBody>
                  <a:tcPr anchor="ctr">
                    <a:lnL w="3175" cap="flat" cmpd="sng" algn="ctr">
                      <a:solidFill>
                        <a:srgbClr val="FF0000"/>
                      </a:solidFill>
                      <a:prstDash val="solid"/>
                      <a:round/>
                      <a:headEnd type="none" w="med" len="med"/>
                      <a:tailEnd type="none" w="med" len="med"/>
                    </a:lnL>
                    <a:lnT w="31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alpha val="47000"/>
                      </a:schemeClr>
                    </a:solidFill>
                  </a:tcPr>
                </a:tc>
                <a:extLst>
                  <a:ext uri="{0D108BD9-81ED-4DB2-BD59-A6C34878D82A}">
                    <a16:rowId xmlns:a16="http://schemas.microsoft.com/office/drawing/2014/main" val="10008"/>
                  </a:ext>
                </a:extLst>
              </a:tr>
            </a:tbl>
          </a:graphicData>
        </a:graphic>
      </p:graphicFrame>
      <p:pic>
        <p:nvPicPr>
          <p:cNvPr id="27653" name="Picture 7">
            <a:hlinkClick r:id="rId4" action="ppaction://hlinksldjump"/>
          </p:cNvPr>
          <p:cNvPicPr>
            <a:picLocks noChangeAspect="1"/>
          </p:cNvPicPr>
          <p:nvPr/>
        </p:nvPicPr>
        <p:blipFill>
          <a:blip r:embed="rId5"/>
          <a:srcRect/>
          <a:stretch>
            <a:fillRect/>
          </a:stretch>
        </p:blipFill>
        <p:spPr bwMode="auto">
          <a:xfrm>
            <a:off x="428625" y="6172200"/>
            <a:ext cx="685800" cy="685800"/>
          </a:xfrm>
          <a:prstGeom prst="rect">
            <a:avLst/>
          </a:prstGeom>
          <a:noFill/>
          <a:ln w="9525">
            <a:noFill/>
            <a:miter lim="800000"/>
            <a:headEnd/>
            <a:tailEnd/>
          </a:ln>
        </p:spPr>
      </p:pic>
      <p:pic>
        <p:nvPicPr>
          <p:cNvPr id="27654" name="Picture 8">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27655" name="Picture 9">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Tree>
  </p:cSld>
  <p:clrMapOvr>
    <a:masterClrMapping/>
  </p:clrMapOvr>
  <p:transition spd="med" advTm="600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2357422" y="2071678"/>
            <a:ext cx="3786214" cy="40011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fa-IR"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itchFamily="18" charset="0"/>
                <a:cs typeface="IranNastaliq" pitchFamily="18" charset="0"/>
              </a:rPr>
              <a:t>شركت توزيع نيروي برق  خوزستان</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itchFamily="18" charset="0"/>
              <a:cs typeface="IranNastaliq" pitchFamily="18" charset="0"/>
            </a:endParaRPr>
          </a:p>
        </p:txBody>
      </p:sp>
      <p:pic>
        <p:nvPicPr>
          <p:cNvPr id="10" name="Picture 9"/>
          <p:cNvPicPr>
            <a:picLocks noChangeAspect="1"/>
          </p:cNvPicPr>
          <p:nvPr/>
        </p:nvPicPr>
        <p:blipFill>
          <a:blip r:embed="rId3"/>
          <a:stretch>
            <a:fillRect/>
          </a:stretch>
        </p:blipFill>
        <p:spPr>
          <a:xfrm>
            <a:off x="3643313" y="1071563"/>
            <a:ext cx="1243012" cy="1000125"/>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905000" y="2714620"/>
            <a:ext cx="4724400" cy="830997"/>
          </a:xfrm>
          <a:prstGeom prst="rect">
            <a:avLst/>
          </a:prstGeom>
          <a:noFill/>
          <a:ln>
            <a:noFill/>
          </a:ln>
          <a:effectLst/>
        </p:spPr>
        <p:style>
          <a:lnRef idx="1">
            <a:schemeClr val="dk1"/>
          </a:lnRef>
          <a:fillRef idx="3">
            <a:schemeClr val="dk1"/>
          </a:fillRef>
          <a:effectRef idx="2">
            <a:schemeClr val="dk1"/>
          </a:effectRef>
          <a:fontRef idx="minor">
            <a:schemeClr val="lt1"/>
          </a:fontRef>
        </p:style>
        <p:txBody>
          <a:bodyPr>
            <a:spAutoFit/>
          </a:bodyPr>
          <a:lstStyle/>
          <a:p>
            <a:pPr algn="ctr" fontAlgn="auto">
              <a:spcBef>
                <a:spcPts val="0"/>
              </a:spcBef>
              <a:spcAft>
                <a:spcPts val="0"/>
              </a:spcAft>
              <a:defRPr/>
            </a:pPr>
            <a:r>
              <a:rPr lang="fa-IR"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IranNastaliq" pitchFamily="18" charset="0"/>
                <a:cs typeface="B Titr" pitchFamily="2" charset="-78"/>
              </a:rPr>
              <a:t>كارنامه سال 9</a:t>
            </a:r>
            <a:r>
              <a:rPr lang="ar-SA"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IranNastaliq" pitchFamily="18" charset="0"/>
                <a:cs typeface="B Titr" pitchFamily="2" charset="-78"/>
              </a:rPr>
              <a:t>1</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IranNastaliq" pitchFamily="18" charset="0"/>
              <a:cs typeface="B Titr" pitchFamily="2" charset="-78"/>
            </a:endParaRPr>
          </a:p>
        </p:txBody>
      </p:sp>
      <p:sp>
        <p:nvSpPr>
          <p:cNvPr id="12" name="TextBox 11"/>
          <p:cNvSpPr txBox="1"/>
          <p:nvPr/>
        </p:nvSpPr>
        <p:spPr>
          <a:xfrm>
            <a:off x="428596" y="3786190"/>
            <a:ext cx="6277004" cy="264687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itchFamily="18" charset="0"/>
                <a:cs typeface="IranNastaliq" pitchFamily="18" charset="0"/>
              </a:rPr>
              <a:t>معاونت </a:t>
            </a:r>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itchFamily="18" charset="0"/>
                <a:cs typeface="IranNastaliq" pitchFamily="18" charset="0"/>
              </a:rPr>
              <a:t>برنامه</a:t>
            </a:r>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itchFamily="18" charset="0"/>
                <a:cs typeface="IranNastaliq" pitchFamily="18" charset="0"/>
              </a:rPr>
              <a:t> </a:t>
            </a:r>
            <a:r>
              <a:rPr lang="fa-I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itchFamily="18" charset="0"/>
                <a:cs typeface="IranNastaliq" pitchFamily="18" charset="0"/>
              </a:rPr>
              <a:t>ريزي و مهندسي</a:t>
            </a:r>
          </a:p>
          <a:p>
            <a:pPr algn="ctr" fontAlgn="auto">
              <a:spcBef>
                <a:spcPts val="0"/>
              </a:spcBef>
              <a:spcAft>
                <a:spcPts val="0"/>
              </a:spcAft>
              <a:defRPr/>
            </a:pPr>
            <a:r>
              <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itchFamily="18" charset="0"/>
                <a:cs typeface="IranNastaliq" pitchFamily="18" charset="0"/>
              </a:rPr>
              <a:t>دفتر آمار و اطلاعات</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ranNastaliq" pitchFamily="18" charset="0"/>
              <a:cs typeface="IranNastaliq" pitchFamily="18" charset="0"/>
            </a:endParaRPr>
          </a:p>
        </p:txBody>
      </p:sp>
      <p:sp>
        <p:nvSpPr>
          <p:cNvPr id="13" name="Down Arrow 12"/>
          <p:cNvSpPr/>
          <p:nvPr/>
        </p:nvSpPr>
        <p:spPr>
          <a:xfrm>
            <a:off x="0" y="0"/>
            <a:ext cx="3643338" cy="2286016"/>
          </a:xfrm>
          <a:prstGeom prst="downArrow">
            <a:avLst>
              <a:gd name="adj1" fmla="val 50000"/>
              <a:gd name="adj2" fmla="val 54656"/>
            </a:avLst>
          </a:prstGeom>
          <a:gradFill>
            <a:gsLst>
              <a:gs pos="6600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gradFill>
          <a:ln w="34925">
            <a:solidFill>
              <a:srgbClr val="FFFFFF">
                <a:alpha val="96000"/>
              </a:srgbClr>
            </a:solidFill>
          </a:ln>
          <a:effectLst>
            <a:outerShdw blurRad="1270000" sx="123000" sy="123000" algn="ctr">
              <a:schemeClr val="tx1">
                <a:alpha val="0"/>
              </a:scheme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SA" sz="2400" b="1" dirty="0">
                <a:solidFill>
                  <a:srgbClr val="FF0000"/>
                </a:solidFill>
                <a:cs typeface="B Zar" pitchFamily="2" charset="-78"/>
              </a:rPr>
              <a:t>به نام خدا</a:t>
            </a:r>
            <a:endParaRPr lang="en-US" sz="2400" b="1" dirty="0">
              <a:solidFill>
                <a:srgbClr val="FF0000"/>
              </a:solidFill>
              <a:cs typeface="B Zar" pitchFamily="2" charset="-78"/>
            </a:endParaRPr>
          </a:p>
        </p:txBody>
      </p:sp>
    </p:spTree>
  </p:cSld>
  <p:clrMapOvr>
    <a:masterClrMapping/>
  </p:clrMapOvr>
  <p:transition spd="med"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3488" y="260648"/>
            <a:ext cx="7520880" cy="523220"/>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dirty="0">
                <a:solidFill>
                  <a:srgbClr val="FF0000"/>
                </a:solidFill>
              </a:rPr>
              <a:t>كاركنان شركت توزيع نيروي برق خوزستان تا پايان سال 9</a:t>
            </a:r>
            <a:r>
              <a:rPr lang="ar-SA" dirty="0">
                <a:solidFill>
                  <a:srgbClr val="FF0000"/>
                </a:solidFill>
              </a:rPr>
              <a:t>1</a:t>
            </a:r>
            <a:endParaRPr lang="en-US" dirty="0">
              <a:solidFill>
                <a:srgbClr val="FF0000"/>
              </a:solidFill>
            </a:endParaRPr>
          </a:p>
        </p:txBody>
      </p:sp>
      <p:grpSp>
        <p:nvGrpSpPr>
          <p:cNvPr id="28675" name="Group 2"/>
          <p:cNvGrpSpPr>
            <a:grpSpLocks/>
          </p:cNvGrpSpPr>
          <p:nvPr/>
        </p:nvGrpSpPr>
        <p:grpSpPr bwMode="auto">
          <a:xfrm>
            <a:off x="7772400" y="34925"/>
            <a:ext cx="1447800" cy="1112838"/>
            <a:chOff x="7772400" y="35256"/>
            <a:chExt cx="1447800" cy="1111954"/>
          </a:xfrm>
        </p:grpSpPr>
        <p:sp>
          <p:nvSpPr>
            <p:cNvPr id="28680" name="TextBox 3"/>
            <p:cNvSpPr txBox="1">
              <a:spLocks noChangeArrowheads="1"/>
            </p:cNvSpPr>
            <p:nvPr/>
          </p:nvSpPr>
          <p:spPr bwMode="auto">
            <a:xfrm>
              <a:off x="7772400" y="685800"/>
              <a:ext cx="1447800" cy="461410"/>
            </a:xfrm>
            <a:prstGeom prst="rect">
              <a:avLst/>
            </a:prstGeom>
            <a:noFill/>
            <a:ln w="9525">
              <a:noFill/>
              <a:miter lim="800000"/>
              <a:headEnd/>
              <a:tailEnd/>
            </a:ln>
          </p:spPr>
          <p:txBody>
            <a:bodyPr>
              <a:spAutoFit/>
            </a:bodyPr>
            <a:lstStyle/>
            <a:p>
              <a:pPr algn="ctr"/>
              <a:r>
                <a:rPr lang="fa-IR" sz="1200" b="1">
                  <a:solidFill>
                    <a:srgbClr val="FF0000"/>
                  </a:solidFill>
                  <a:latin typeface="IranNastaliq"/>
                </a:rPr>
                <a:t>شركت توزيع نيروي برق  خوزستان</a:t>
              </a:r>
              <a:endParaRPr lang="en-US" sz="1200" b="1">
                <a:solidFill>
                  <a:srgbClr val="FF0000"/>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358"/>
            </a:xfrm>
            <a:prstGeom prst="rect">
              <a:avLst/>
            </a:prstGeom>
            <a:ln>
              <a:noFill/>
            </a:ln>
            <a:effectLst>
              <a:outerShdw blurRad="292100" dist="139700" dir="2700000" algn="tl" rotWithShape="0">
                <a:srgbClr val="333333">
                  <a:alpha val="65000"/>
                </a:srgbClr>
              </a:outerShdw>
            </a:effectLst>
          </p:spPr>
        </p:pic>
      </p:grpSp>
      <p:pic>
        <p:nvPicPr>
          <p:cNvPr id="28676"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28677"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28678"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1043608" y="980728"/>
          <a:ext cx="6768752" cy="564420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28194">
                  <a:extLst>
                    <a:ext uri="{9D8B030D-6E8A-4147-A177-3AD203B41FA5}">
                      <a16:colId xmlns:a16="http://schemas.microsoft.com/office/drawing/2014/main" val="20000"/>
                    </a:ext>
                  </a:extLst>
                </a:gridCol>
                <a:gridCol w="1500198">
                  <a:extLst>
                    <a:ext uri="{9D8B030D-6E8A-4147-A177-3AD203B41FA5}">
                      <a16:colId xmlns:a16="http://schemas.microsoft.com/office/drawing/2014/main" val="20001"/>
                    </a:ext>
                  </a:extLst>
                </a:gridCol>
                <a:gridCol w="2469073">
                  <a:extLst>
                    <a:ext uri="{9D8B030D-6E8A-4147-A177-3AD203B41FA5}">
                      <a16:colId xmlns:a16="http://schemas.microsoft.com/office/drawing/2014/main" val="20002"/>
                    </a:ext>
                  </a:extLst>
                </a:gridCol>
                <a:gridCol w="771287">
                  <a:extLst>
                    <a:ext uri="{9D8B030D-6E8A-4147-A177-3AD203B41FA5}">
                      <a16:colId xmlns:a16="http://schemas.microsoft.com/office/drawing/2014/main" val="20003"/>
                    </a:ext>
                  </a:extLst>
                </a:gridCol>
              </a:tblGrid>
              <a:tr h="432128">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  </a:t>
                      </a:r>
                      <a:r>
                        <a:rPr lang="fa-IR" sz="1800" b="1" kern="1200" dirty="0">
                          <a:ln w="3175">
                            <a:noFill/>
                          </a:ln>
                          <a:solidFill>
                            <a:schemeClr val="bg1"/>
                          </a:solidFill>
                          <a:latin typeface="+mn-lt"/>
                          <a:ea typeface="+mn-ea"/>
                          <a:cs typeface="B Zar" pitchFamily="2" charset="-78"/>
                        </a:rPr>
                        <a:t>درصد</a:t>
                      </a:r>
                      <a:r>
                        <a:rPr lang="ar-SA" sz="1800" b="1" kern="1200" dirty="0">
                          <a:ln w="3175">
                            <a:noFill/>
                          </a:ln>
                          <a:solidFill>
                            <a:schemeClr val="bg1"/>
                          </a:solidFill>
                          <a:latin typeface="+mn-lt"/>
                          <a:ea typeface="+mn-ea"/>
                          <a:cs typeface="B Zar" pitchFamily="2" charset="-78"/>
                        </a:rPr>
                        <a:t> نسبت به كل</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تعداد</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شرح</a:t>
                      </a:r>
                      <a:r>
                        <a:rPr lang="ar-SA" sz="1800" b="1" kern="1200" baseline="0">
                          <a:ln w="3175">
                            <a:noFill/>
                          </a:ln>
                          <a:solidFill>
                            <a:schemeClr val="bg1"/>
                          </a:solidFill>
                          <a:latin typeface="+mn-lt"/>
                          <a:ea typeface="+mn-ea"/>
                          <a:cs typeface="B Zar" pitchFamily="2" charset="-78"/>
                        </a:rPr>
                        <a:t> رشته تحصيلي</a:t>
                      </a:r>
                      <a:endParaRPr lang="fa-IR"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رديف</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a:t>
                      </a:r>
                      <a:r>
                        <a:rPr lang="fa-IR" sz="1800" b="1" kern="1200" dirty="0">
                          <a:ln w="3175">
                            <a:noFill/>
                          </a:ln>
                          <a:solidFill>
                            <a:schemeClr val="tx1"/>
                          </a:solidFill>
                          <a:latin typeface="+mn-lt"/>
                          <a:ea typeface="+mn-ea"/>
                          <a:cs typeface="B Zar" pitchFamily="2" charset="-78"/>
                        </a:rPr>
                        <a:t>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برق و الكترونيك</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1"/>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فيزيك</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2"/>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0</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مكانيك وتاسيسات</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3"/>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0</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صنايع </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4"/>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عمران</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5"/>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آمار ورياضي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6"/>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كامپيوتر </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7"/>
                  </a:ext>
                </a:extLst>
              </a:tr>
              <a:tr h="346543">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18</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a:t>
                      </a:r>
                      <a:r>
                        <a:rPr lang="fa-IR" sz="1800" b="1" kern="1200" dirty="0">
                          <a:ln w="3175">
                            <a:noFill/>
                          </a:ln>
                          <a:solidFill>
                            <a:schemeClr val="tx1"/>
                          </a:solidFill>
                          <a:latin typeface="+mn-lt"/>
                          <a:ea typeface="+mn-ea"/>
                          <a:cs typeface="B Zar" pitchFamily="2" charset="-78"/>
                        </a:rPr>
                        <a:t>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حسابداري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8"/>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31</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6</a:t>
                      </a:r>
                      <a:r>
                        <a:rPr lang="fa-IR" sz="1800" b="1" kern="1200" dirty="0">
                          <a:ln w="3175">
                            <a:noFill/>
                          </a:ln>
                          <a:solidFill>
                            <a:schemeClr val="tx1"/>
                          </a:solidFill>
                          <a:latin typeface="+mn-lt"/>
                          <a:ea typeface="+mn-ea"/>
                          <a:cs typeface="B Zar" pitchFamily="2" charset="-78"/>
                        </a:rPr>
                        <a:t>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علوم اداري ومديريت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9</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9"/>
                  </a:ext>
                </a:extLst>
              </a:tr>
              <a:tr h="346543">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اقتصاد وبازرگاني </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10"/>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زبان خارجي وادبيات</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11"/>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0</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حقوق</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12"/>
                  </a:ext>
                </a:extLst>
              </a:tr>
              <a:tr h="341668">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7</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r>
                        <a:rPr lang="fa-IR" sz="1800" b="1" kern="1200" dirty="0">
                          <a:ln w="3175">
                            <a:noFill/>
                          </a:ln>
                          <a:solidFill>
                            <a:schemeClr val="tx1"/>
                          </a:solidFill>
                          <a:latin typeface="+mn-lt"/>
                          <a:ea typeface="+mn-ea"/>
                          <a:cs typeface="B Zar" pitchFamily="2" charset="-78"/>
                        </a:rPr>
                        <a:t>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ساير رشته ها</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13"/>
                  </a:ext>
                </a:extLst>
              </a:tr>
              <a:tr h="34654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100</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gridSpan="2">
                  <a:txBody>
                    <a:bodyPr/>
                    <a:lstStyle/>
                    <a:p>
                      <a:pPr marL="0" algn="ctr" defTabSz="914400" rtl="0" eaLnBrk="1" latinLnBrk="0" hangingPunct="1"/>
                      <a:r>
                        <a:rPr lang="ar-SA" sz="2400" b="1" kern="1200" dirty="0">
                          <a:ln w="3175">
                            <a:noFill/>
                          </a:ln>
                          <a:solidFill>
                            <a:schemeClr val="tx1"/>
                          </a:solidFill>
                          <a:latin typeface="+mn-lt"/>
                          <a:ea typeface="+mn-ea"/>
                          <a:cs typeface="B Zar" pitchFamily="2" charset="-78"/>
                        </a:rPr>
                        <a:t>جمع كل</a:t>
                      </a:r>
                      <a:endParaRPr lang="en-US" sz="2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4"/>
                  </a:ext>
                </a:extLst>
              </a:tr>
            </a:tbl>
          </a:graphicData>
        </a:graphic>
      </p:graphicFrame>
    </p:spTree>
  </p:cSld>
  <p:clrMapOvr>
    <a:masterClrMapping/>
  </p:clrMapOvr>
  <p:transition spd="med" advTm="8000">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785794"/>
            <a:ext cx="7143800" cy="954107"/>
          </a:xfrm>
          <a:prstGeom prst="rect">
            <a:avLst/>
          </a:prstGeom>
          <a:solidFill>
            <a:schemeClr val="accent1">
              <a:lumMod val="75000"/>
              <a:alpha val="0"/>
            </a:schemeClr>
          </a:solid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dirty="0">
                <a:solidFill>
                  <a:srgbClr val="FF0000"/>
                </a:solidFill>
              </a:rPr>
              <a:t>كاركنان شركت توزيع نيروي برق خوزستان  تا پايان سال</a:t>
            </a:r>
            <a:r>
              <a:rPr lang="fa-IR" dirty="0">
                <a:solidFill>
                  <a:schemeClr val="bg1"/>
                </a:solidFill>
              </a:rPr>
              <a:t> </a:t>
            </a:r>
            <a:r>
              <a:rPr lang="fa-IR" dirty="0">
                <a:solidFill>
                  <a:srgbClr val="FF0000"/>
                </a:solidFill>
              </a:rPr>
              <a:t>9</a:t>
            </a:r>
            <a:r>
              <a:rPr lang="ar-SA" dirty="0">
                <a:solidFill>
                  <a:srgbClr val="FF0000"/>
                </a:solidFill>
              </a:rPr>
              <a:t>1</a:t>
            </a:r>
            <a:endParaRPr lang="en-US" dirty="0">
              <a:solidFill>
                <a:srgbClr val="FF0000"/>
              </a:solidFill>
            </a:endParaRPr>
          </a:p>
        </p:txBody>
      </p:sp>
      <p:grpSp>
        <p:nvGrpSpPr>
          <p:cNvPr id="29699" name="Group 2"/>
          <p:cNvGrpSpPr>
            <a:grpSpLocks/>
          </p:cNvGrpSpPr>
          <p:nvPr/>
        </p:nvGrpSpPr>
        <p:grpSpPr bwMode="auto">
          <a:xfrm>
            <a:off x="7772400" y="34925"/>
            <a:ext cx="1447800" cy="1112838"/>
            <a:chOff x="7772400" y="35256"/>
            <a:chExt cx="1447800" cy="1111954"/>
          </a:xfrm>
        </p:grpSpPr>
        <p:sp>
          <p:nvSpPr>
            <p:cNvPr id="29705" name="TextBox 3"/>
            <p:cNvSpPr txBox="1">
              <a:spLocks noChangeArrowheads="1"/>
            </p:cNvSpPr>
            <p:nvPr/>
          </p:nvSpPr>
          <p:spPr bwMode="auto">
            <a:xfrm>
              <a:off x="7772400" y="685800"/>
              <a:ext cx="1447800" cy="461410"/>
            </a:xfrm>
            <a:prstGeom prst="rect">
              <a:avLst/>
            </a:prstGeom>
            <a:noFill/>
            <a:ln w="9525">
              <a:noFill/>
              <a:miter lim="800000"/>
              <a:headEnd/>
              <a:tailEnd/>
            </a:ln>
          </p:spPr>
          <p:txBody>
            <a:bodyPr>
              <a:spAutoFit/>
            </a:bodyPr>
            <a:lstStyle/>
            <a:p>
              <a:pPr algn="ctr"/>
              <a:r>
                <a:rPr lang="fa-IR" sz="1200" b="1">
                  <a:solidFill>
                    <a:srgbClr val="FF0000"/>
                  </a:solidFill>
                  <a:latin typeface="IranNastaliq"/>
                </a:rPr>
                <a:t>شركت توزيع نيروي برق  خوزستان</a:t>
              </a:r>
              <a:endParaRPr lang="en-US" sz="1200" b="1">
                <a:solidFill>
                  <a:srgbClr val="FF0000"/>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358"/>
            </a:xfrm>
            <a:prstGeom prst="rect">
              <a:avLst/>
            </a:prstGeom>
            <a:ln>
              <a:noFill/>
            </a:ln>
            <a:effectLst>
              <a:outerShdw blurRad="292100" dist="139700" dir="2700000" algn="tl" rotWithShape="0">
                <a:srgbClr val="333333">
                  <a:alpha val="65000"/>
                </a:srgbClr>
              </a:outerShdw>
            </a:effectLst>
          </p:spPr>
        </p:pic>
      </p:grpSp>
      <p:pic>
        <p:nvPicPr>
          <p:cNvPr id="29700"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29701"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29702"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5929322" y="1857365"/>
          <a:ext cx="2873205" cy="402988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14380">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1301569">
                  <a:extLst>
                    <a:ext uri="{9D8B030D-6E8A-4147-A177-3AD203B41FA5}">
                      <a16:colId xmlns:a16="http://schemas.microsoft.com/office/drawing/2014/main" val="20002"/>
                    </a:ext>
                  </a:extLst>
                </a:gridCol>
              </a:tblGrid>
              <a:tr h="677514">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درصد</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تعداد</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سابقه كار</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545193">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10</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تا 5 سال</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1"/>
                  </a:ext>
                </a:extLst>
              </a:tr>
              <a:tr h="363140">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6 تا 10 سال</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2"/>
                  </a:ext>
                </a:extLst>
              </a:tr>
              <a:tr h="363140">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20</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r>
                        <a:rPr lang="fa-IR" sz="1800" b="1" kern="1200" dirty="0">
                          <a:ln w="3175">
                            <a:noFill/>
                          </a:ln>
                          <a:solidFill>
                            <a:schemeClr val="tx1"/>
                          </a:solidFill>
                          <a:latin typeface="+mn-lt"/>
                          <a:ea typeface="+mn-ea"/>
                          <a:cs typeface="B Zar" pitchFamily="2" charset="-78"/>
                        </a:rPr>
                        <a:t>27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11تا</a:t>
                      </a:r>
                      <a:r>
                        <a:rPr lang="fa-IR" sz="1600" b="1" kern="1200" dirty="0">
                          <a:ln w="3175">
                            <a:noFill/>
                          </a:ln>
                          <a:solidFill>
                            <a:schemeClr val="tx1"/>
                          </a:solidFill>
                          <a:latin typeface="+mn-lt"/>
                          <a:ea typeface="+mn-ea"/>
                          <a:cs typeface="B Zar" pitchFamily="2" charset="-78"/>
                        </a:rPr>
                        <a:t> </a:t>
                      </a:r>
                      <a:r>
                        <a:rPr lang="ar-SA" sz="1600" b="1" kern="1200" dirty="0">
                          <a:ln w="3175">
                            <a:noFill/>
                          </a:ln>
                          <a:solidFill>
                            <a:schemeClr val="tx1"/>
                          </a:solidFill>
                          <a:latin typeface="+mn-lt"/>
                          <a:ea typeface="+mn-ea"/>
                          <a:cs typeface="B Zar" pitchFamily="2" charset="-78"/>
                        </a:rPr>
                        <a:t>15 سال</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3"/>
                  </a:ext>
                </a:extLst>
              </a:tr>
              <a:tr h="363140">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17</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r>
                        <a:rPr lang="fa-IR" sz="1800" b="1" kern="1200" dirty="0">
                          <a:ln w="3175">
                            <a:noFill/>
                          </a:ln>
                          <a:solidFill>
                            <a:schemeClr val="tx1"/>
                          </a:solidFill>
                          <a:latin typeface="+mn-lt"/>
                          <a:ea typeface="+mn-ea"/>
                          <a:cs typeface="B Zar" pitchFamily="2" charset="-78"/>
                        </a:rPr>
                        <a:t>08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16تا</a:t>
                      </a:r>
                      <a:r>
                        <a:rPr lang="fa-IR" sz="1600" b="1" kern="1200" dirty="0">
                          <a:ln w="3175">
                            <a:noFill/>
                          </a:ln>
                          <a:solidFill>
                            <a:schemeClr val="tx1"/>
                          </a:solidFill>
                          <a:latin typeface="+mn-lt"/>
                          <a:ea typeface="+mn-ea"/>
                          <a:cs typeface="B Zar" pitchFamily="2" charset="-78"/>
                        </a:rPr>
                        <a:t> </a:t>
                      </a:r>
                      <a:r>
                        <a:rPr lang="ar-SA" sz="1600" b="1" kern="1200" dirty="0">
                          <a:ln w="3175">
                            <a:noFill/>
                          </a:ln>
                          <a:solidFill>
                            <a:schemeClr val="tx1"/>
                          </a:solidFill>
                          <a:latin typeface="+mn-lt"/>
                          <a:ea typeface="+mn-ea"/>
                          <a:cs typeface="B Zar" pitchFamily="2" charset="-78"/>
                        </a:rPr>
                        <a:t>20 سال</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4"/>
                  </a:ext>
                </a:extLst>
              </a:tr>
              <a:tr h="363140">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19</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r>
                        <a:rPr lang="fa-IR" sz="1800" b="1" kern="1200" dirty="0">
                          <a:ln w="3175">
                            <a:noFill/>
                          </a:ln>
                          <a:solidFill>
                            <a:schemeClr val="tx1"/>
                          </a:solidFill>
                          <a:latin typeface="+mn-lt"/>
                          <a:ea typeface="+mn-ea"/>
                          <a:cs typeface="B Zar" pitchFamily="2" charset="-78"/>
                        </a:rPr>
                        <a:t>19</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21تا</a:t>
                      </a:r>
                      <a:r>
                        <a:rPr lang="fa-IR" sz="1600" b="1" kern="1200" dirty="0">
                          <a:ln w="3175">
                            <a:noFill/>
                          </a:ln>
                          <a:solidFill>
                            <a:schemeClr val="tx1"/>
                          </a:solidFill>
                          <a:latin typeface="+mn-lt"/>
                          <a:ea typeface="+mn-ea"/>
                          <a:cs typeface="B Zar" pitchFamily="2" charset="-78"/>
                        </a:rPr>
                        <a:t> </a:t>
                      </a:r>
                      <a:r>
                        <a:rPr lang="ar-SA" sz="1600" b="1" kern="1200" dirty="0">
                          <a:ln w="3175">
                            <a:noFill/>
                          </a:ln>
                          <a:solidFill>
                            <a:schemeClr val="tx1"/>
                          </a:solidFill>
                          <a:latin typeface="+mn-lt"/>
                          <a:ea typeface="+mn-ea"/>
                          <a:cs typeface="B Zar" pitchFamily="2" charset="-78"/>
                        </a:rPr>
                        <a:t>25 سال</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5"/>
                  </a:ext>
                </a:extLst>
              </a:tr>
              <a:tr h="346885">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22</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134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26تا</a:t>
                      </a:r>
                      <a:r>
                        <a:rPr lang="fa-IR" sz="1600" b="1" kern="1200" dirty="0">
                          <a:ln w="3175">
                            <a:noFill/>
                          </a:ln>
                          <a:solidFill>
                            <a:schemeClr val="tx1"/>
                          </a:solidFill>
                          <a:latin typeface="+mn-lt"/>
                          <a:ea typeface="+mn-ea"/>
                          <a:cs typeface="B Zar" pitchFamily="2" charset="-78"/>
                        </a:rPr>
                        <a:t> </a:t>
                      </a:r>
                      <a:r>
                        <a:rPr lang="ar-SA" sz="1600" b="1" kern="1200" dirty="0">
                          <a:ln w="3175">
                            <a:noFill/>
                          </a:ln>
                          <a:solidFill>
                            <a:schemeClr val="tx1"/>
                          </a:solidFill>
                          <a:latin typeface="+mn-lt"/>
                          <a:ea typeface="+mn-ea"/>
                          <a:cs typeface="B Zar" pitchFamily="2" charset="-78"/>
                        </a:rPr>
                        <a:t>30 سال</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6"/>
                  </a:ext>
                </a:extLst>
              </a:tr>
              <a:tr h="420080">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9</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بالاي</a:t>
                      </a:r>
                      <a:r>
                        <a:rPr lang="fa-IR" sz="1600" b="1" kern="1200" dirty="0">
                          <a:ln w="3175">
                            <a:noFill/>
                          </a:ln>
                          <a:solidFill>
                            <a:schemeClr val="tx1"/>
                          </a:solidFill>
                          <a:latin typeface="+mn-lt"/>
                          <a:ea typeface="+mn-ea"/>
                          <a:cs typeface="B Zar" pitchFamily="2" charset="-78"/>
                        </a:rPr>
                        <a:t> </a:t>
                      </a:r>
                      <a:r>
                        <a:rPr lang="ar-SA" sz="1600" b="1" kern="1200" dirty="0">
                          <a:ln w="3175">
                            <a:noFill/>
                          </a:ln>
                          <a:solidFill>
                            <a:schemeClr val="tx1"/>
                          </a:solidFill>
                          <a:latin typeface="+mn-lt"/>
                          <a:ea typeface="+mn-ea"/>
                          <a:cs typeface="B Zar" pitchFamily="2" charset="-78"/>
                        </a:rPr>
                        <a:t>30 سال</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7"/>
                  </a:ext>
                </a:extLst>
              </a:tr>
              <a:tr h="558297">
                <a:tc gridSpan="2">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619</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جمع كل</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8"/>
                  </a:ext>
                </a:extLst>
              </a:tr>
            </a:tbl>
          </a:graphicData>
        </a:graphic>
      </p:graphicFrame>
      <p:graphicFrame>
        <p:nvGraphicFramePr>
          <p:cNvPr id="10" name="Table 9"/>
          <p:cNvGraphicFramePr>
            <a:graphicFrameLocks noGrp="1"/>
          </p:cNvGraphicFramePr>
          <p:nvPr/>
        </p:nvGraphicFramePr>
        <p:xfrm>
          <a:off x="533400" y="1857365"/>
          <a:ext cx="5110172" cy="400052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77543">
                  <a:extLst>
                    <a:ext uri="{9D8B030D-6E8A-4147-A177-3AD203B41FA5}">
                      <a16:colId xmlns:a16="http://schemas.microsoft.com/office/drawing/2014/main" val="20000"/>
                    </a:ext>
                  </a:extLst>
                </a:gridCol>
                <a:gridCol w="1277543">
                  <a:extLst>
                    <a:ext uri="{9D8B030D-6E8A-4147-A177-3AD203B41FA5}">
                      <a16:colId xmlns:a16="http://schemas.microsoft.com/office/drawing/2014/main" val="20001"/>
                    </a:ext>
                  </a:extLst>
                </a:gridCol>
                <a:gridCol w="1277543">
                  <a:extLst>
                    <a:ext uri="{9D8B030D-6E8A-4147-A177-3AD203B41FA5}">
                      <a16:colId xmlns:a16="http://schemas.microsoft.com/office/drawing/2014/main" val="20002"/>
                    </a:ext>
                  </a:extLst>
                </a:gridCol>
                <a:gridCol w="1277543">
                  <a:extLst>
                    <a:ext uri="{9D8B030D-6E8A-4147-A177-3AD203B41FA5}">
                      <a16:colId xmlns:a16="http://schemas.microsoft.com/office/drawing/2014/main" val="20003"/>
                    </a:ext>
                  </a:extLst>
                </a:gridCol>
              </a:tblGrid>
              <a:tr h="709488">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جمع كل</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تعداد</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شرح</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وضعيت</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709488">
                <a:tc rowSpan="4">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619</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568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مرد</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rowSpan="2">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نوع جنسيت</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1"/>
                  </a:ext>
                </a:extLst>
              </a:tr>
              <a:tr h="709488">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زن</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709488">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مجرد</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rowSpan="2">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وضعيت تاهل</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3"/>
                  </a:ext>
                </a:extLst>
              </a:tr>
              <a:tr h="1162575">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594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متاهل</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bl>
          </a:graphicData>
        </a:graphic>
      </p:graphicFrame>
    </p:spTree>
  </p:cSld>
  <p:clrMapOvr>
    <a:masterClrMapping/>
  </p:clrMapOvr>
  <p:transition spd="med" advTm="5000">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417493"/>
            <a:ext cx="7286676" cy="892552"/>
          </a:xfrm>
          <a:prstGeom prst="rect">
            <a:avLst/>
          </a:prstGeom>
          <a:solidFill>
            <a:schemeClr val="accent1">
              <a:lumMod val="75000"/>
              <a:alpha val="0"/>
            </a:schemeClr>
          </a:solid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dirty="0">
                <a:solidFill>
                  <a:srgbClr val="FF0000"/>
                </a:solidFill>
              </a:rPr>
              <a:t>كاركنان شركت توزيع نيروي برق خوزستان تا پايان سال </a:t>
            </a:r>
            <a:r>
              <a:rPr lang="fa-IR" sz="2400" dirty="0">
                <a:solidFill>
                  <a:srgbClr val="FF0000"/>
                </a:solidFill>
              </a:rPr>
              <a:t>9</a:t>
            </a:r>
            <a:r>
              <a:rPr lang="ar-SA" sz="2400" dirty="0">
                <a:solidFill>
                  <a:srgbClr val="FF0000"/>
                </a:solidFill>
              </a:rPr>
              <a:t>1</a:t>
            </a:r>
            <a:endParaRPr lang="en-US" dirty="0">
              <a:solidFill>
                <a:srgbClr val="FF0000"/>
              </a:solidFill>
            </a:endParaRPr>
          </a:p>
        </p:txBody>
      </p:sp>
      <p:grpSp>
        <p:nvGrpSpPr>
          <p:cNvPr id="30723" name="Group 2"/>
          <p:cNvGrpSpPr>
            <a:grpSpLocks/>
          </p:cNvGrpSpPr>
          <p:nvPr/>
        </p:nvGrpSpPr>
        <p:grpSpPr bwMode="auto">
          <a:xfrm>
            <a:off x="7772400" y="34925"/>
            <a:ext cx="1447800" cy="1112838"/>
            <a:chOff x="7772400" y="35256"/>
            <a:chExt cx="1447800" cy="1111954"/>
          </a:xfrm>
        </p:grpSpPr>
        <p:sp>
          <p:nvSpPr>
            <p:cNvPr id="30729" name="TextBox 3"/>
            <p:cNvSpPr txBox="1">
              <a:spLocks noChangeArrowheads="1"/>
            </p:cNvSpPr>
            <p:nvPr/>
          </p:nvSpPr>
          <p:spPr bwMode="auto">
            <a:xfrm>
              <a:off x="7772400" y="685800"/>
              <a:ext cx="1447800" cy="461410"/>
            </a:xfrm>
            <a:prstGeom prst="rect">
              <a:avLst/>
            </a:prstGeom>
            <a:noFill/>
            <a:ln w="9525">
              <a:noFill/>
              <a:miter lim="800000"/>
              <a:headEnd/>
              <a:tailEnd/>
            </a:ln>
          </p:spPr>
          <p:txBody>
            <a:bodyPr>
              <a:spAutoFit/>
            </a:bodyPr>
            <a:lstStyle/>
            <a:p>
              <a:pPr algn="ctr"/>
              <a:r>
                <a:rPr lang="fa-IR" sz="1200" b="1">
                  <a:solidFill>
                    <a:srgbClr val="FF0000"/>
                  </a:solidFill>
                  <a:latin typeface="IranNastaliq"/>
                </a:rPr>
                <a:t>شركت توزيع نيروي برق  خوزستان</a:t>
              </a:r>
              <a:endParaRPr lang="en-US" sz="1200" b="1">
                <a:solidFill>
                  <a:srgbClr val="FF0000"/>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358"/>
            </a:xfrm>
            <a:prstGeom prst="rect">
              <a:avLst/>
            </a:prstGeom>
            <a:ln>
              <a:noFill/>
            </a:ln>
            <a:effectLst>
              <a:outerShdw blurRad="292100" dist="139700" dir="2700000" algn="tl" rotWithShape="0">
                <a:srgbClr val="333333">
                  <a:alpha val="65000"/>
                </a:srgbClr>
              </a:outerShdw>
            </a:effectLst>
          </p:spPr>
        </p:pic>
      </p:grpSp>
      <p:pic>
        <p:nvPicPr>
          <p:cNvPr id="30724"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30725"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30726"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5143503" y="1714488"/>
          <a:ext cx="3429026" cy="450059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935947">
                  <a:extLst>
                    <a:ext uri="{9D8B030D-6E8A-4147-A177-3AD203B41FA5}">
                      <a16:colId xmlns:a16="http://schemas.microsoft.com/office/drawing/2014/main" val="20000"/>
                    </a:ext>
                  </a:extLst>
                </a:gridCol>
                <a:gridCol w="868540">
                  <a:extLst>
                    <a:ext uri="{9D8B030D-6E8A-4147-A177-3AD203B41FA5}">
                      <a16:colId xmlns:a16="http://schemas.microsoft.com/office/drawing/2014/main" val="20001"/>
                    </a:ext>
                  </a:extLst>
                </a:gridCol>
                <a:gridCol w="1624539">
                  <a:extLst>
                    <a:ext uri="{9D8B030D-6E8A-4147-A177-3AD203B41FA5}">
                      <a16:colId xmlns:a16="http://schemas.microsoft.com/office/drawing/2014/main" val="20002"/>
                    </a:ext>
                  </a:extLst>
                </a:gridCol>
              </a:tblGrid>
              <a:tr h="562574">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درصد</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تعداد</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سن</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562574">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1" eaLnBrk="1" latinLnBrk="0" hangingPunct="1"/>
                      <a:r>
                        <a:rPr lang="fa-IR" sz="1800" b="1" kern="1200" dirty="0">
                          <a:ln w="3175">
                            <a:noFill/>
                          </a:ln>
                          <a:solidFill>
                            <a:schemeClr val="tx1"/>
                          </a:solidFill>
                          <a:latin typeface="+mn-lt"/>
                          <a:ea typeface="+mn-ea"/>
                          <a:cs typeface="B Zar" pitchFamily="2" charset="-78"/>
                        </a:rPr>
                        <a:t>30 – 21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1"/>
                  </a:ext>
                </a:extLst>
              </a:tr>
              <a:tr h="562574">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r>
                        <a:rPr lang="fa-IR" sz="1800" b="1" kern="1200" dirty="0">
                          <a:ln w="3175">
                            <a:noFill/>
                          </a:ln>
                          <a:solidFill>
                            <a:schemeClr val="tx1"/>
                          </a:solidFill>
                          <a:latin typeface="+mn-lt"/>
                          <a:ea typeface="+mn-ea"/>
                          <a:cs typeface="B Zar" pitchFamily="2" charset="-78"/>
                        </a:rPr>
                        <a:t>45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40</a:t>
                      </a:r>
                      <a:r>
                        <a:rPr lang="fa-IR" sz="1800" b="1" kern="1200" dirty="0">
                          <a:ln w="3175">
                            <a:noFill/>
                          </a:ln>
                          <a:solidFill>
                            <a:schemeClr val="tx1"/>
                          </a:solidFill>
                          <a:latin typeface="+mn-lt"/>
                          <a:ea typeface="+mn-ea"/>
                          <a:cs typeface="B Zar" pitchFamily="2" charset="-78"/>
                        </a:rPr>
                        <a:t> </a:t>
                      </a:r>
                      <a:r>
                        <a:rPr lang="ar-SA" sz="1800" b="1" kern="1200" dirty="0">
                          <a:ln w="3175">
                            <a:noFill/>
                          </a:ln>
                          <a:solidFill>
                            <a:schemeClr val="tx1"/>
                          </a:solidFill>
                          <a:latin typeface="+mn-lt"/>
                          <a:ea typeface="+mn-ea"/>
                          <a:cs typeface="B Zar" pitchFamily="2" charset="-78"/>
                        </a:rPr>
                        <a:t>–</a:t>
                      </a:r>
                      <a:r>
                        <a:rPr lang="fa-IR" sz="1800" b="1" kern="1200" dirty="0">
                          <a:ln w="3175">
                            <a:noFill/>
                          </a:ln>
                          <a:solidFill>
                            <a:schemeClr val="tx1"/>
                          </a:solidFill>
                          <a:latin typeface="+mn-lt"/>
                          <a:ea typeface="+mn-ea"/>
                          <a:cs typeface="B Zar" pitchFamily="2" charset="-78"/>
                        </a:rPr>
                        <a:t> </a:t>
                      </a:r>
                      <a:r>
                        <a:rPr lang="ar-SA" sz="1800" b="1" kern="1200" dirty="0">
                          <a:ln w="3175">
                            <a:noFill/>
                          </a:ln>
                          <a:solidFill>
                            <a:schemeClr val="tx1"/>
                          </a:solidFill>
                          <a:latin typeface="+mn-lt"/>
                          <a:ea typeface="+mn-ea"/>
                          <a:cs typeface="B Zar" pitchFamily="2" charset="-78"/>
                        </a:rPr>
                        <a:t>31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2"/>
                  </a:ext>
                </a:extLst>
              </a:tr>
              <a:tr h="562574">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42</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259</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50 – </a:t>
                      </a:r>
                      <a:r>
                        <a:rPr lang="ar-SA" sz="1800" b="1" kern="1200" dirty="0">
                          <a:ln w="3175">
                            <a:noFill/>
                          </a:ln>
                          <a:solidFill>
                            <a:schemeClr val="tx1"/>
                          </a:solidFill>
                          <a:latin typeface="+mn-lt"/>
                          <a:ea typeface="+mn-ea"/>
                          <a:cs typeface="B Zar" pitchFamily="2" charset="-78"/>
                        </a:rPr>
                        <a:t>4</a:t>
                      </a:r>
                      <a:r>
                        <a:rPr lang="fa-IR" sz="1800" b="1" kern="1200" dirty="0">
                          <a:ln w="3175">
                            <a:noFill/>
                          </a:ln>
                          <a:solidFill>
                            <a:schemeClr val="tx1"/>
                          </a:solidFill>
                          <a:latin typeface="+mn-lt"/>
                          <a:ea typeface="+mn-ea"/>
                          <a:cs typeface="B Zar" pitchFamily="2" charset="-78"/>
                        </a:rPr>
                        <a:t>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3"/>
                  </a:ext>
                </a:extLst>
              </a:tr>
              <a:tr h="562574">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19</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115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55 – 51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4"/>
                  </a:ext>
                </a:extLst>
              </a:tr>
              <a:tr h="562574">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11</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60</a:t>
                      </a:r>
                      <a:r>
                        <a:rPr lang="fa-IR" sz="1800" b="1" kern="1200" dirty="0">
                          <a:ln w="3175">
                            <a:noFill/>
                          </a:ln>
                          <a:solidFill>
                            <a:schemeClr val="tx1"/>
                          </a:solidFill>
                          <a:latin typeface="+mn-lt"/>
                          <a:ea typeface="+mn-ea"/>
                          <a:cs typeface="B Zar" pitchFamily="2" charset="-78"/>
                        </a:rPr>
                        <a:t> </a:t>
                      </a:r>
                      <a:r>
                        <a:rPr lang="ar-SA" sz="1800" b="1" kern="1200" dirty="0">
                          <a:ln w="3175">
                            <a:noFill/>
                          </a:ln>
                          <a:solidFill>
                            <a:schemeClr val="tx1"/>
                          </a:solidFill>
                          <a:latin typeface="+mn-lt"/>
                          <a:ea typeface="+mn-ea"/>
                          <a:cs typeface="B Zar" pitchFamily="2" charset="-78"/>
                        </a:rPr>
                        <a:t>–</a:t>
                      </a:r>
                      <a:r>
                        <a:rPr lang="fa-IR" sz="1800" b="1" kern="1200" dirty="0">
                          <a:ln w="3175">
                            <a:noFill/>
                          </a:ln>
                          <a:solidFill>
                            <a:schemeClr val="tx1"/>
                          </a:solidFill>
                          <a:latin typeface="+mn-lt"/>
                          <a:ea typeface="+mn-ea"/>
                          <a:cs typeface="B Zar" pitchFamily="2" charset="-78"/>
                        </a:rPr>
                        <a:t> </a:t>
                      </a:r>
                      <a:r>
                        <a:rPr lang="ar-SA" sz="1800" b="1" kern="1200" dirty="0">
                          <a:ln w="3175">
                            <a:noFill/>
                          </a:ln>
                          <a:solidFill>
                            <a:schemeClr val="tx1"/>
                          </a:solidFill>
                          <a:latin typeface="+mn-lt"/>
                          <a:ea typeface="+mn-ea"/>
                          <a:cs typeface="B Zar" pitchFamily="2" charset="-78"/>
                        </a:rPr>
                        <a:t>56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5"/>
                  </a:ext>
                </a:extLst>
              </a:tr>
              <a:tr h="562574">
                <a:tc>
                  <a:txBody>
                    <a:bodyPr/>
                    <a:lstStyle/>
                    <a:p>
                      <a:pPr marL="0" algn="ctr" defTabSz="914400" rtl="0" eaLnBrk="1" latinLnBrk="0" hangingPunct="1"/>
                      <a:r>
                        <a:rPr lang="fa-IR" sz="1800" b="1" kern="1200">
                          <a:ln w="3175">
                            <a:noFill/>
                          </a:ln>
                          <a:solidFill>
                            <a:schemeClr val="tx1"/>
                          </a:solidFill>
                          <a:latin typeface="+mn-lt"/>
                          <a:ea typeface="+mn-ea"/>
                          <a:cs typeface="B Zar" pitchFamily="2" charset="-78"/>
                        </a:rPr>
                        <a:t>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60 سال به بالا</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6"/>
                  </a:ext>
                </a:extLst>
              </a:tr>
              <a:tr h="562574">
                <a:tc gridSpan="2">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619</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جمع</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7"/>
                  </a:ext>
                </a:extLst>
              </a:tr>
            </a:tbl>
          </a:graphicData>
        </a:graphic>
      </p:graphicFrame>
      <p:graphicFrame>
        <p:nvGraphicFramePr>
          <p:cNvPr id="11" name="Table 10"/>
          <p:cNvGraphicFramePr>
            <a:graphicFrameLocks noGrp="1"/>
          </p:cNvGraphicFramePr>
          <p:nvPr/>
        </p:nvGraphicFramePr>
        <p:xfrm>
          <a:off x="500035" y="1714488"/>
          <a:ext cx="4301956" cy="450059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979459">
                  <a:extLst>
                    <a:ext uri="{9D8B030D-6E8A-4147-A177-3AD203B41FA5}">
                      <a16:colId xmlns:a16="http://schemas.microsoft.com/office/drawing/2014/main" val="20000"/>
                    </a:ext>
                  </a:extLst>
                </a:gridCol>
                <a:gridCol w="1015156">
                  <a:extLst>
                    <a:ext uri="{9D8B030D-6E8A-4147-A177-3AD203B41FA5}">
                      <a16:colId xmlns:a16="http://schemas.microsoft.com/office/drawing/2014/main" val="20001"/>
                    </a:ext>
                  </a:extLst>
                </a:gridCol>
                <a:gridCol w="2307341">
                  <a:extLst>
                    <a:ext uri="{9D8B030D-6E8A-4147-A177-3AD203B41FA5}">
                      <a16:colId xmlns:a16="http://schemas.microsoft.com/office/drawing/2014/main" val="20002"/>
                    </a:ext>
                  </a:extLst>
                </a:gridCol>
              </a:tblGrid>
              <a:tr h="642942">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درصد</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تعداد</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سطح تحصيلات</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642942">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0</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algn="ctr"/>
                      <a:r>
                        <a:rPr lang="ar-SA" b="1" dirty="0">
                          <a:cs typeface="B Zar" pitchFamily="2" charset="-78"/>
                        </a:rPr>
                        <a:t>دكترا</a:t>
                      </a:r>
                      <a:endParaRPr lang="en-US"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1"/>
                  </a:ext>
                </a:extLst>
              </a:tr>
              <a:tr h="642942">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4</a:t>
                      </a:r>
                      <a:r>
                        <a:rPr lang="fa-IR" sz="1800" b="1" kern="1200" dirty="0">
                          <a:ln w="3175">
                            <a:noFill/>
                          </a:ln>
                          <a:solidFill>
                            <a:schemeClr val="tx1"/>
                          </a:solidFill>
                          <a:latin typeface="+mn-lt"/>
                          <a:ea typeface="+mn-ea"/>
                          <a:cs typeface="B Zar" pitchFamily="2" charset="-78"/>
                        </a:rPr>
                        <a:t>/6</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29</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1" eaLnBrk="1" latinLnBrk="0" hangingPunct="1"/>
                      <a:r>
                        <a:rPr lang="fa-IR" sz="1800" b="1" kern="1200" dirty="0">
                          <a:ln w="3175">
                            <a:noFill/>
                          </a:ln>
                          <a:solidFill>
                            <a:schemeClr val="tx1"/>
                          </a:solidFill>
                          <a:latin typeface="+mn-lt"/>
                          <a:ea typeface="+mn-ea"/>
                          <a:cs typeface="B Zar" pitchFamily="2" charset="-78"/>
                        </a:rPr>
                        <a:t>فوق ليسانس</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2"/>
                  </a:ext>
                </a:extLst>
              </a:tr>
              <a:tr h="642942">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31/6</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r>
                        <a:rPr lang="fa-IR" sz="1800" b="1" kern="1200" dirty="0">
                          <a:ln w="3175">
                            <a:noFill/>
                          </a:ln>
                          <a:solidFill>
                            <a:schemeClr val="tx1"/>
                          </a:solidFill>
                          <a:latin typeface="+mn-lt"/>
                          <a:ea typeface="+mn-ea"/>
                          <a:cs typeface="B Zar" pitchFamily="2" charset="-78"/>
                        </a:rPr>
                        <a:t>96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ليسانس</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3"/>
                  </a:ext>
                </a:extLst>
              </a:tr>
              <a:tr h="642942">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18/9</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r>
                        <a:rPr lang="fa-IR" sz="1800" b="1" kern="1200" dirty="0">
                          <a:ln w="3175">
                            <a:noFill/>
                          </a:ln>
                          <a:solidFill>
                            <a:schemeClr val="tx1"/>
                          </a:solidFill>
                          <a:latin typeface="+mn-lt"/>
                          <a:ea typeface="+mn-ea"/>
                          <a:cs typeface="B Zar" pitchFamily="2" charset="-78"/>
                        </a:rPr>
                        <a:t>17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فوق ديپلم</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4"/>
                  </a:ext>
                </a:extLst>
              </a:tr>
              <a:tr h="642942">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44/7</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277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ديپلم و زير ديپلم</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5"/>
                  </a:ext>
                </a:extLst>
              </a:tr>
              <a:tr h="642942">
                <a:tc gridSpan="2">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619</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جمع</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10800000" scaled="0"/>
                    </a:gradFill>
                  </a:tcPr>
                </a:tc>
                <a:extLst>
                  <a:ext uri="{0D108BD9-81ED-4DB2-BD59-A6C34878D82A}">
                    <a16:rowId xmlns:a16="http://schemas.microsoft.com/office/drawing/2014/main" val="10006"/>
                  </a:ext>
                </a:extLst>
              </a:tr>
            </a:tbl>
          </a:graphicData>
        </a:graphic>
      </p:graphicFrame>
      <p:sp>
        <p:nvSpPr>
          <p:cNvPr id="12" name="TextBox 3">
            <a:extLst>
              <a:ext uri="{FF2B5EF4-FFF2-40B4-BE49-F238E27FC236}">
                <a16:creationId xmlns:a16="http://schemas.microsoft.com/office/drawing/2014/main" id="{7A17723D-4CA2-4796-8DA4-0541CFBE65EE}"/>
              </a:ext>
            </a:extLst>
          </p:cNvPr>
          <p:cNvSpPr txBox="1">
            <a:spLocks noChangeArrowheads="1"/>
          </p:cNvSpPr>
          <p:nvPr/>
        </p:nvSpPr>
        <p:spPr bwMode="auto">
          <a:xfrm>
            <a:off x="3563888" y="6380668"/>
            <a:ext cx="2669159" cy="584775"/>
          </a:xfrm>
          <a:prstGeom prst="rect">
            <a:avLst/>
          </a:prstGeom>
          <a:noFill/>
          <a:ln w="9525">
            <a:noFill/>
            <a:miter lim="800000"/>
            <a:headEnd/>
            <a:tailEnd/>
          </a:ln>
        </p:spPr>
        <p:txBody>
          <a:bodyPr wrap="square">
            <a:spAutoFit/>
          </a:bodyPr>
          <a:lstStyle/>
          <a:p>
            <a:pPr algn="ctr"/>
            <a:r>
              <a:rPr lang="en-US" sz="3200" dirty="0">
                <a:latin typeface="Ubuntu" panose="020B0504030602030204" pitchFamily="34" charset="0"/>
                <a:cs typeface="IRANSans" panose="02040503050201020203" pitchFamily="18" charset="-78"/>
              </a:rPr>
              <a:t>PowerEn.ir</a:t>
            </a:r>
          </a:p>
        </p:txBody>
      </p:sp>
    </p:spTree>
  </p:cSld>
  <p:clrMapOvr>
    <a:masterClrMapping/>
  </p:clrMapOvr>
  <p:transition spd="med" advTm="6000">
    <p:fade/>
  </p:transition>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31746" name="Picture 1">
            <a:hlinkClick r:id="rId3" action="ppaction://hlinksldjump"/>
          </p:cNvPr>
          <p:cNvPicPr>
            <a:picLocks noChangeAspect="1"/>
          </p:cNvPicPr>
          <p:nvPr/>
        </p:nvPicPr>
        <p:blipFill>
          <a:blip r:embed="rId4"/>
          <a:srcRect/>
          <a:stretch>
            <a:fillRect/>
          </a:stretch>
        </p:blipFill>
        <p:spPr bwMode="auto">
          <a:xfrm>
            <a:off x="76200" y="6172200"/>
            <a:ext cx="685800" cy="685800"/>
          </a:xfrm>
          <a:prstGeom prst="rect">
            <a:avLst/>
          </a:prstGeom>
          <a:noFill/>
          <a:ln w="9525">
            <a:noFill/>
            <a:miter lim="800000"/>
            <a:headEnd/>
            <a:tailEnd/>
          </a:ln>
        </p:spPr>
      </p:pic>
      <p:pic>
        <p:nvPicPr>
          <p:cNvPr id="31747" name="Picture 2">
            <a:hlinkClick r:id="" action="ppaction://hlinkshowjump?jump=nextslide"/>
          </p:cNvPr>
          <p:cNvPicPr>
            <a:picLocks noChangeAspect="1"/>
          </p:cNvPicPr>
          <p:nvPr/>
        </p:nvPicPr>
        <p:blipFill>
          <a:blip r:embed="rId5"/>
          <a:srcRect/>
          <a:stretch>
            <a:fillRect/>
          </a:stretch>
        </p:blipFill>
        <p:spPr bwMode="auto">
          <a:xfrm>
            <a:off x="8478838" y="6503988"/>
            <a:ext cx="338137" cy="338137"/>
          </a:xfrm>
          <a:prstGeom prst="rect">
            <a:avLst/>
          </a:prstGeom>
          <a:noFill/>
          <a:ln w="9525">
            <a:noFill/>
            <a:miter lim="800000"/>
            <a:headEnd/>
            <a:tailEnd/>
          </a:ln>
        </p:spPr>
      </p:pic>
      <p:pic>
        <p:nvPicPr>
          <p:cNvPr id="31748" name="Picture 3">
            <a:hlinkClick r:id="" action="ppaction://hlinkshowjump?jump=previousslide"/>
          </p:cNvPr>
          <p:cNvPicPr>
            <a:picLocks noChangeAspect="1"/>
          </p:cNvPicPr>
          <p:nvPr/>
        </p:nvPicPr>
        <p:blipFill>
          <a:blip r:embed="rId6"/>
          <a:srcRect/>
          <a:stretch>
            <a:fillRect/>
          </a:stretch>
        </p:blipFill>
        <p:spPr bwMode="auto">
          <a:xfrm>
            <a:off x="8001000" y="6511925"/>
            <a:ext cx="338138" cy="338138"/>
          </a:xfrm>
          <a:prstGeom prst="rect">
            <a:avLst/>
          </a:prstGeom>
          <a:noFill/>
          <a:ln w="9525">
            <a:noFill/>
            <a:miter lim="800000"/>
            <a:headEnd/>
            <a:tailEnd/>
          </a:ln>
        </p:spPr>
      </p:pic>
      <p:sp>
        <p:nvSpPr>
          <p:cNvPr id="31749" name="TextBox 5"/>
          <p:cNvSpPr txBox="1">
            <a:spLocks noChangeArrowheads="1"/>
          </p:cNvSpPr>
          <p:nvPr/>
        </p:nvSpPr>
        <p:spPr bwMode="auto">
          <a:xfrm>
            <a:off x="7315200" y="714375"/>
            <a:ext cx="1828800" cy="523875"/>
          </a:xfrm>
          <a:prstGeom prst="rect">
            <a:avLst/>
          </a:prstGeom>
          <a:noFill/>
          <a:ln w="9525">
            <a:noFill/>
            <a:miter lim="800000"/>
            <a:headEnd/>
            <a:tailEnd/>
          </a:ln>
        </p:spPr>
        <p:txBody>
          <a:bodyPr>
            <a:spAutoFit/>
          </a:bodyPr>
          <a:lstStyle/>
          <a:p>
            <a:pPr algn="ctr"/>
            <a:r>
              <a:rPr lang="fa-IR" sz="1400">
                <a:solidFill>
                  <a:srgbClr val="FF0000"/>
                </a:solidFill>
                <a:latin typeface="IranNastaliq"/>
              </a:rPr>
              <a:t>شركت توزيع نيروي برق  خوزستان</a:t>
            </a:r>
            <a:endParaRPr lang="en-US" sz="1400">
              <a:solidFill>
                <a:srgbClr val="FF0000"/>
              </a:solidFill>
              <a:latin typeface="IranNastaliq"/>
            </a:endParaRPr>
          </a:p>
        </p:txBody>
      </p:sp>
      <p:pic>
        <p:nvPicPr>
          <p:cNvPr id="7" name="Picture 6"/>
          <p:cNvPicPr>
            <a:picLocks noChangeAspect="1"/>
          </p:cNvPicPr>
          <p:nvPr/>
        </p:nvPicPr>
        <p:blipFill>
          <a:blip r:embed="rId7"/>
          <a:stretch>
            <a:fillRect/>
          </a:stretch>
        </p:blipFill>
        <p:spPr>
          <a:xfrm>
            <a:off x="7929563" y="0"/>
            <a:ext cx="530225" cy="650875"/>
          </a:xfrm>
          <a:prstGeom prst="rect">
            <a:avLst/>
          </a:prstGeom>
          <a:ln>
            <a:noFill/>
          </a:ln>
          <a:effectLst>
            <a:outerShdw blurRad="292100" dist="139700" dir="2700000" algn="tl" rotWithShape="0">
              <a:srgbClr val="333333">
                <a:alpha val="65000"/>
              </a:srgbClr>
            </a:outerShdw>
          </a:effectLst>
        </p:spPr>
      </p:pic>
      <p:graphicFrame>
        <p:nvGraphicFramePr>
          <p:cNvPr id="9" name="Table 8"/>
          <p:cNvGraphicFramePr>
            <a:graphicFrameLocks noGrp="1"/>
          </p:cNvGraphicFramePr>
          <p:nvPr/>
        </p:nvGraphicFramePr>
        <p:xfrm>
          <a:off x="0" y="1219200"/>
          <a:ext cx="9001157" cy="4874066"/>
        </p:xfrm>
        <a:graphic>
          <a:graphicData uri="http://schemas.openxmlformats.org/drawingml/2006/table">
            <a:tbl>
              <a:tblPr firstRow="1" bandRow="1">
                <a:tableStyleId>{5C22544A-7EE6-4342-B048-85BDC9FD1C3A}</a:tableStyleId>
              </a:tblPr>
              <a:tblGrid>
                <a:gridCol w="1214414">
                  <a:extLst>
                    <a:ext uri="{9D8B030D-6E8A-4147-A177-3AD203B41FA5}">
                      <a16:colId xmlns:a16="http://schemas.microsoft.com/office/drawing/2014/main" val="20000"/>
                    </a:ext>
                  </a:extLst>
                </a:gridCol>
                <a:gridCol w="1071570">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857256">
                  <a:extLst>
                    <a:ext uri="{9D8B030D-6E8A-4147-A177-3AD203B41FA5}">
                      <a16:colId xmlns:a16="http://schemas.microsoft.com/office/drawing/2014/main" val="20003"/>
                    </a:ext>
                  </a:extLst>
                </a:gridCol>
                <a:gridCol w="4214842">
                  <a:extLst>
                    <a:ext uri="{9D8B030D-6E8A-4147-A177-3AD203B41FA5}">
                      <a16:colId xmlns:a16="http://schemas.microsoft.com/office/drawing/2014/main" val="20004"/>
                    </a:ext>
                  </a:extLst>
                </a:gridCol>
                <a:gridCol w="571505">
                  <a:extLst>
                    <a:ext uri="{9D8B030D-6E8A-4147-A177-3AD203B41FA5}">
                      <a16:colId xmlns:a16="http://schemas.microsoft.com/office/drawing/2014/main" val="20005"/>
                    </a:ext>
                  </a:extLst>
                </a:gridCol>
              </a:tblGrid>
              <a:tr h="781040">
                <a:tc>
                  <a:txBody>
                    <a:bodyPr/>
                    <a:lstStyle/>
                    <a:p>
                      <a:pPr algn="ctr"/>
                      <a:r>
                        <a:rPr lang="ar-SA" sz="1600" dirty="0">
                          <a:ln w="3175">
                            <a:noFill/>
                          </a:ln>
                          <a:solidFill>
                            <a:sysClr val="windowText" lastClr="000000"/>
                          </a:solidFill>
                          <a:cs typeface="B Titr" pitchFamily="2" charset="-78"/>
                        </a:rPr>
                        <a:t>درصد</a:t>
                      </a:r>
                      <a:r>
                        <a:rPr lang="ar-SA" sz="1600" baseline="0" dirty="0">
                          <a:ln w="3175">
                            <a:noFill/>
                          </a:ln>
                          <a:solidFill>
                            <a:sysClr val="windowText" lastClr="000000"/>
                          </a:solidFill>
                          <a:cs typeface="B Titr" pitchFamily="2" charset="-78"/>
                        </a:rPr>
                        <a:t> عملكرد</a:t>
                      </a:r>
                      <a:endParaRPr lang="en-US" sz="16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600" dirty="0">
                          <a:ln w="3175">
                            <a:noFill/>
                          </a:ln>
                          <a:solidFill>
                            <a:sysClr val="windowText" lastClr="000000"/>
                          </a:solidFill>
                          <a:cs typeface="B Titr" pitchFamily="2" charset="-78"/>
                        </a:rPr>
                        <a:t>عملكرد</a:t>
                      </a:r>
                      <a:endParaRPr lang="en-US" sz="16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en-US" sz="1400" dirty="0">
                          <a:ln w="3175">
                            <a:noFill/>
                          </a:ln>
                          <a:solidFill>
                            <a:sysClr val="windowText" lastClr="000000"/>
                          </a:solidFill>
                          <a:cs typeface="B Titr" pitchFamily="2" charset="-78"/>
                        </a:rPr>
                        <a:t>MW</a:t>
                      </a:r>
                      <a:r>
                        <a:rPr lang="ar-SA" sz="1400" dirty="0">
                          <a:ln w="3175">
                            <a:noFill/>
                          </a:ln>
                          <a:solidFill>
                            <a:sysClr val="windowText" lastClr="000000"/>
                          </a:solidFill>
                          <a:cs typeface="B Titr" pitchFamily="2" charset="-78"/>
                        </a:rPr>
                        <a:t>برنامه </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fa-IR" sz="1400" dirty="0">
                          <a:ln w="3175">
                            <a:noFill/>
                          </a:ln>
                          <a:solidFill>
                            <a:sysClr val="windowText" lastClr="000000"/>
                          </a:solidFill>
                          <a:cs typeface="B Titr" pitchFamily="2" charset="-78"/>
                        </a:rPr>
                        <a:t>واحد</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شرح فعاليت</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fa-IR" sz="1400" dirty="0">
                          <a:ln w="3175">
                            <a:noFill/>
                          </a:ln>
                          <a:solidFill>
                            <a:sysClr val="windowText" lastClr="000000"/>
                          </a:solidFill>
                          <a:cs typeface="B Titr" pitchFamily="2" charset="-78"/>
                        </a:rPr>
                        <a:t>رديف</a:t>
                      </a:r>
                      <a:endParaRPr lang="en-US" sz="1400" dirty="0">
                        <a:ln w="3175">
                          <a:noFill/>
                        </a:ln>
                        <a:solidFill>
                          <a:sysClr val="windowText" lastClr="000000"/>
                        </a:solidFill>
                        <a:cs typeface="B Titr" pitchFamily="2" charset="-78"/>
                      </a:endParaRPr>
                    </a:p>
                  </a:txBody>
                  <a:tcPr vert="vert270"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0"/>
                  </a:ext>
                </a:extLst>
              </a:tr>
              <a:tr h="682171">
                <a:tc>
                  <a:txBody>
                    <a:bodyPr/>
                    <a:lstStyle/>
                    <a:p>
                      <a:pPr algn="ctr"/>
                      <a:r>
                        <a:rPr lang="ar-SA" sz="1400" dirty="0">
                          <a:ln w="3175">
                            <a:noFill/>
                          </a:ln>
                          <a:solidFill>
                            <a:sysClr val="windowText" lastClr="000000"/>
                          </a:solidFill>
                          <a:cs typeface="B Titr" pitchFamily="2" charset="-78"/>
                        </a:rPr>
                        <a:t>718/4</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17961</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2500</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عدد</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جمع</a:t>
                      </a:r>
                      <a:r>
                        <a:rPr lang="ar-SA" sz="1200" baseline="0" dirty="0">
                          <a:ln w="3175">
                            <a:noFill/>
                          </a:ln>
                          <a:solidFill>
                            <a:sysClr val="windowText" lastClr="000000"/>
                          </a:solidFill>
                          <a:cs typeface="B Titr" pitchFamily="2" charset="-78"/>
                        </a:rPr>
                        <a:t> آوري لامپ هاي پر مصرف</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1</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1"/>
                  </a:ext>
                </a:extLst>
              </a:tr>
              <a:tr h="682171">
                <a:tc>
                  <a:txBody>
                    <a:bodyPr/>
                    <a:lstStyle/>
                    <a:p>
                      <a:pPr algn="ctr"/>
                      <a:r>
                        <a:rPr lang="ar-SA" sz="1400" dirty="0">
                          <a:ln w="3175">
                            <a:noFill/>
                          </a:ln>
                          <a:solidFill>
                            <a:sysClr val="windowText" lastClr="000000"/>
                          </a:solidFill>
                          <a:cs typeface="B Titr" pitchFamily="2" charset="-78"/>
                        </a:rPr>
                        <a:t>100</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32</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32</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اشتراك</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همكاري صنايع در طرح تعطيلات و تعميرات</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2</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2"/>
                  </a:ext>
                </a:extLst>
              </a:tr>
              <a:tr h="682171">
                <a:tc>
                  <a:txBody>
                    <a:bodyPr/>
                    <a:lstStyle/>
                    <a:p>
                      <a:pPr algn="ctr"/>
                      <a:r>
                        <a:rPr lang="ar-SA" sz="1400" dirty="0">
                          <a:ln w="3175">
                            <a:noFill/>
                          </a:ln>
                          <a:solidFill>
                            <a:sysClr val="windowText" lastClr="000000"/>
                          </a:solidFill>
                          <a:cs typeface="B Titr" pitchFamily="2" charset="-78"/>
                        </a:rPr>
                        <a:t>86/7</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780</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900</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200" dirty="0">
                          <a:ln w="3175">
                            <a:noFill/>
                          </a:ln>
                          <a:solidFill>
                            <a:sysClr val="windowText" lastClr="000000"/>
                          </a:solidFill>
                          <a:cs typeface="B Titr" pitchFamily="2" charset="-78"/>
                        </a:rPr>
                        <a:t>اشتراك</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كنترل بار ادارات و ارگان ها</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3</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3"/>
                  </a:ext>
                </a:extLst>
              </a:tr>
              <a:tr h="682171">
                <a:tc>
                  <a:txBody>
                    <a:bodyPr/>
                    <a:lstStyle/>
                    <a:p>
                      <a:pPr algn="ctr"/>
                      <a:r>
                        <a:rPr lang="ar-SA" sz="1400" dirty="0">
                          <a:ln w="3175">
                            <a:noFill/>
                          </a:ln>
                          <a:solidFill>
                            <a:sysClr val="windowText" lastClr="000000"/>
                          </a:solidFill>
                          <a:cs typeface="B Titr" pitchFamily="2" charset="-78"/>
                        </a:rPr>
                        <a:t>40/6</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387</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954</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200" dirty="0">
                          <a:ln w="3175">
                            <a:noFill/>
                          </a:ln>
                          <a:solidFill>
                            <a:sysClr val="windowText" lastClr="000000"/>
                          </a:solidFill>
                          <a:cs typeface="B Titr" pitchFamily="2" charset="-78"/>
                        </a:rPr>
                        <a:t>اشتراك</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كنترل مضاعف ديماندي</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4</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4"/>
                  </a:ext>
                </a:extLst>
              </a:tr>
              <a:tr h="682171">
                <a:tc>
                  <a:txBody>
                    <a:bodyPr/>
                    <a:lstStyle/>
                    <a:p>
                      <a:pPr algn="ctr"/>
                      <a:r>
                        <a:rPr lang="ar-SA" sz="1400" dirty="0">
                          <a:ln w="3175">
                            <a:noFill/>
                          </a:ln>
                          <a:solidFill>
                            <a:sysClr val="windowText" lastClr="000000"/>
                          </a:solidFill>
                          <a:cs typeface="B Titr" pitchFamily="2" charset="-78"/>
                        </a:rPr>
                        <a:t>49/2</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21152</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43000</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200" dirty="0">
                          <a:ln w="3175">
                            <a:noFill/>
                          </a:ln>
                          <a:solidFill>
                            <a:sysClr val="windowText" lastClr="000000"/>
                          </a:solidFill>
                          <a:cs typeface="B Titr" pitchFamily="2" charset="-78"/>
                        </a:rPr>
                        <a:t>اشتراك</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كنترل</a:t>
                      </a:r>
                      <a:r>
                        <a:rPr lang="ar-SA" sz="1200" baseline="0" dirty="0">
                          <a:ln w="3175">
                            <a:noFill/>
                          </a:ln>
                          <a:solidFill>
                            <a:sysClr val="windowText" lastClr="000000"/>
                          </a:solidFill>
                          <a:cs typeface="B Titr" pitchFamily="2" charset="-78"/>
                        </a:rPr>
                        <a:t> مضاعف عادي</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5</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5"/>
                  </a:ext>
                </a:extLst>
              </a:tr>
              <a:tr h="682171">
                <a:tc>
                  <a:txBody>
                    <a:bodyPr/>
                    <a:lstStyle/>
                    <a:p>
                      <a:pPr algn="ctr"/>
                      <a:r>
                        <a:rPr lang="ar-SA" sz="1400" dirty="0">
                          <a:ln w="3175">
                            <a:noFill/>
                          </a:ln>
                          <a:solidFill>
                            <a:sysClr val="windowText" lastClr="000000"/>
                          </a:solidFill>
                          <a:cs typeface="B Titr" pitchFamily="2" charset="-78"/>
                        </a:rPr>
                        <a:t>75</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12</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16</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200" dirty="0">
                          <a:ln w="3175">
                            <a:noFill/>
                          </a:ln>
                          <a:solidFill>
                            <a:sysClr val="windowText" lastClr="000000"/>
                          </a:solidFill>
                          <a:cs typeface="B Titr" pitchFamily="2" charset="-78"/>
                        </a:rPr>
                        <a:t>اشتراك</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همكاري ساير تعرفه ها</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6</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6392" name="Title 9"/>
          <p:cNvSpPr>
            <a:spLocks noGrp="1"/>
          </p:cNvSpPr>
          <p:nvPr>
            <p:ph type="title"/>
          </p:nvPr>
        </p:nvSpPr>
        <p:spPr>
          <a:xfrm>
            <a:off x="285720" y="357166"/>
            <a:ext cx="6858048" cy="725488"/>
          </a:xfrm>
          <a:solidFill>
            <a:srgbClr val="660033">
              <a:alpha val="15000"/>
            </a:srgbClr>
          </a:solidFill>
        </p:spPr>
        <p:txBody>
          <a:bodyPr>
            <a:noAutofit/>
          </a:bodyPr>
          <a:lstStyle/>
          <a:p>
            <a:pPr algn="ctr" eaLnBrk="1" fontAlgn="auto" hangingPunct="1">
              <a:spcAft>
                <a:spcPts val="0"/>
              </a:spcAft>
              <a:defRPr/>
            </a:pPr>
            <a:r>
              <a:rPr lang="ar-SA" sz="2800" dirty="0">
                <a:solidFill>
                  <a:srgbClr val="FF0000"/>
                </a:solidFill>
                <a:cs typeface="B Titr" pitchFamily="2" charset="-78"/>
              </a:rPr>
              <a:t>پروژه هاي خدمات مشتركين در راستاي پيك سايي</a:t>
            </a:r>
            <a:endParaRPr lang="en-US" sz="2800" dirty="0">
              <a:solidFill>
                <a:srgbClr val="FF0000"/>
              </a:solidFill>
              <a:cs typeface="B Titr" pitchFamily="2" charset="-78"/>
            </a:endParaRPr>
          </a:p>
        </p:txBody>
      </p:sp>
    </p:spTree>
  </p:cSld>
  <p:clrMapOvr>
    <a:overrideClrMapping bg1="dk1" tx1="lt1" bg2="dk2" tx2="lt2" accent1="accent1" accent2="accent2" accent3="accent3" accent4="accent4" accent5="accent5" accent6="accent6" hlink="hlink" folHlink="folHlink"/>
  </p:clrMapOvr>
  <p:transition spd="med"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32770" name="Picture 1">
            <a:hlinkClick r:id="rId3" action="ppaction://hlinksldjump"/>
          </p:cNvPr>
          <p:cNvPicPr>
            <a:picLocks noChangeAspect="1"/>
          </p:cNvPicPr>
          <p:nvPr/>
        </p:nvPicPr>
        <p:blipFill>
          <a:blip r:embed="rId4"/>
          <a:srcRect/>
          <a:stretch>
            <a:fillRect/>
          </a:stretch>
        </p:blipFill>
        <p:spPr bwMode="auto">
          <a:xfrm>
            <a:off x="76200" y="6172200"/>
            <a:ext cx="685800" cy="685800"/>
          </a:xfrm>
          <a:prstGeom prst="rect">
            <a:avLst/>
          </a:prstGeom>
          <a:noFill/>
          <a:ln w="9525">
            <a:noFill/>
            <a:miter lim="800000"/>
            <a:headEnd/>
            <a:tailEnd/>
          </a:ln>
        </p:spPr>
      </p:pic>
      <p:pic>
        <p:nvPicPr>
          <p:cNvPr id="32771" name="Picture 2">
            <a:hlinkClick r:id="" action="ppaction://hlinkshowjump?jump=nextslide"/>
          </p:cNvPr>
          <p:cNvPicPr>
            <a:picLocks noChangeAspect="1"/>
          </p:cNvPicPr>
          <p:nvPr/>
        </p:nvPicPr>
        <p:blipFill>
          <a:blip r:embed="rId5"/>
          <a:srcRect/>
          <a:stretch>
            <a:fillRect/>
          </a:stretch>
        </p:blipFill>
        <p:spPr bwMode="auto">
          <a:xfrm>
            <a:off x="8478838" y="6503988"/>
            <a:ext cx="338137" cy="338137"/>
          </a:xfrm>
          <a:prstGeom prst="rect">
            <a:avLst/>
          </a:prstGeom>
          <a:noFill/>
          <a:ln w="9525">
            <a:noFill/>
            <a:miter lim="800000"/>
            <a:headEnd/>
            <a:tailEnd/>
          </a:ln>
        </p:spPr>
      </p:pic>
      <p:pic>
        <p:nvPicPr>
          <p:cNvPr id="32772" name="Picture 3">
            <a:hlinkClick r:id="" action="ppaction://hlinkshowjump?jump=previousslide"/>
          </p:cNvPr>
          <p:cNvPicPr>
            <a:picLocks noChangeAspect="1"/>
          </p:cNvPicPr>
          <p:nvPr/>
        </p:nvPicPr>
        <p:blipFill>
          <a:blip r:embed="rId6"/>
          <a:srcRect/>
          <a:stretch>
            <a:fillRect/>
          </a:stretch>
        </p:blipFill>
        <p:spPr bwMode="auto">
          <a:xfrm>
            <a:off x="8001000" y="6511925"/>
            <a:ext cx="338138" cy="338138"/>
          </a:xfrm>
          <a:prstGeom prst="rect">
            <a:avLst/>
          </a:prstGeom>
          <a:noFill/>
          <a:ln w="9525">
            <a:noFill/>
            <a:miter lim="800000"/>
            <a:headEnd/>
            <a:tailEnd/>
          </a:ln>
        </p:spPr>
      </p:pic>
      <p:sp>
        <p:nvSpPr>
          <p:cNvPr id="32773" name="TextBox 5"/>
          <p:cNvSpPr txBox="1">
            <a:spLocks noChangeArrowheads="1"/>
          </p:cNvSpPr>
          <p:nvPr/>
        </p:nvSpPr>
        <p:spPr bwMode="auto">
          <a:xfrm>
            <a:off x="7286625" y="714375"/>
            <a:ext cx="1857375" cy="461963"/>
          </a:xfrm>
          <a:prstGeom prst="rect">
            <a:avLst/>
          </a:prstGeom>
          <a:noFill/>
          <a:ln w="9525">
            <a:noFill/>
            <a:miter lim="800000"/>
            <a:headEnd/>
            <a:tailEnd/>
          </a:ln>
        </p:spPr>
        <p:txBody>
          <a:bodyPr>
            <a:spAutoFit/>
          </a:bodyPr>
          <a:lstStyle/>
          <a:p>
            <a:pPr algn="ctr"/>
            <a:r>
              <a:rPr lang="fa-IR" sz="1200" b="1">
                <a:solidFill>
                  <a:srgbClr val="FF0000"/>
                </a:solidFill>
                <a:latin typeface="IranNastaliq"/>
              </a:rPr>
              <a:t>شركت توزيع نيروي برق  خوزستان</a:t>
            </a:r>
            <a:endParaRPr lang="en-US" sz="1200" b="1">
              <a:solidFill>
                <a:srgbClr val="FF0000"/>
              </a:solidFill>
              <a:latin typeface="IranNastaliq"/>
            </a:endParaRPr>
          </a:p>
        </p:txBody>
      </p:sp>
      <p:pic>
        <p:nvPicPr>
          <p:cNvPr id="7" name="Picture 6"/>
          <p:cNvPicPr>
            <a:picLocks noChangeAspect="1"/>
          </p:cNvPicPr>
          <p:nvPr/>
        </p:nvPicPr>
        <p:blipFill>
          <a:blip r:embed="rId7"/>
          <a:stretch>
            <a:fillRect/>
          </a:stretch>
        </p:blipFill>
        <p:spPr>
          <a:xfrm>
            <a:off x="8001000" y="0"/>
            <a:ext cx="530225" cy="650875"/>
          </a:xfrm>
          <a:prstGeom prst="rect">
            <a:avLst/>
          </a:prstGeom>
          <a:ln>
            <a:noFill/>
          </a:ln>
          <a:effectLst>
            <a:outerShdw blurRad="292100" dist="139700" dir="2700000" algn="tl" rotWithShape="0">
              <a:srgbClr val="333333">
                <a:alpha val="65000"/>
              </a:srgbClr>
            </a:outerShdw>
          </a:effectLst>
        </p:spPr>
      </p:pic>
      <p:graphicFrame>
        <p:nvGraphicFramePr>
          <p:cNvPr id="9" name="Table 8"/>
          <p:cNvGraphicFramePr>
            <a:graphicFrameLocks noGrp="1"/>
          </p:cNvGraphicFramePr>
          <p:nvPr/>
        </p:nvGraphicFramePr>
        <p:xfrm>
          <a:off x="323528" y="1357297"/>
          <a:ext cx="8606190" cy="4857783"/>
        </p:xfrm>
        <a:graphic>
          <a:graphicData uri="http://schemas.openxmlformats.org/drawingml/2006/table">
            <a:tbl>
              <a:tblPr firstRow="1" bandRow="1">
                <a:tableStyleId>{5C22544A-7EE6-4342-B048-85BDC9FD1C3A}</a:tableStyleId>
              </a:tblPr>
              <a:tblGrid>
                <a:gridCol w="1248076">
                  <a:extLst>
                    <a:ext uri="{9D8B030D-6E8A-4147-A177-3AD203B41FA5}">
                      <a16:colId xmlns:a16="http://schemas.microsoft.com/office/drawing/2014/main" val="20000"/>
                    </a:ext>
                  </a:extLst>
                </a:gridCol>
                <a:gridCol w="1000132">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3783972">
                  <a:extLst>
                    <a:ext uri="{9D8B030D-6E8A-4147-A177-3AD203B41FA5}">
                      <a16:colId xmlns:a16="http://schemas.microsoft.com/office/drawing/2014/main" val="20004"/>
                    </a:ext>
                  </a:extLst>
                </a:gridCol>
                <a:gridCol w="573746">
                  <a:extLst>
                    <a:ext uri="{9D8B030D-6E8A-4147-A177-3AD203B41FA5}">
                      <a16:colId xmlns:a16="http://schemas.microsoft.com/office/drawing/2014/main" val="20005"/>
                    </a:ext>
                  </a:extLst>
                </a:gridCol>
              </a:tblGrid>
              <a:tr h="693969">
                <a:tc>
                  <a:txBody>
                    <a:bodyPr/>
                    <a:lstStyle/>
                    <a:p>
                      <a:pPr algn="ctr"/>
                      <a:r>
                        <a:rPr lang="ar-SA" sz="1600" dirty="0">
                          <a:ln w="3175">
                            <a:noFill/>
                          </a:ln>
                          <a:solidFill>
                            <a:sysClr val="windowText" lastClr="000000"/>
                          </a:solidFill>
                          <a:cs typeface="B Titr" pitchFamily="2" charset="-78"/>
                        </a:rPr>
                        <a:t>درصد</a:t>
                      </a:r>
                      <a:r>
                        <a:rPr lang="ar-SA" sz="1600" baseline="0" dirty="0">
                          <a:ln w="3175">
                            <a:noFill/>
                          </a:ln>
                          <a:solidFill>
                            <a:sysClr val="windowText" lastClr="000000"/>
                          </a:solidFill>
                          <a:cs typeface="B Titr" pitchFamily="2" charset="-78"/>
                        </a:rPr>
                        <a:t> عملكرد</a:t>
                      </a:r>
                      <a:endParaRPr lang="en-US" sz="16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600" dirty="0">
                          <a:ln w="3175">
                            <a:noFill/>
                          </a:ln>
                          <a:solidFill>
                            <a:sysClr val="windowText" lastClr="000000"/>
                          </a:solidFill>
                          <a:cs typeface="B Titr" pitchFamily="2" charset="-78"/>
                        </a:rPr>
                        <a:t>عملكرد</a:t>
                      </a:r>
                      <a:endParaRPr lang="en-US" sz="16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en-US" sz="1400" dirty="0">
                          <a:ln w="3175">
                            <a:noFill/>
                          </a:ln>
                          <a:solidFill>
                            <a:sysClr val="windowText" lastClr="000000"/>
                          </a:solidFill>
                          <a:cs typeface="B Titr" pitchFamily="2" charset="-78"/>
                        </a:rPr>
                        <a:t>MW</a:t>
                      </a:r>
                      <a:r>
                        <a:rPr lang="ar-SA" sz="1400" dirty="0">
                          <a:ln w="3175">
                            <a:noFill/>
                          </a:ln>
                          <a:solidFill>
                            <a:sysClr val="windowText" lastClr="000000"/>
                          </a:solidFill>
                          <a:cs typeface="B Titr" pitchFamily="2" charset="-78"/>
                        </a:rPr>
                        <a:t>برنامه </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fa-IR" sz="1400" dirty="0">
                          <a:ln w="3175">
                            <a:noFill/>
                          </a:ln>
                          <a:solidFill>
                            <a:sysClr val="windowText" lastClr="000000"/>
                          </a:solidFill>
                          <a:cs typeface="B Titr" pitchFamily="2" charset="-78"/>
                        </a:rPr>
                        <a:t>واحد</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شرح فعاليت</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fa-IR" sz="1400" dirty="0">
                          <a:ln w="3175">
                            <a:noFill/>
                          </a:ln>
                          <a:solidFill>
                            <a:sysClr val="windowText" lastClr="000000"/>
                          </a:solidFill>
                          <a:cs typeface="B Titr" pitchFamily="2" charset="-78"/>
                        </a:rPr>
                        <a:t>رديف</a:t>
                      </a:r>
                      <a:endParaRPr lang="en-US" sz="1400" dirty="0">
                        <a:ln w="3175">
                          <a:noFill/>
                        </a:ln>
                        <a:solidFill>
                          <a:sysClr val="windowText" lastClr="000000"/>
                        </a:solidFill>
                        <a:cs typeface="B Titr" pitchFamily="2" charset="-78"/>
                      </a:endParaRPr>
                    </a:p>
                  </a:txBody>
                  <a:tcPr vert="vert270"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0"/>
                  </a:ext>
                </a:extLst>
              </a:tr>
              <a:tr h="693969">
                <a:tc>
                  <a:txBody>
                    <a:bodyPr/>
                    <a:lstStyle/>
                    <a:p>
                      <a:pPr algn="ctr"/>
                      <a:r>
                        <a:rPr lang="ar-SA" sz="1400" b="1" dirty="0">
                          <a:ln w="3175">
                            <a:noFill/>
                          </a:ln>
                          <a:solidFill>
                            <a:sysClr val="windowText" lastClr="000000"/>
                          </a:solidFill>
                          <a:cs typeface="B Titr" pitchFamily="2" charset="-78"/>
                        </a:rPr>
                        <a:t>49/9</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b="1" dirty="0">
                          <a:ln w="3175">
                            <a:noFill/>
                          </a:ln>
                          <a:solidFill>
                            <a:sysClr val="windowText" lastClr="000000"/>
                          </a:solidFill>
                          <a:cs typeface="B Titr" pitchFamily="2" charset="-78"/>
                        </a:rPr>
                        <a:t>132</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b="1" dirty="0">
                          <a:ln w="3175">
                            <a:noFill/>
                          </a:ln>
                          <a:solidFill>
                            <a:sysClr val="windowText" lastClr="000000"/>
                          </a:solidFill>
                          <a:cs typeface="B Titr" pitchFamily="2" charset="-78"/>
                        </a:rPr>
                        <a:t>265</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200" b="1" dirty="0">
                          <a:ln w="3175">
                            <a:noFill/>
                          </a:ln>
                          <a:solidFill>
                            <a:sysClr val="windowText" lastClr="000000"/>
                          </a:solidFill>
                          <a:cs typeface="B Titr" pitchFamily="2" charset="-78"/>
                        </a:rPr>
                        <a:t>اشتراك</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اصلاح ضريب قدرت اشتراك هاي ديماندي </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7</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1"/>
                  </a:ext>
                </a:extLst>
              </a:tr>
              <a:tr h="693969">
                <a:tc>
                  <a:txBody>
                    <a:bodyPr/>
                    <a:lstStyle/>
                    <a:p>
                      <a:pPr algn="ctr"/>
                      <a:r>
                        <a:rPr lang="ar-SA" sz="1400" b="1" dirty="0">
                          <a:ln w="3175">
                            <a:noFill/>
                          </a:ln>
                          <a:solidFill>
                            <a:sysClr val="windowText" lastClr="000000"/>
                          </a:solidFill>
                          <a:cs typeface="B Titr" pitchFamily="2" charset="-78"/>
                        </a:rPr>
                        <a:t>258</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b="1" dirty="0">
                          <a:ln w="3175">
                            <a:noFill/>
                          </a:ln>
                          <a:solidFill>
                            <a:sysClr val="windowText" lastClr="000000"/>
                          </a:solidFill>
                          <a:cs typeface="B Titr" pitchFamily="2" charset="-78"/>
                        </a:rPr>
                        <a:t>14191</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b="1" dirty="0">
                          <a:ln w="3175">
                            <a:noFill/>
                          </a:ln>
                          <a:solidFill>
                            <a:sysClr val="windowText" lastClr="000000"/>
                          </a:solidFill>
                          <a:cs typeface="B Titr" pitchFamily="2" charset="-78"/>
                        </a:rPr>
                        <a:t>5500</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b="1" dirty="0">
                          <a:ln w="3175">
                            <a:noFill/>
                          </a:ln>
                          <a:solidFill>
                            <a:sysClr val="windowText" lastClr="000000"/>
                          </a:solidFill>
                          <a:cs typeface="B Titr" pitchFamily="2" charset="-78"/>
                        </a:rPr>
                        <a:t>دستگاه</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تعويض كنتورهاي عادي</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8</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2"/>
                  </a:ext>
                </a:extLst>
              </a:tr>
              <a:tr h="693969">
                <a:tc>
                  <a:txBody>
                    <a:bodyPr/>
                    <a:lstStyle/>
                    <a:p>
                      <a:pPr algn="ctr"/>
                      <a:r>
                        <a:rPr lang="ar-SA" sz="1400" b="1" dirty="0">
                          <a:ln w="3175">
                            <a:noFill/>
                          </a:ln>
                          <a:solidFill>
                            <a:sysClr val="windowText" lastClr="000000"/>
                          </a:solidFill>
                          <a:cs typeface="B Titr" pitchFamily="2" charset="-78"/>
                        </a:rPr>
                        <a:t>88/1</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b="1" dirty="0">
                          <a:ln w="3175">
                            <a:noFill/>
                          </a:ln>
                          <a:solidFill>
                            <a:sysClr val="windowText" lastClr="000000"/>
                          </a:solidFill>
                          <a:cs typeface="B Titr" pitchFamily="2" charset="-78"/>
                        </a:rPr>
                        <a:t>44071</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b="1" dirty="0">
                          <a:ln w="3175">
                            <a:noFill/>
                          </a:ln>
                          <a:solidFill>
                            <a:sysClr val="windowText" lastClr="000000"/>
                          </a:solidFill>
                          <a:cs typeface="B Titr" pitchFamily="2" charset="-78"/>
                        </a:rPr>
                        <a:t>50000</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200" b="1" dirty="0">
                          <a:ln w="3175">
                            <a:noFill/>
                          </a:ln>
                          <a:solidFill>
                            <a:sysClr val="windowText" lastClr="000000"/>
                          </a:solidFill>
                          <a:cs typeface="B Titr" pitchFamily="2" charset="-78"/>
                        </a:rPr>
                        <a:t>دستگاه</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تست لوازم اندازه گيري عادي</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9</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3"/>
                  </a:ext>
                </a:extLst>
              </a:tr>
              <a:tr h="693969">
                <a:tc>
                  <a:txBody>
                    <a:bodyPr/>
                    <a:lstStyle/>
                    <a:p>
                      <a:pPr algn="ctr"/>
                      <a:r>
                        <a:rPr lang="ar-SA" sz="1400" b="1" dirty="0">
                          <a:ln w="3175">
                            <a:noFill/>
                          </a:ln>
                          <a:solidFill>
                            <a:sysClr val="windowText" lastClr="000000"/>
                          </a:solidFill>
                          <a:cs typeface="B Titr" pitchFamily="2" charset="-78"/>
                        </a:rPr>
                        <a:t>83/3</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b="1" dirty="0">
                          <a:ln w="3175">
                            <a:noFill/>
                          </a:ln>
                          <a:solidFill>
                            <a:sysClr val="windowText" lastClr="000000"/>
                          </a:solidFill>
                          <a:cs typeface="B Titr" pitchFamily="2" charset="-78"/>
                        </a:rPr>
                        <a:t>1458</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b="1" dirty="0">
                          <a:ln w="3175">
                            <a:noFill/>
                          </a:ln>
                          <a:solidFill>
                            <a:sysClr val="windowText" lastClr="000000"/>
                          </a:solidFill>
                          <a:cs typeface="B Titr" pitchFamily="2" charset="-78"/>
                        </a:rPr>
                        <a:t>1750</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200" b="1" dirty="0">
                          <a:ln w="3175">
                            <a:noFill/>
                          </a:ln>
                          <a:solidFill>
                            <a:sysClr val="windowText" lastClr="000000"/>
                          </a:solidFill>
                          <a:cs typeface="B Titr" pitchFamily="2" charset="-78"/>
                        </a:rPr>
                        <a:t>دستگاه</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تعويض كنتور مكانيكي و تبديل به ديجيتالي(تكفاز+سه فاز)</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10</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4"/>
                  </a:ext>
                </a:extLst>
              </a:tr>
              <a:tr h="693969">
                <a:tc>
                  <a:txBody>
                    <a:bodyPr/>
                    <a:lstStyle/>
                    <a:p>
                      <a:pPr algn="ctr"/>
                      <a:r>
                        <a:rPr lang="ar-SA" sz="1400" b="1" dirty="0">
                          <a:ln w="3175">
                            <a:noFill/>
                          </a:ln>
                          <a:solidFill>
                            <a:sysClr val="windowText" lastClr="000000"/>
                          </a:solidFill>
                          <a:cs typeface="B Titr" pitchFamily="2" charset="-78"/>
                        </a:rPr>
                        <a:t>-</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b="1" dirty="0">
                          <a:ln w="3175">
                            <a:noFill/>
                          </a:ln>
                          <a:solidFill>
                            <a:sysClr val="windowText" lastClr="000000"/>
                          </a:solidFill>
                          <a:cs typeface="B Titr" pitchFamily="2" charset="-78"/>
                        </a:rPr>
                        <a:t>44516</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b="1" dirty="0">
                          <a:ln w="3175">
                            <a:noFill/>
                          </a:ln>
                          <a:solidFill>
                            <a:sysClr val="windowText" lastClr="000000"/>
                          </a:solidFill>
                          <a:cs typeface="B Titr" pitchFamily="2" charset="-78"/>
                        </a:rPr>
                        <a:t>-</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200" b="1" dirty="0">
                          <a:ln w="3175">
                            <a:noFill/>
                          </a:ln>
                          <a:solidFill>
                            <a:sysClr val="windowText" lastClr="000000"/>
                          </a:solidFill>
                          <a:cs typeface="B Titr" pitchFamily="2" charset="-78"/>
                        </a:rPr>
                        <a:t>دستگاه</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نصب كنتور تكفاز و سه فاز</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11</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noFill/>
                  </a:tcPr>
                </a:tc>
                <a:extLst>
                  <a:ext uri="{0D108BD9-81ED-4DB2-BD59-A6C34878D82A}">
                    <a16:rowId xmlns:a16="http://schemas.microsoft.com/office/drawing/2014/main" val="10005"/>
                  </a:ext>
                </a:extLst>
              </a:tr>
              <a:tr h="693969">
                <a:tc>
                  <a:txBody>
                    <a:bodyPr/>
                    <a:lstStyle/>
                    <a:p>
                      <a:pPr algn="ctr"/>
                      <a:r>
                        <a:rPr lang="ar-SA" sz="1400" b="1" dirty="0">
                          <a:ln w="3175">
                            <a:noFill/>
                          </a:ln>
                          <a:solidFill>
                            <a:sysClr val="windowText" lastClr="000000"/>
                          </a:solidFill>
                          <a:cs typeface="B Titr" pitchFamily="2" charset="-78"/>
                        </a:rPr>
                        <a:t>-</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SA" sz="1400" b="1" dirty="0">
                          <a:ln w="3175">
                            <a:noFill/>
                          </a:ln>
                          <a:solidFill>
                            <a:sysClr val="windowText" lastClr="000000"/>
                          </a:solidFill>
                          <a:cs typeface="B Titr" pitchFamily="2" charset="-78"/>
                        </a:rPr>
                        <a:t>459</a:t>
                      </a:r>
                      <a:endParaRPr lang="en-US" sz="14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SA" sz="1200" b="1" dirty="0">
                          <a:ln w="3175">
                            <a:noFill/>
                          </a:ln>
                          <a:solidFill>
                            <a:sysClr val="windowText" lastClr="000000"/>
                          </a:solidFill>
                          <a:cs typeface="B Titr" pitchFamily="2" charset="-78"/>
                        </a:rPr>
                        <a:t>-</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200" b="1" dirty="0">
                          <a:ln w="3175">
                            <a:noFill/>
                          </a:ln>
                          <a:solidFill>
                            <a:sysClr val="windowText" lastClr="000000"/>
                          </a:solidFill>
                          <a:cs typeface="B Titr" pitchFamily="2" charset="-78"/>
                        </a:rPr>
                        <a:t>دستگاه</a:t>
                      </a:r>
                      <a:endParaRPr lang="en-US" sz="1200" b="1"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SA" sz="1200" dirty="0">
                          <a:ln w="3175">
                            <a:noFill/>
                          </a:ln>
                          <a:solidFill>
                            <a:sysClr val="windowText" lastClr="000000"/>
                          </a:solidFill>
                          <a:cs typeface="B Titr" pitchFamily="2" charset="-78"/>
                        </a:rPr>
                        <a:t>نصب كنتور ديماندي</a:t>
                      </a:r>
                      <a:endParaRPr lang="en-US" sz="12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r-SA" sz="1400" dirty="0">
                          <a:ln w="3175">
                            <a:noFill/>
                          </a:ln>
                          <a:solidFill>
                            <a:sysClr val="windowText" lastClr="000000"/>
                          </a:solidFill>
                          <a:cs typeface="B Titr" pitchFamily="2" charset="-78"/>
                        </a:rPr>
                        <a:t>12</a:t>
                      </a:r>
                      <a:endParaRPr lang="en-US" sz="14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7416" name="Title 9"/>
          <p:cNvSpPr>
            <a:spLocks noGrp="1"/>
          </p:cNvSpPr>
          <p:nvPr>
            <p:ph type="title"/>
          </p:nvPr>
        </p:nvSpPr>
        <p:spPr>
          <a:xfrm>
            <a:off x="428597" y="285750"/>
            <a:ext cx="6715171" cy="725488"/>
          </a:xfrm>
          <a:solidFill>
            <a:srgbClr val="660033">
              <a:alpha val="11000"/>
            </a:srgbClr>
          </a:solidFill>
          <a:ln>
            <a:solidFill>
              <a:schemeClr val="accent1"/>
            </a:solidFill>
          </a:ln>
        </p:spPr>
        <p:txBody>
          <a:bodyPr>
            <a:noAutofit/>
          </a:bodyPr>
          <a:lstStyle/>
          <a:p>
            <a:pPr algn="ctr" eaLnBrk="1" fontAlgn="auto" hangingPunct="1">
              <a:spcAft>
                <a:spcPts val="0"/>
              </a:spcAft>
              <a:defRPr/>
            </a:pPr>
            <a:r>
              <a:rPr lang="ar-SA" sz="2800" dirty="0">
                <a:solidFill>
                  <a:srgbClr val="FF0000"/>
                </a:solidFill>
                <a:cs typeface="B Titr" pitchFamily="2" charset="-78"/>
              </a:rPr>
              <a:t>پروژه هاي خدمات مشتركين در راستاي پيك سايي</a:t>
            </a:r>
            <a:endParaRPr lang="en-US" sz="2800" dirty="0">
              <a:solidFill>
                <a:srgbClr val="FF0000"/>
              </a:solidFill>
              <a:cs typeface="B Titr" pitchFamily="2" charset="-78"/>
            </a:endParaRPr>
          </a:p>
        </p:txBody>
      </p:sp>
    </p:spTree>
  </p:cSld>
  <p:clrMapOvr>
    <a:overrideClrMapping bg1="dk1" tx1="lt1" bg2="dk2" tx2="lt2" accent1="accent1" accent2="accent2" accent3="accent3" accent4="accent4" accent5="accent5" accent6="accent6" hlink="hlink" folHlink="folHlink"/>
  </p:clrMapOvr>
  <p:transition spd="med"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3794" name="Group 1"/>
          <p:cNvGrpSpPr>
            <a:grpSpLocks/>
          </p:cNvGrpSpPr>
          <p:nvPr/>
        </p:nvGrpSpPr>
        <p:grpSpPr bwMode="auto">
          <a:xfrm>
            <a:off x="7696200" y="0"/>
            <a:ext cx="1447800" cy="1174750"/>
            <a:chOff x="7772400" y="35256"/>
            <a:chExt cx="1447800" cy="1173475"/>
          </a:xfrm>
        </p:grpSpPr>
        <p:sp>
          <p:nvSpPr>
            <p:cNvPr id="33800" name="TextBox 2"/>
            <p:cNvSpPr txBox="1">
              <a:spLocks noChangeArrowheads="1"/>
            </p:cNvSpPr>
            <p:nvPr/>
          </p:nvSpPr>
          <p:spPr bwMode="auto">
            <a:xfrm>
              <a:off x="7772400" y="685800"/>
              <a:ext cx="1447800" cy="522931"/>
            </a:xfrm>
            <a:prstGeom prst="rect">
              <a:avLst/>
            </a:prstGeom>
            <a:noFill/>
            <a:ln w="9525">
              <a:noFill/>
              <a:miter lim="800000"/>
              <a:headEnd/>
              <a:tailEnd/>
            </a:ln>
          </p:spPr>
          <p:txBody>
            <a:bodyPr>
              <a:spAutoFit/>
            </a:bodyPr>
            <a:lstStyle/>
            <a:p>
              <a:pPr algn="ctr"/>
              <a:r>
                <a:rPr lang="fa-IR" sz="1400">
                  <a:solidFill>
                    <a:srgbClr val="FF0000"/>
                  </a:solidFill>
                  <a:latin typeface="IranNastaliq"/>
                </a:rPr>
                <a:t>شركت توزيع نيروي برق  خوزستان</a:t>
              </a:r>
              <a:endParaRPr lang="en-US" sz="1400">
                <a:solidFill>
                  <a:srgbClr val="FF0000"/>
                </a:solidFill>
                <a:latin typeface="IranNastaliq"/>
              </a:endParaRPr>
            </a:p>
          </p:txBody>
        </p:sp>
        <p:pic>
          <p:nvPicPr>
            <p:cNvPr id="4" name="Picture 3"/>
            <p:cNvPicPr>
              <a:picLocks noChangeAspect="1"/>
            </p:cNvPicPr>
            <p:nvPr/>
          </p:nvPicPr>
          <p:blipFill>
            <a:blip r:embed="rId3"/>
            <a:stretch>
              <a:fillRect/>
            </a:stretch>
          </p:blipFill>
          <p:spPr>
            <a:xfrm>
              <a:off x="8232775" y="35256"/>
              <a:ext cx="530225" cy="650169"/>
            </a:xfrm>
            <a:prstGeom prst="rect">
              <a:avLst/>
            </a:prstGeom>
            <a:ln>
              <a:noFill/>
            </a:ln>
            <a:effectLst>
              <a:outerShdw blurRad="292100" dist="139700" dir="2700000" algn="tl" rotWithShape="0">
                <a:srgbClr val="333333">
                  <a:alpha val="65000"/>
                </a:srgbClr>
              </a:outerShdw>
            </a:effectLst>
          </p:spPr>
        </p:pic>
      </p:grpSp>
      <p:pic>
        <p:nvPicPr>
          <p:cNvPr id="33795"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33796"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33797"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8" name="TextBox 7"/>
          <p:cNvSpPr txBox="1"/>
          <p:nvPr/>
        </p:nvSpPr>
        <p:spPr>
          <a:xfrm>
            <a:off x="571472" y="428604"/>
            <a:ext cx="7286676" cy="646331"/>
          </a:xfrm>
          <a:prstGeom prst="rect">
            <a:avLst/>
          </a:prstGeom>
          <a:solidFill>
            <a:schemeClr val="tx2">
              <a:lumMod val="25000"/>
              <a:lumOff val="75000"/>
              <a:alpha val="0"/>
            </a:schemeClr>
          </a:solid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solidFill>
                  <a:schemeClr val="bg1"/>
                </a:solidFill>
                <a:cs typeface="B Titr" pitchFamily="2" charset="-78"/>
              </a:defRPr>
            </a:lvl1pPr>
          </a:lstStyle>
          <a:p>
            <a:pPr fontAlgn="auto">
              <a:spcBef>
                <a:spcPts val="0"/>
              </a:spcBef>
              <a:spcAft>
                <a:spcPts val="0"/>
              </a:spcAft>
              <a:defRPr/>
            </a:pPr>
            <a:r>
              <a:rPr lang="fa-IR" sz="3600" dirty="0">
                <a:solidFill>
                  <a:srgbClr val="FF0000"/>
                </a:solidFill>
              </a:rPr>
              <a:t>خلاصه عملكرد بودجه جاري در سا</a:t>
            </a:r>
            <a:r>
              <a:rPr lang="ar-SA" sz="3600" dirty="0">
                <a:solidFill>
                  <a:srgbClr val="FF0000"/>
                </a:solidFill>
              </a:rPr>
              <a:t>ل1391</a:t>
            </a:r>
            <a:endParaRPr lang="en-US" sz="1800" dirty="0">
              <a:solidFill>
                <a:srgbClr val="FF0000"/>
              </a:solidFill>
            </a:endParaRPr>
          </a:p>
        </p:txBody>
      </p:sp>
      <p:graphicFrame>
        <p:nvGraphicFramePr>
          <p:cNvPr id="9" name="Table 8"/>
          <p:cNvGraphicFramePr>
            <a:graphicFrameLocks noGrp="1"/>
          </p:cNvGraphicFramePr>
          <p:nvPr/>
        </p:nvGraphicFramePr>
        <p:xfrm>
          <a:off x="-1" y="1567482"/>
          <a:ext cx="9001158" cy="503201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82729">
                  <a:extLst>
                    <a:ext uri="{9D8B030D-6E8A-4147-A177-3AD203B41FA5}">
                      <a16:colId xmlns:a16="http://schemas.microsoft.com/office/drawing/2014/main" val="20000"/>
                    </a:ext>
                  </a:extLst>
                </a:gridCol>
                <a:gridCol w="1972006">
                  <a:extLst>
                    <a:ext uri="{9D8B030D-6E8A-4147-A177-3AD203B41FA5}">
                      <a16:colId xmlns:a16="http://schemas.microsoft.com/office/drawing/2014/main" val="20001"/>
                    </a:ext>
                  </a:extLst>
                </a:gridCol>
                <a:gridCol w="1545757">
                  <a:extLst>
                    <a:ext uri="{9D8B030D-6E8A-4147-A177-3AD203B41FA5}">
                      <a16:colId xmlns:a16="http://schemas.microsoft.com/office/drawing/2014/main" val="20002"/>
                    </a:ext>
                  </a:extLst>
                </a:gridCol>
                <a:gridCol w="2627787">
                  <a:extLst>
                    <a:ext uri="{9D8B030D-6E8A-4147-A177-3AD203B41FA5}">
                      <a16:colId xmlns:a16="http://schemas.microsoft.com/office/drawing/2014/main" val="20003"/>
                    </a:ext>
                  </a:extLst>
                </a:gridCol>
                <a:gridCol w="772879">
                  <a:extLst>
                    <a:ext uri="{9D8B030D-6E8A-4147-A177-3AD203B41FA5}">
                      <a16:colId xmlns:a16="http://schemas.microsoft.com/office/drawing/2014/main" val="20004"/>
                    </a:ext>
                  </a:extLst>
                </a:gridCol>
              </a:tblGrid>
              <a:tr h="647072">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درصد</a:t>
                      </a:r>
                      <a:r>
                        <a:rPr lang="fa-IR" sz="1800" b="1" kern="1200" baseline="0" dirty="0">
                          <a:ln w="3175">
                            <a:noFill/>
                          </a:ln>
                          <a:solidFill>
                            <a:schemeClr val="bg1"/>
                          </a:solidFill>
                          <a:latin typeface="+mn-lt"/>
                          <a:ea typeface="+mn-ea"/>
                          <a:cs typeface="B Zar" pitchFamily="2" charset="-78"/>
                        </a:rPr>
                        <a:t> پيشرفت نسبت به اعتبار </a:t>
                      </a:r>
                      <a:r>
                        <a:rPr lang="ar-SA" sz="1800" b="1" kern="1200" baseline="0" dirty="0">
                          <a:ln w="3175">
                            <a:noFill/>
                          </a:ln>
                          <a:solidFill>
                            <a:schemeClr val="bg1"/>
                          </a:solidFill>
                          <a:latin typeface="+mn-lt"/>
                          <a:ea typeface="+mn-ea"/>
                          <a:cs typeface="B Zar" pitchFamily="2" charset="-78"/>
                        </a:rPr>
                        <a:t>مصوب</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0000">
                        <a:alpha val="69804"/>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عملكرد 12 ماهه</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0000">
                        <a:alpha val="69804"/>
                      </a:srgbClr>
                    </a:solidFill>
                  </a:tcPr>
                </a:tc>
                <a:tc rowSpan="2">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اعتبار</a:t>
                      </a:r>
                      <a:r>
                        <a:rPr lang="fa-IR" sz="1800" b="1" kern="1200" baseline="0" dirty="0">
                          <a:ln w="3175">
                            <a:noFill/>
                          </a:ln>
                          <a:solidFill>
                            <a:schemeClr val="bg1"/>
                          </a:solidFill>
                          <a:latin typeface="+mn-lt"/>
                          <a:ea typeface="+mn-ea"/>
                          <a:cs typeface="B Zar" pitchFamily="2" charset="-78"/>
                        </a:rPr>
                        <a:t> </a:t>
                      </a:r>
                      <a:r>
                        <a:rPr lang="ar-SA" sz="1800" b="1" kern="1200" baseline="0" dirty="0">
                          <a:ln w="3175">
                            <a:noFill/>
                          </a:ln>
                          <a:solidFill>
                            <a:schemeClr val="bg1"/>
                          </a:solidFill>
                          <a:latin typeface="+mn-lt"/>
                          <a:ea typeface="+mn-ea"/>
                          <a:cs typeface="B Zar" pitchFamily="2" charset="-78"/>
                        </a:rPr>
                        <a:t>مصوب</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rowSpan="2">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شرح</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rowSpan="2">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رديف</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extLst>
                  <a:ext uri="{0D108BD9-81ED-4DB2-BD59-A6C34878D82A}">
                    <a16:rowId xmlns:a16="http://schemas.microsoft.com/office/drawing/2014/main" val="10000"/>
                  </a:ext>
                </a:extLst>
              </a:tr>
              <a:tr h="350358">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b="1" dirty="0">
                          <a:solidFill>
                            <a:schemeClr val="bg1"/>
                          </a:solidFill>
                        </a:rPr>
                        <a:t>(ارقام به ميليون ريال)</a:t>
                      </a:r>
                      <a:endParaRPr lang="en-US" sz="1400" b="1" kern="1200" dirty="0">
                        <a:ln w="3175">
                          <a:noFill/>
                        </a:ln>
                        <a:solidFill>
                          <a:schemeClr val="bg1"/>
                        </a:solidFill>
                        <a:latin typeface="+mn-lt"/>
                        <a:ea typeface="+mn-ea"/>
                        <a:cs typeface="B Zar" pitchFamily="2" charset="-78"/>
                      </a:endParaRP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1" kern="1200" dirty="0">
                        <a:ln w="3175">
                          <a:noFill/>
                        </a:ln>
                        <a:solidFill>
                          <a:schemeClr val="bg1"/>
                        </a:solidFill>
                        <a:latin typeface="+mn-lt"/>
                        <a:ea typeface="+mn-ea"/>
                        <a:cs typeface="B Zar" pitchFamily="2" charset="-78"/>
                      </a:endParaRPr>
                    </a:p>
                  </a:txBody>
                  <a:tcPr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50654">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71.4</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1" eaLnBrk="1" latinLnBrk="0" hangingPunct="1"/>
                      <a:r>
                        <a:rPr lang="ar-SA" sz="1800" b="1" kern="1200" dirty="0">
                          <a:ln w="3175">
                            <a:noFill/>
                          </a:ln>
                          <a:solidFill>
                            <a:schemeClr val="bg1"/>
                          </a:solidFill>
                          <a:latin typeface="+mn-lt"/>
                          <a:ea typeface="+mn-ea"/>
                          <a:cs typeface="B Zar" pitchFamily="2" charset="-78"/>
                        </a:rPr>
                        <a:t>252216</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1" eaLnBrk="1" latinLnBrk="0" hangingPunct="1"/>
                      <a:r>
                        <a:rPr lang="ar-SA" sz="1800" b="1" kern="1200" dirty="0">
                          <a:ln w="3175">
                            <a:noFill/>
                          </a:ln>
                          <a:solidFill>
                            <a:schemeClr val="bg1"/>
                          </a:solidFill>
                          <a:latin typeface="+mn-lt"/>
                          <a:ea typeface="+mn-ea"/>
                          <a:cs typeface="B Zar" pitchFamily="2" charset="-78"/>
                        </a:rPr>
                        <a:t>353212</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1" eaLnBrk="1" latinLnBrk="0" hangingPunct="1"/>
                      <a:r>
                        <a:rPr lang="ar-SA" sz="1800" b="1" kern="1200" dirty="0">
                          <a:ln w="3175">
                            <a:noFill/>
                          </a:ln>
                          <a:solidFill>
                            <a:schemeClr val="bg1"/>
                          </a:solidFill>
                          <a:latin typeface="+mn-lt"/>
                          <a:ea typeface="+mn-ea"/>
                          <a:cs typeface="B Zar" pitchFamily="2" charset="-78"/>
                        </a:rPr>
                        <a:t>بهره برداري</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1</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2"/>
                  </a:ext>
                </a:extLst>
              </a:tr>
              <a:tr h="450654">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78</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60602</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77606</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تعميرات شبكه</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2</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3"/>
                  </a:ext>
                </a:extLst>
              </a:tr>
              <a:tr h="450654">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21.4</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9625</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44810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تعميرات روشنايي معابر</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3</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4"/>
                  </a:ext>
                </a:extLst>
              </a:tr>
              <a:tr h="450654">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145.9</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106073</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72674</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خدمات مشتركين</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4</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5"/>
                  </a:ext>
                </a:extLst>
              </a:tr>
              <a:tr h="450654">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201</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288425</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143418</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عمومي واداري</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5</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6"/>
                  </a:ext>
                </a:extLst>
              </a:tr>
              <a:tr h="450654">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35.3</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5979</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16954</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روابط عمومي وفروش</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6</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7"/>
                  </a:ext>
                </a:extLst>
              </a:tr>
              <a:tr h="450654">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26.9</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35286</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131326</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ساير</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7</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8"/>
                  </a:ext>
                </a:extLst>
              </a:tr>
              <a:tr h="880008">
                <a:tc>
                  <a:txBody>
                    <a:bodyPr/>
                    <a:lstStyle/>
                    <a:p>
                      <a:pPr marL="0" algn="ctr" defTabSz="914400" rtl="0" eaLnBrk="1" latinLnBrk="0" hangingPunct="1"/>
                      <a:r>
                        <a:rPr lang="ar-SA" sz="2400" b="1" kern="1200" dirty="0">
                          <a:ln w="3175">
                            <a:noFill/>
                          </a:ln>
                          <a:solidFill>
                            <a:schemeClr val="bg1"/>
                          </a:solidFill>
                          <a:latin typeface="+mn-lt"/>
                          <a:ea typeface="+mn-ea"/>
                          <a:cs typeface="B Zar" pitchFamily="2" charset="-78"/>
                        </a:rPr>
                        <a:t>90.3</a:t>
                      </a:r>
                    </a:p>
                    <a:p>
                      <a:pPr marL="0" algn="ctr" defTabSz="914400" rtl="0" eaLnBrk="1" latinLnBrk="0" hangingPunct="1"/>
                      <a:endParaRPr lang="en-US" sz="24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2400" b="1" kern="1200" dirty="0">
                          <a:ln w="3175">
                            <a:noFill/>
                          </a:ln>
                          <a:solidFill>
                            <a:schemeClr val="bg1"/>
                          </a:solidFill>
                          <a:latin typeface="+mn-lt"/>
                          <a:ea typeface="+mn-ea"/>
                          <a:cs typeface="B Zar" pitchFamily="2" charset="-78"/>
                        </a:rPr>
                        <a:t>758206</a:t>
                      </a:r>
                      <a:endParaRPr lang="en-US" sz="24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2400" b="1" kern="1200" dirty="0">
                          <a:ln w="3175">
                            <a:noFill/>
                          </a:ln>
                          <a:solidFill>
                            <a:schemeClr val="bg1"/>
                          </a:solidFill>
                          <a:latin typeface="+mn-lt"/>
                          <a:ea typeface="+mn-ea"/>
                          <a:cs typeface="B Zar" pitchFamily="2" charset="-78"/>
                        </a:rPr>
                        <a:t>840000</a:t>
                      </a:r>
                      <a:endParaRPr lang="en-US" sz="24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gridSpan="2">
                  <a:txBody>
                    <a:bodyPr/>
                    <a:lstStyle/>
                    <a:p>
                      <a:pPr marL="0" algn="ctr" defTabSz="914400" rtl="0" eaLnBrk="1" latinLnBrk="0" hangingPunct="1"/>
                      <a:r>
                        <a:rPr lang="fa-IR" sz="2400" b="1" kern="1200" dirty="0">
                          <a:ln w="3175">
                            <a:noFill/>
                          </a:ln>
                          <a:solidFill>
                            <a:schemeClr val="bg1"/>
                          </a:solidFill>
                          <a:latin typeface="+mn-lt"/>
                          <a:ea typeface="+mn-ea"/>
                          <a:cs typeface="B Zar" pitchFamily="2" charset="-78"/>
                        </a:rPr>
                        <a:t>جمـــع</a:t>
                      </a:r>
                      <a:endParaRPr lang="en-US" sz="24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9"/>
                  </a:ext>
                </a:extLst>
              </a:tr>
            </a:tbl>
          </a:graphicData>
        </a:graphic>
      </p:graphicFrame>
    </p:spTree>
  </p:cSld>
  <p:clrMapOvr>
    <a:masterClrMapping/>
  </p:clrMapOvr>
  <p:transition spd="med" advTm="9000">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7696200" y="0"/>
            <a:ext cx="1447800" cy="1174750"/>
            <a:chOff x="7772400" y="35256"/>
            <a:chExt cx="1447800" cy="1173475"/>
          </a:xfrm>
        </p:grpSpPr>
        <p:sp>
          <p:nvSpPr>
            <p:cNvPr id="34824" name="TextBox 3"/>
            <p:cNvSpPr txBox="1">
              <a:spLocks noChangeArrowheads="1"/>
            </p:cNvSpPr>
            <p:nvPr/>
          </p:nvSpPr>
          <p:spPr bwMode="auto">
            <a:xfrm>
              <a:off x="7772400" y="685800"/>
              <a:ext cx="1447800" cy="522931"/>
            </a:xfrm>
            <a:prstGeom prst="rect">
              <a:avLst/>
            </a:prstGeom>
            <a:noFill/>
            <a:ln w="9525">
              <a:noFill/>
              <a:miter lim="800000"/>
              <a:headEnd/>
              <a:tailEnd/>
            </a:ln>
          </p:spPr>
          <p:txBody>
            <a:bodyPr>
              <a:spAutoFit/>
            </a:bodyPr>
            <a:lstStyle/>
            <a:p>
              <a:pPr algn="ctr"/>
              <a:r>
                <a:rPr lang="fa-IR" sz="1400">
                  <a:solidFill>
                    <a:srgbClr val="FF0000"/>
                  </a:solidFill>
                  <a:latin typeface="IranNastaliq"/>
                </a:rPr>
                <a:t>شركت توزيع نيروي برق  خوزستان</a:t>
              </a:r>
              <a:endParaRPr lang="en-US" sz="1400">
                <a:solidFill>
                  <a:srgbClr val="FF0000"/>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169"/>
            </a:xfrm>
            <a:prstGeom prst="rect">
              <a:avLst/>
            </a:prstGeom>
            <a:ln>
              <a:noFill/>
            </a:ln>
            <a:effectLst>
              <a:outerShdw blurRad="292100" dist="139700" dir="2700000" algn="tl" rotWithShape="0">
                <a:srgbClr val="333333">
                  <a:alpha val="65000"/>
                </a:srgbClr>
              </a:outerShdw>
            </a:effectLst>
          </p:spPr>
        </p:pic>
      </p:grpSp>
      <p:pic>
        <p:nvPicPr>
          <p:cNvPr id="34819"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34820"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34821"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9" name="TextBox 8"/>
          <p:cNvSpPr txBox="1"/>
          <p:nvPr/>
        </p:nvSpPr>
        <p:spPr>
          <a:xfrm>
            <a:off x="357158" y="381000"/>
            <a:ext cx="7572428"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solidFill>
                  <a:schemeClr val="bg1"/>
                </a:solidFill>
                <a:cs typeface="B Titr" pitchFamily="2" charset="-78"/>
              </a:defRPr>
            </a:lvl1pPr>
          </a:lstStyle>
          <a:p>
            <a:pPr fontAlgn="auto">
              <a:spcBef>
                <a:spcPts val="0"/>
              </a:spcBef>
              <a:spcAft>
                <a:spcPts val="0"/>
              </a:spcAft>
              <a:defRPr/>
            </a:pPr>
            <a:r>
              <a:rPr lang="fa-IR" sz="3600" dirty="0">
                <a:solidFill>
                  <a:srgbClr val="FF0000"/>
                </a:solidFill>
              </a:rPr>
              <a:t>خلاصه عملكرد بودجه سرمايه اي در سال </a:t>
            </a:r>
            <a:r>
              <a:rPr lang="fa-IR" sz="3200" dirty="0">
                <a:solidFill>
                  <a:srgbClr val="FF0000"/>
                </a:solidFill>
              </a:rPr>
              <a:t>139</a:t>
            </a:r>
            <a:r>
              <a:rPr lang="ar-SA" sz="3200" dirty="0">
                <a:solidFill>
                  <a:srgbClr val="FF0000"/>
                </a:solidFill>
              </a:rPr>
              <a:t>1</a:t>
            </a:r>
            <a:endParaRPr lang="en-US" sz="3200" dirty="0">
              <a:solidFill>
                <a:srgbClr val="FF0000"/>
              </a:solidFill>
            </a:endParaRPr>
          </a:p>
        </p:txBody>
      </p:sp>
      <p:graphicFrame>
        <p:nvGraphicFramePr>
          <p:cNvPr id="26" name="Table 25"/>
          <p:cNvGraphicFramePr>
            <a:graphicFrameLocks noGrp="1"/>
          </p:cNvGraphicFramePr>
          <p:nvPr/>
        </p:nvGraphicFramePr>
        <p:xfrm>
          <a:off x="142843" y="1357296"/>
          <a:ext cx="9001156" cy="50721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921286">
                  <a:extLst>
                    <a:ext uri="{9D8B030D-6E8A-4147-A177-3AD203B41FA5}">
                      <a16:colId xmlns:a16="http://schemas.microsoft.com/office/drawing/2014/main" val="20000"/>
                    </a:ext>
                  </a:extLst>
                </a:gridCol>
                <a:gridCol w="1700825">
                  <a:extLst>
                    <a:ext uri="{9D8B030D-6E8A-4147-A177-3AD203B41FA5}">
                      <a16:colId xmlns:a16="http://schemas.microsoft.com/office/drawing/2014/main" val="20001"/>
                    </a:ext>
                  </a:extLst>
                </a:gridCol>
                <a:gridCol w="2058893">
                  <a:extLst>
                    <a:ext uri="{9D8B030D-6E8A-4147-A177-3AD203B41FA5}">
                      <a16:colId xmlns:a16="http://schemas.microsoft.com/office/drawing/2014/main" val="20002"/>
                    </a:ext>
                  </a:extLst>
                </a:gridCol>
                <a:gridCol w="2276642">
                  <a:extLst>
                    <a:ext uri="{9D8B030D-6E8A-4147-A177-3AD203B41FA5}">
                      <a16:colId xmlns:a16="http://schemas.microsoft.com/office/drawing/2014/main" val="20003"/>
                    </a:ext>
                  </a:extLst>
                </a:gridCol>
                <a:gridCol w="1043510">
                  <a:extLst>
                    <a:ext uri="{9D8B030D-6E8A-4147-A177-3AD203B41FA5}">
                      <a16:colId xmlns:a16="http://schemas.microsoft.com/office/drawing/2014/main" val="20004"/>
                    </a:ext>
                  </a:extLst>
                </a:gridCol>
              </a:tblGrid>
              <a:tr h="612374">
                <a:tc>
                  <a:txBody>
                    <a:bodyPr/>
                    <a:lstStyle/>
                    <a:p>
                      <a:pPr marL="0" algn="ctr" defTabSz="914400" rtl="0" eaLnBrk="1" latinLnBrk="0" hangingPunct="1"/>
                      <a:r>
                        <a:rPr lang="fa-IR" sz="1400" b="1" kern="1200" dirty="0">
                          <a:ln w="3175">
                            <a:noFill/>
                          </a:ln>
                          <a:solidFill>
                            <a:schemeClr val="bg1"/>
                          </a:solidFill>
                          <a:latin typeface="+mn-lt"/>
                          <a:ea typeface="+mn-ea"/>
                          <a:cs typeface="B Zar" pitchFamily="2" charset="-78"/>
                        </a:rPr>
                        <a:t>درصد</a:t>
                      </a:r>
                      <a:r>
                        <a:rPr lang="fa-IR" sz="1400" b="1" kern="1200" baseline="0" dirty="0">
                          <a:ln w="3175">
                            <a:noFill/>
                          </a:ln>
                          <a:solidFill>
                            <a:schemeClr val="bg1"/>
                          </a:solidFill>
                          <a:latin typeface="+mn-lt"/>
                          <a:ea typeface="+mn-ea"/>
                          <a:cs typeface="B Zar" pitchFamily="2" charset="-78"/>
                        </a:rPr>
                        <a:t> پيشرفت نسبت به اعتبار </a:t>
                      </a:r>
                      <a:r>
                        <a:rPr lang="ar-SA" sz="1400" b="1" kern="1200" baseline="0" dirty="0">
                          <a:ln w="3175">
                            <a:noFill/>
                          </a:ln>
                          <a:solidFill>
                            <a:schemeClr val="bg1"/>
                          </a:solidFill>
                          <a:latin typeface="+mn-lt"/>
                          <a:ea typeface="+mn-ea"/>
                          <a:cs typeface="B Zar" pitchFamily="2" charset="-78"/>
                        </a:rPr>
                        <a:t>مصوب</a:t>
                      </a:r>
                      <a:endParaRPr lang="en-US" sz="14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0000">
                        <a:alpha val="69804"/>
                      </a:srgbClr>
                    </a:solidFill>
                  </a:tcPr>
                </a:tc>
                <a:tc>
                  <a:txBody>
                    <a:bodyPr/>
                    <a:lstStyle/>
                    <a:p>
                      <a:pPr marL="0" algn="ctr" defTabSz="914400" rtl="1" eaLnBrk="1" latinLnBrk="0" hangingPunct="1"/>
                      <a:r>
                        <a:rPr lang="fa-IR" sz="1600" b="1" kern="1200" dirty="0">
                          <a:ln w="3175">
                            <a:noFill/>
                          </a:ln>
                          <a:solidFill>
                            <a:schemeClr val="bg1"/>
                          </a:solidFill>
                          <a:latin typeface="+mn-lt"/>
                          <a:ea typeface="+mn-ea"/>
                          <a:cs typeface="B Zar" pitchFamily="2" charset="-78"/>
                        </a:rPr>
                        <a:t>عملكرد 12 ماهه</a:t>
                      </a:r>
                      <a:endParaRPr lang="en-US" sz="1600" b="1" kern="1200" dirty="0">
                        <a:ln w="3175">
                          <a:noFill/>
                        </a:ln>
                        <a:solidFill>
                          <a:schemeClr val="bg1"/>
                        </a:solidFill>
                        <a:latin typeface="+mn-lt"/>
                        <a:ea typeface="+mn-ea"/>
                        <a:cs typeface="B Zar" pitchFamily="2" charset="-78"/>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990000">
                        <a:alpha val="69804"/>
                      </a:srgbClr>
                    </a:solidFill>
                  </a:tcPr>
                </a:tc>
                <a:tc rowSpan="2">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اعتبار</a:t>
                      </a:r>
                      <a:r>
                        <a:rPr lang="fa-IR" sz="1800" b="1" kern="1200" baseline="0" dirty="0">
                          <a:ln w="3175">
                            <a:noFill/>
                          </a:ln>
                          <a:solidFill>
                            <a:schemeClr val="bg1"/>
                          </a:solidFill>
                          <a:latin typeface="+mn-lt"/>
                          <a:ea typeface="+mn-ea"/>
                          <a:cs typeface="B Zar" pitchFamily="2" charset="-78"/>
                        </a:rPr>
                        <a:t> </a:t>
                      </a:r>
                      <a:r>
                        <a:rPr lang="ar-SA" sz="1800" b="1" kern="1200" baseline="0" dirty="0">
                          <a:ln w="3175">
                            <a:noFill/>
                          </a:ln>
                          <a:solidFill>
                            <a:schemeClr val="bg1"/>
                          </a:solidFill>
                          <a:latin typeface="+mn-lt"/>
                          <a:ea typeface="+mn-ea"/>
                          <a:cs typeface="B Zar" pitchFamily="2" charset="-78"/>
                        </a:rPr>
                        <a:t>مصوب</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rowSpan="2">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شرح</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rowSpan="2">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رديف</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extLst>
                  <a:ext uri="{0D108BD9-81ED-4DB2-BD59-A6C34878D82A}">
                    <a16:rowId xmlns:a16="http://schemas.microsoft.com/office/drawing/2014/main" val="10000"/>
                  </a:ext>
                </a:extLst>
              </a:tr>
              <a:tr h="326596">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b="1" dirty="0">
                          <a:solidFill>
                            <a:schemeClr val="bg1"/>
                          </a:solidFill>
                        </a:rPr>
                        <a:t>(ارقام به ميليون ريال)</a:t>
                      </a:r>
                      <a:endParaRPr lang="en-US" sz="14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hMerge="1">
                  <a:txBody>
                    <a:bodyPr/>
                    <a:lstStyle/>
                    <a:p>
                      <a:pPr marL="0" algn="ctr" defTabSz="914400" rtl="1" eaLnBrk="1" latinLnBrk="0" hangingPunct="1"/>
                      <a:endParaRPr lang="en-US" sz="1800" b="1" kern="1200" dirty="0">
                        <a:ln w="3175">
                          <a:noFill/>
                        </a:ln>
                        <a:solidFill>
                          <a:schemeClr val="bg1"/>
                        </a:solidFill>
                        <a:latin typeface="+mn-lt"/>
                        <a:ea typeface="+mn-ea"/>
                        <a:cs typeface="B Zar" pitchFamily="2" charset="-78"/>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688855">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41</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1" eaLnBrk="1" latinLnBrk="0" hangingPunct="1"/>
                      <a:r>
                        <a:rPr lang="ar-SA" sz="1800" b="1" kern="1200" dirty="0">
                          <a:ln w="3175">
                            <a:noFill/>
                          </a:ln>
                          <a:solidFill>
                            <a:schemeClr val="bg1"/>
                          </a:solidFill>
                          <a:latin typeface="+mn-lt"/>
                          <a:ea typeface="+mn-ea"/>
                          <a:cs typeface="B Zar" pitchFamily="2" charset="-78"/>
                        </a:rPr>
                        <a:t>376381</a:t>
                      </a:r>
                      <a:endParaRPr lang="en-US" sz="1800" b="1" kern="1200" dirty="0">
                        <a:ln w="3175">
                          <a:noFill/>
                        </a:ln>
                        <a:solidFill>
                          <a:schemeClr val="bg1"/>
                        </a:solidFill>
                        <a:latin typeface="+mn-lt"/>
                        <a:ea typeface="+mn-ea"/>
                        <a:cs typeface="B Zar" pitchFamily="2" charset="-78"/>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1" eaLnBrk="1" latinLnBrk="0" hangingPunct="1"/>
                      <a:r>
                        <a:rPr lang="ar-SA" sz="1800" b="1" kern="1200" dirty="0">
                          <a:ln w="3175">
                            <a:noFill/>
                          </a:ln>
                          <a:solidFill>
                            <a:schemeClr val="bg1"/>
                          </a:solidFill>
                          <a:latin typeface="+mn-lt"/>
                          <a:ea typeface="+mn-ea"/>
                          <a:cs typeface="B Zar" pitchFamily="2" charset="-78"/>
                        </a:rPr>
                        <a:t>913520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1" eaLnBrk="1" latinLnBrk="0" hangingPunct="1"/>
                      <a:r>
                        <a:rPr lang="ar-SA" sz="1800" b="1" kern="1200" dirty="0">
                          <a:ln w="3175">
                            <a:noFill/>
                          </a:ln>
                          <a:solidFill>
                            <a:schemeClr val="bg1"/>
                          </a:solidFill>
                          <a:latin typeface="+mn-lt"/>
                          <a:ea typeface="+mn-ea"/>
                          <a:cs typeface="B Zar" pitchFamily="2" charset="-78"/>
                        </a:rPr>
                        <a:t>توسعه واحداث</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1</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2"/>
                  </a:ext>
                </a:extLst>
              </a:tr>
              <a:tr h="688855">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9</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92586</a:t>
                      </a:r>
                      <a:endParaRPr lang="en-US" sz="1800" b="1" kern="1200" dirty="0">
                        <a:ln w="3175">
                          <a:noFill/>
                        </a:ln>
                        <a:solidFill>
                          <a:schemeClr val="bg1"/>
                        </a:solidFill>
                        <a:latin typeface="+mn-lt"/>
                        <a:ea typeface="+mn-ea"/>
                        <a:cs typeface="B Zar" pitchFamily="2" charset="-78"/>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1055000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اصلاح وبهينه</a:t>
                      </a:r>
                      <a:r>
                        <a:rPr lang="ar-SA" sz="1800" b="1" kern="1200" baseline="0" dirty="0">
                          <a:ln w="3175">
                            <a:noFill/>
                          </a:ln>
                          <a:solidFill>
                            <a:schemeClr val="bg1"/>
                          </a:solidFill>
                          <a:latin typeface="+mn-lt"/>
                          <a:ea typeface="+mn-ea"/>
                          <a:cs typeface="B Zar" pitchFamily="2" charset="-78"/>
                        </a:rPr>
                        <a:t> سازي</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2</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3"/>
                  </a:ext>
                </a:extLst>
              </a:tr>
              <a:tr h="688855">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16</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14816</a:t>
                      </a:r>
                      <a:endParaRPr lang="en-US" sz="1800" b="1" kern="1200" dirty="0">
                        <a:ln w="3175">
                          <a:noFill/>
                        </a:ln>
                        <a:solidFill>
                          <a:schemeClr val="bg1"/>
                        </a:solidFill>
                        <a:latin typeface="+mn-lt"/>
                        <a:ea typeface="+mn-ea"/>
                        <a:cs typeface="B Zar" pitchFamily="2" charset="-78"/>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90000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روشنايي معابر</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3</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4"/>
                  </a:ext>
                </a:extLst>
              </a:tr>
              <a:tr h="688855">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0</a:t>
                      </a:r>
                      <a:endParaRPr lang="en-US" sz="1800" b="1" kern="1200" dirty="0">
                        <a:ln w="3175">
                          <a:noFill/>
                        </a:ln>
                        <a:solidFill>
                          <a:schemeClr val="bg1"/>
                        </a:solidFill>
                        <a:latin typeface="+mn-lt"/>
                        <a:ea typeface="+mn-ea"/>
                        <a:cs typeface="B Zar" pitchFamily="2" charset="-78"/>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50000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تعويض كنتور</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4</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5"/>
                  </a:ext>
                </a:extLst>
              </a:tr>
              <a:tr h="688855">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90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195676</a:t>
                      </a:r>
                      <a:endParaRPr lang="en-US" sz="1800" b="1" kern="1200" dirty="0">
                        <a:ln w="3175">
                          <a:noFill/>
                        </a:ln>
                        <a:solidFill>
                          <a:schemeClr val="bg1"/>
                        </a:solidFill>
                        <a:latin typeface="+mn-lt"/>
                        <a:ea typeface="+mn-ea"/>
                        <a:cs typeface="B Zar" pitchFamily="2" charset="-78"/>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216480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ساير</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5</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6"/>
                  </a:ext>
                </a:extLst>
              </a:tr>
              <a:tr h="688855">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16</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359850</a:t>
                      </a:r>
                      <a:endParaRPr lang="en-US" sz="1800" b="1" kern="1200" dirty="0">
                        <a:ln w="3175">
                          <a:noFill/>
                        </a:ln>
                        <a:solidFill>
                          <a:schemeClr val="bg1"/>
                        </a:solidFill>
                        <a:latin typeface="+mn-lt"/>
                        <a:ea typeface="+mn-ea"/>
                        <a:cs typeface="B Zar" pitchFamily="2" charset="-78"/>
                      </a:endParaRPr>
                    </a:p>
                  </a:txBody>
                  <a:tcPr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2277000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gridSpan="2">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جمـــع</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7"/>
                  </a:ext>
                </a:extLst>
              </a:tr>
            </a:tbl>
          </a:graphicData>
        </a:graphic>
      </p:graphicFrame>
    </p:spTree>
  </p:cSld>
  <p:clrMapOvr>
    <a:masterClrMapping/>
  </p:clrMapOvr>
  <p:transition spd="med" advTm="5000">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5842" name="Group 1"/>
          <p:cNvGrpSpPr>
            <a:grpSpLocks/>
          </p:cNvGrpSpPr>
          <p:nvPr/>
        </p:nvGrpSpPr>
        <p:grpSpPr bwMode="auto">
          <a:xfrm>
            <a:off x="7358063" y="214313"/>
            <a:ext cx="1447800" cy="1174750"/>
            <a:chOff x="7772400" y="35256"/>
            <a:chExt cx="1447800" cy="1173475"/>
          </a:xfrm>
        </p:grpSpPr>
        <p:sp>
          <p:nvSpPr>
            <p:cNvPr id="35848" name="TextBox 2"/>
            <p:cNvSpPr txBox="1">
              <a:spLocks noChangeArrowheads="1"/>
            </p:cNvSpPr>
            <p:nvPr/>
          </p:nvSpPr>
          <p:spPr bwMode="auto">
            <a:xfrm>
              <a:off x="7772400" y="685800"/>
              <a:ext cx="1447800" cy="522931"/>
            </a:xfrm>
            <a:prstGeom prst="rect">
              <a:avLst/>
            </a:prstGeom>
            <a:noFill/>
            <a:ln w="9525">
              <a:noFill/>
              <a:miter lim="800000"/>
              <a:headEnd/>
              <a:tailEnd/>
            </a:ln>
          </p:spPr>
          <p:txBody>
            <a:bodyPr>
              <a:spAutoFit/>
            </a:bodyPr>
            <a:lstStyle/>
            <a:p>
              <a:pPr algn="ctr"/>
              <a:r>
                <a:rPr lang="fa-IR" sz="1400">
                  <a:solidFill>
                    <a:srgbClr val="FF0000"/>
                  </a:solidFill>
                  <a:latin typeface="IranNastaliq"/>
                </a:rPr>
                <a:t>شركت توزيع نيروي برق  خوزستان</a:t>
              </a:r>
              <a:endParaRPr lang="en-US" sz="1400">
                <a:solidFill>
                  <a:srgbClr val="FF0000"/>
                </a:solidFill>
                <a:latin typeface="IranNastaliq"/>
              </a:endParaRPr>
            </a:p>
          </p:txBody>
        </p:sp>
        <p:pic>
          <p:nvPicPr>
            <p:cNvPr id="4" name="Picture 3"/>
            <p:cNvPicPr>
              <a:picLocks noChangeAspect="1"/>
            </p:cNvPicPr>
            <p:nvPr/>
          </p:nvPicPr>
          <p:blipFill>
            <a:blip r:embed="rId3"/>
            <a:stretch>
              <a:fillRect/>
            </a:stretch>
          </p:blipFill>
          <p:spPr>
            <a:xfrm>
              <a:off x="8232775" y="35256"/>
              <a:ext cx="530225" cy="650169"/>
            </a:xfrm>
            <a:prstGeom prst="rect">
              <a:avLst/>
            </a:prstGeom>
            <a:ln>
              <a:noFill/>
            </a:ln>
            <a:effectLst>
              <a:outerShdw blurRad="292100" dist="139700" dir="2700000" algn="tl" rotWithShape="0">
                <a:srgbClr val="333333">
                  <a:alpha val="65000"/>
                </a:srgbClr>
              </a:outerShdw>
            </a:effectLst>
          </p:spPr>
        </p:pic>
      </p:grpSp>
      <p:pic>
        <p:nvPicPr>
          <p:cNvPr id="35843"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35844"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35845"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8" name="TextBox 7"/>
          <p:cNvSpPr txBox="1"/>
          <p:nvPr/>
        </p:nvSpPr>
        <p:spPr>
          <a:xfrm>
            <a:off x="785786" y="848380"/>
            <a:ext cx="6715172" cy="1200329"/>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solidFill>
                  <a:schemeClr val="bg1"/>
                </a:solidFill>
                <a:cs typeface="B Titr" pitchFamily="2" charset="-78"/>
              </a:defRPr>
            </a:lvl1pPr>
          </a:lstStyle>
          <a:p>
            <a:pPr fontAlgn="auto">
              <a:spcBef>
                <a:spcPts val="0"/>
              </a:spcBef>
              <a:spcAft>
                <a:spcPts val="0"/>
              </a:spcAft>
              <a:defRPr/>
            </a:pPr>
            <a:r>
              <a:rPr lang="fa-IR" sz="3600" dirty="0">
                <a:solidFill>
                  <a:srgbClr val="FF0000"/>
                </a:solidFill>
              </a:rPr>
              <a:t>مقايسه </a:t>
            </a:r>
            <a:r>
              <a:rPr lang="ar-SA" sz="3600" dirty="0">
                <a:solidFill>
                  <a:srgbClr val="FF0000"/>
                </a:solidFill>
              </a:rPr>
              <a:t>عملكرد </a:t>
            </a:r>
            <a:r>
              <a:rPr lang="fa-IR" sz="3600" dirty="0">
                <a:solidFill>
                  <a:srgbClr val="FF0000"/>
                </a:solidFill>
              </a:rPr>
              <a:t>بودجه جاري و سرمايه اي از سال 8</a:t>
            </a:r>
            <a:r>
              <a:rPr lang="ar-SA" sz="3600" dirty="0">
                <a:solidFill>
                  <a:srgbClr val="FF0000"/>
                </a:solidFill>
              </a:rPr>
              <a:t>9</a:t>
            </a:r>
            <a:r>
              <a:rPr lang="fa-IR" sz="3600" dirty="0">
                <a:solidFill>
                  <a:srgbClr val="FF0000"/>
                </a:solidFill>
              </a:rPr>
              <a:t> تا 9</a:t>
            </a:r>
            <a:r>
              <a:rPr lang="ar-SA" sz="3600" dirty="0">
                <a:solidFill>
                  <a:srgbClr val="FF0000"/>
                </a:solidFill>
              </a:rPr>
              <a:t>1</a:t>
            </a:r>
            <a:endParaRPr lang="en-US" sz="3600" dirty="0">
              <a:solidFill>
                <a:srgbClr val="FF0000"/>
              </a:solidFill>
            </a:endParaRPr>
          </a:p>
        </p:txBody>
      </p:sp>
      <p:graphicFrame>
        <p:nvGraphicFramePr>
          <p:cNvPr id="10" name="Table 9"/>
          <p:cNvGraphicFramePr>
            <a:graphicFrameLocks noGrp="1"/>
          </p:cNvGraphicFramePr>
          <p:nvPr/>
        </p:nvGraphicFramePr>
        <p:xfrm>
          <a:off x="0" y="2143116"/>
          <a:ext cx="9144001" cy="314327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071745">
                  <a:extLst>
                    <a:ext uri="{9D8B030D-6E8A-4147-A177-3AD203B41FA5}">
                      <a16:colId xmlns:a16="http://schemas.microsoft.com/office/drawing/2014/main" val="20000"/>
                    </a:ext>
                  </a:extLst>
                </a:gridCol>
                <a:gridCol w="2439328">
                  <a:extLst>
                    <a:ext uri="{9D8B030D-6E8A-4147-A177-3AD203B41FA5}">
                      <a16:colId xmlns:a16="http://schemas.microsoft.com/office/drawing/2014/main" val="20001"/>
                    </a:ext>
                  </a:extLst>
                </a:gridCol>
                <a:gridCol w="2258637">
                  <a:extLst>
                    <a:ext uri="{9D8B030D-6E8A-4147-A177-3AD203B41FA5}">
                      <a16:colId xmlns:a16="http://schemas.microsoft.com/office/drawing/2014/main" val="20002"/>
                    </a:ext>
                  </a:extLst>
                </a:gridCol>
                <a:gridCol w="1374291">
                  <a:extLst>
                    <a:ext uri="{9D8B030D-6E8A-4147-A177-3AD203B41FA5}">
                      <a16:colId xmlns:a16="http://schemas.microsoft.com/office/drawing/2014/main" val="20003"/>
                    </a:ext>
                  </a:extLst>
                </a:gridCol>
              </a:tblGrid>
              <a:tr h="928694">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جمع</a:t>
                      </a:r>
                      <a:r>
                        <a:rPr lang="fa-IR" sz="1800" b="1" kern="1200" baseline="0" dirty="0">
                          <a:ln w="3175">
                            <a:noFill/>
                          </a:ln>
                          <a:solidFill>
                            <a:schemeClr val="bg1"/>
                          </a:solidFill>
                          <a:latin typeface="+mn-lt"/>
                          <a:ea typeface="+mn-ea"/>
                          <a:cs typeface="B Zar" pitchFamily="2" charset="-78"/>
                        </a:rPr>
                        <a:t> عملكرد</a:t>
                      </a:r>
                      <a:endParaRPr lang="fa-IR"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alpha val="69804"/>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عملكرد</a:t>
                      </a:r>
                      <a:r>
                        <a:rPr lang="fa-IR" sz="1800" b="1" kern="1200" baseline="0" dirty="0">
                          <a:ln w="3175">
                            <a:noFill/>
                          </a:ln>
                          <a:solidFill>
                            <a:schemeClr val="bg1"/>
                          </a:solidFill>
                          <a:latin typeface="+mn-lt"/>
                          <a:ea typeface="+mn-ea"/>
                          <a:cs typeface="B Zar" pitchFamily="2" charset="-78"/>
                        </a:rPr>
                        <a:t> سرمايه اي</a:t>
                      </a:r>
                      <a:endParaRPr lang="fa-IR"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alpha val="69804"/>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عملكرد</a:t>
                      </a:r>
                      <a:r>
                        <a:rPr lang="fa-IR" sz="1800" b="1" kern="1200" baseline="0" dirty="0">
                          <a:ln w="3175">
                            <a:noFill/>
                          </a:ln>
                          <a:solidFill>
                            <a:schemeClr val="bg1"/>
                          </a:solidFill>
                          <a:latin typeface="+mn-lt"/>
                          <a:ea typeface="+mn-ea"/>
                          <a:cs typeface="B Zar" pitchFamily="2" charset="-78"/>
                        </a:rPr>
                        <a:t> جاري</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alpha val="69804"/>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سال</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alpha val="69804"/>
                      </a:srgbClr>
                    </a:solidFill>
                  </a:tcPr>
                </a:tc>
                <a:extLst>
                  <a:ext uri="{0D108BD9-81ED-4DB2-BD59-A6C34878D82A}">
                    <a16:rowId xmlns:a16="http://schemas.microsoft.com/office/drawing/2014/main" val="10000"/>
                  </a:ext>
                </a:extLst>
              </a:tr>
              <a:tr h="642942">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1118056</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b="1" kern="1200" dirty="0">
                          <a:ln w="3175">
                            <a:noFill/>
                          </a:ln>
                          <a:solidFill>
                            <a:schemeClr val="bg1"/>
                          </a:solidFill>
                          <a:latin typeface="+mn-lt"/>
                          <a:ea typeface="+mn-ea"/>
                          <a:cs typeface="B Zar" pitchFamily="2" charset="-78"/>
                        </a:rPr>
                        <a:t>359850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b="1" kern="1200" dirty="0">
                          <a:ln w="3175">
                            <a:noFill/>
                          </a:ln>
                          <a:solidFill>
                            <a:schemeClr val="bg1"/>
                          </a:solidFill>
                          <a:latin typeface="+mn-lt"/>
                          <a:ea typeface="+mn-ea"/>
                          <a:cs typeface="B Zar" pitchFamily="2" charset="-78"/>
                        </a:rPr>
                        <a:t>758206</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91</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1"/>
                  </a:ext>
                </a:extLst>
              </a:tr>
              <a:tr h="785818">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1112288</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420919</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691369</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90</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2"/>
                  </a:ext>
                </a:extLst>
              </a:tr>
              <a:tr h="785818">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1379423</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850228</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529195</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7D02">
                        <a:alpha val="30000"/>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89</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7D02">
                        <a:alpha val="30000"/>
                      </a:srgbClr>
                    </a:solidFill>
                  </a:tcPr>
                </a:tc>
                <a:extLst>
                  <a:ext uri="{0D108BD9-81ED-4DB2-BD59-A6C34878D82A}">
                    <a16:rowId xmlns:a16="http://schemas.microsoft.com/office/drawing/2014/main" val="10003"/>
                  </a:ext>
                </a:extLst>
              </a:tr>
            </a:tbl>
          </a:graphicData>
        </a:graphic>
      </p:graphicFrame>
      <p:sp>
        <p:nvSpPr>
          <p:cNvPr id="11" name="TextBox 3">
            <a:extLst>
              <a:ext uri="{FF2B5EF4-FFF2-40B4-BE49-F238E27FC236}">
                <a16:creationId xmlns:a16="http://schemas.microsoft.com/office/drawing/2014/main" id="{AF6E93F1-5DA9-443A-B561-68D160A8609A}"/>
              </a:ext>
            </a:extLst>
          </p:cNvPr>
          <p:cNvSpPr txBox="1">
            <a:spLocks noChangeArrowheads="1"/>
          </p:cNvSpPr>
          <p:nvPr/>
        </p:nvSpPr>
        <p:spPr bwMode="auto">
          <a:xfrm>
            <a:off x="3563888" y="6380668"/>
            <a:ext cx="2669159" cy="584775"/>
          </a:xfrm>
          <a:prstGeom prst="rect">
            <a:avLst/>
          </a:prstGeom>
          <a:noFill/>
          <a:ln w="9525">
            <a:noFill/>
            <a:miter lim="800000"/>
            <a:headEnd/>
            <a:tailEnd/>
          </a:ln>
        </p:spPr>
        <p:txBody>
          <a:bodyPr wrap="square">
            <a:spAutoFit/>
          </a:bodyPr>
          <a:lstStyle/>
          <a:p>
            <a:pPr algn="ctr"/>
            <a:r>
              <a:rPr lang="en-US" sz="3200" dirty="0">
                <a:latin typeface="Ubuntu" panose="020B0504030602030204" pitchFamily="34" charset="0"/>
                <a:cs typeface="IRANSans" panose="02040503050201020203" pitchFamily="18" charset="-78"/>
              </a:rPr>
              <a:t>PowerEn.ir</a:t>
            </a:r>
          </a:p>
        </p:txBody>
      </p:sp>
    </p:spTree>
  </p:cSld>
  <p:clrMapOvr>
    <a:masterClrMapping/>
  </p:clrMapOvr>
  <p:transition spd="med" advTm="4000">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7772400" y="34925"/>
            <a:ext cx="1447800" cy="1174750"/>
            <a:chOff x="7772400" y="35256"/>
            <a:chExt cx="1447800" cy="1173475"/>
          </a:xfrm>
        </p:grpSpPr>
        <p:sp>
          <p:nvSpPr>
            <p:cNvPr id="36872" name="TextBox 3"/>
            <p:cNvSpPr txBox="1">
              <a:spLocks noChangeArrowheads="1"/>
            </p:cNvSpPr>
            <p:nvPr/>
          </p:nvSpPr>
          <p:spPr bwMode="auto">
            <a:xfrm>
              <a:off x="7772400" y="685800"/>
              <a:ext cx="1447800" cy="522931"/>
            </a:xfrm>
            <a:prstGeom prst="rect">
              <a:avLst/>
            </a:prstGeom>
            <a:noFill/>
            <a:ln w="9525">
              <a:noFill/>
              <a:miter lim="800000"/>
              <a:headEnd/>
              <a:tailEnd/>
            </a:ln>
          </p:spPr>
          <p:txBody>
            <a:bodyPr>
              <a:spAutoFit/>
            </a:bodyPr>
            <a:lstStyle/>
            <a:p>
              <a:pPr algn="ctr"/>
              <a:r>
                <a:rPr lang="fa-IR" sz="1400">
                  <a:solidFill>
                    <a:srgbClr val="FF0000"/>
                  </a:solidFill>
                  <a:latin typeface="IranNastaliq"/>
                </a:rPr>
                <a:t>شركت توزيع نيروي برق  خوزستان</a:t>
              </a:r>
              <a:endParaRPr lang="en-US" sz="1400">
                <a:solidFill>
                  <a:srgbClr val="FF0000"/>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169"/>
            </a:xfrm>
            <a:prstGeom prst="rect">
              <a:avLst/>
            </a:prstGeom>
            <a:ln>
              <a:noFill/>
            </a:ln>
            <a:effectLst>
              <a:outerShdw blurRad="292100" dist="139700" dir="2700000" algn="tl" rotWithShape="0">
                <a:srgbClr val="333333">
                  <a:alpha val="65000"/>
                </a:srgbClr>
              </a:outerShdw>
            </a:effectLst>
          </p:spPr>
        </p:pic>
      </p:grpSp>
      <p:pic>
        <p:nvPicPr>
          <p:cNvPr id="36867"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36868"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36869"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500035" y="1307158"/>
          <a:ext cx="8072494" cy="512223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143403">
                  <a:extLst>
                    <a:ext uri="{9D8B030D-6E8A-4147-A177-3AD203B41FA5}">
                      <a16:colId xmlns:a16="http://schemas.microsoft.com/office/drawing/2014/main" val="20000"/>
                    </a:ext>
                  </a:extLst>
                </a:gridCol>
                <a:gridCol w="3929091">
                  <a:extLst>
                    <a:ext uri="{9D8B030D-6E8A-4147-A177-3AD203B41FA5}">
                      <a16:colId xmlns:a16="http://schemas.microsoft.com/office/drawing/2014/main" val="20001"/>
                    </a:ext>
                  </a:extLst>
                </a:gridCol>
              </a:tblGrid>
              <a:tr h="747376">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تلفات (درصد)</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سال</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436969">
                <a:tc>
                  <a:txBody>
                    <a:bodyPr/>
                    <a:lstStyle/>
                    <a:p>
                      <a:pPr marL="0" algn="ctr" defTabSz="914400" rtl="1" eaLnBrk="1" latinLnBrk="0" hangingPunct="1"/>
                      <a:r>
                        <a:rPr lang="ar-SA" sz="2000" b="1" kern="1200" dirty="0">
                          <a:ln w="3175">
                            <a:noFill/>
                          </a:ln>
                          <a:solidFill>
                            <a:schemeClr val="tx1"/>
                          </a:solidFill>
                          <a:latin typeface="+mn-lt"/>
                          <a:ea typeface="+mn-ea"/>
                          <a:cs typeface="B Zar" pitchFamily="2" charset="-78"/>
                        </a:rPr>
                        <a:t>42.76</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fa-IR" sz="2000" b="1" kern="1200" dirty="0">
                          <a:ln w="3175">
                            <a:noFill/>
                          </a:ln>
                          <a:solidFill>
                            <a:schemeClr val="tx1"/>
                          </a:solidFill>
                          <a:latin typeface="+mn-lt"/>
                          <a:ea typeface="+mn-ea"/>
                          <a:cs typeface="B Zar" pitchFamily="2" charset="-78"/>
                        </a:rPr>
                        <a:t>84</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450290">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37.46</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2000" b="1" kern="1200" dirty="0">
                          <a:ln w="3175">
                            <a:noFill/>
                          </a:ln>
                          <a:solidFill>
                            <a:schemeClr val="tx1"/>
                          </a:solidFill>
                          <a:latin typeface="+mn-lt"/>
                          <a:ea typeface="+mn-ea"/>
                          <a:cs typeface="B Zar" pitchFamily="2" charset="-78"/>
                        </a:rPr>
                        <a:t>85</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395670">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34.13</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2000" b="1" kern="1200" dirty="0">
                          <a:ln w="3175">
                            <a:noFill/>
                          </a:ln>
                          <a:solidFill>
                            <a:schemeClr val="tx1"/>
                          </a:solidFill>
                          <a:latin typeface="+mn-lt"/>
                          <a:ea typeface="+mn-ea"/>
                          <a:cs typeface="B Zar" pitchFamily="2" charset="-78"/>
                        </a:rPr>
                        <a:t>86</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3"/>
                  </a:ext>
                </a:extLst>
              </a:tr>
              <a:tr h="408990">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31.22</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2000" b="1" kern="1200" dirty="0">
                          <a:ln w="3175">
                            <a:noFill/>
                          </a:ln>
                          <a:solidFill>
                            <a:schemeClr val="tx1"/>
                          </a:solidFill>
                          <a:latin typeface="+mn-lt"/>
                          <a:ea typeface="+mn-ea"/>
                          <a:cs typeface="B Zar" pitchFamily="2" charset="-78"/>
                        </a:rPr>
                        <a:t>87</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r h="475603">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24.43</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2000" b="1" kern="1200" dirty="0">
                          <a:ln w="3175">
                            <a:noFill/>
                          </a:ln>
                          <a:solidFill>
                            <a:schemeClr val="tx1"/>
                          </a:solidFill>
                          <a:latin typeface="+mn-lt"/>
                          <a:ea typeface="+mn-ea"/>
                          <a:cs typeface="B Zar" pitchFamily="2" charset="-78"/>
                        </a:rPr>
                        <a:t>88</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5"/>
                  </a:ext>
                </a:extLst>
              </a:tr>
              <a:tr h="443630">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23.45</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2000" b="1" kern="1200" dirty="0">
                          <a:ln w="3175">
                            <a:noFill/>
                          </a:ln>
                          <a:solidFill>
                            <a:schemeClr val="tx1"/>
                          </a:solidFill>
                          <a:latin typeface="+mn-lt"/>
                          <a:ea typeface="+mn-ea"/>
                          <a:cs typeface="B Zar" pitchFamily="2" charset="-78"/>
                        </a:rPr>
                        <a:t>89</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6"/>
                  </a:ext>
                </a:extLst>
              </a:tr>
              <a:tr h="456951">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23.15</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2000" b="1" kern="1200" dirty="0">
                          <a:ln w="3175">
                            <a:noFill/>
                          </a:ln>
                          <a:solidFill>
                            <a:schemeClr val="tx1"/>
                          </a:solidFill>
                          <a:latin typeface="+mn-lt"/>
                          <a:ea typeface="+mn-ea"/>
                          <a:cs typeface="B Zar" pitchFamily="2" charset="-78"/>
                        </a:rPr>
                        <a:t>90</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7"/>
                  </a:ext>
                </a:extLst>
              </a:tr>
              <a:tr h="666110">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21.95</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91</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8"/>
                  </a:ext>
                </a:extLst>
              </a:tr>
              <a:tr h="590511">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49.72-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tx1"/>
                          </a:solidFill>
                          <a:latin typeface="+mn-lt"/>
                          <a:ea typeface="+mn-ea"/>
                          <a:cs typeface="B Zar" pitchFamily="2" charset="-78"/>
                        </a:rPr>
                        <a:t>متوسط </a:t>
                      </a:r>
                      <a:r>
                        <a:rPr lang="ar-SA" sz="1800" b="1" kern="1200" dirty="0">
                          <a:ln w="3175">
                            <a:noFill/>
                          </a:ln>
                          <a:solidFill>
                            <a:schemeClr val="tx1"/>
                          </a:solidFill>
                          <a:latin typeface="+mn-lt"/>
                          <a:ea typeface="+mn-ea"/>
                          <a:cs typeface="B Zar" pitchFamily="2" charset="-78"/>
                        </a:rPr>
                        <a:t>(</a:t>
                      </a:r>
                      <a:r>
                        <a:rPr lang="fa-IR" sz="1800" b="1" kern="1200" dirty="0">
                          <a:ln w="3175">
                            <a:noFill/>
                          </a:ln>
                          <a:solidFill>
                            <a:schemeClr val="tx1"/>
                          </a:solidFill>
                          <a:latin typeface="+mn-lt"/>
                          <a:ea typeface="+mn-ea"/>
                          <a:cs typeface="B Zar" pitchFamily="2" charset="-78"/>
                        </a:rPr>
                        <a:t>رشد</a:t>
                      </a:r>
                      <a:r>
                        <a:rPr lang="ar-SA" sz="1800" b="1" kern="1200" dirty="0">
                          <a:ln w="3175">
                            <a:noFill/>
                          </a:ln>
                          <a:solidFill>
                            <a:schemeClr val="tx1"/>
                          </a:solidFill>
                          <a:latin typeface="+mn-lt"/>
                          <a:ea typeface="+mn-ea"/>
                          <a:cs typeface="B Zar" pitchFamily="2" charset="-78"/>
                        </a:rPr>
                        <a:t>/كاهش) </a:t>
                      </a:r>
                      <a:r>
                        <a:rPr lang="fa-IR" sz="1800" b="1" kern="1200" dirty="0">
                          <a:ln w="3175">
                            <a:noFill/>
                          </a:ln>
                          <a:solidFill>
                            <a:schemeClr val="tx1"/>
                          </a:solidFill>
                          <a:latin typeface="+mn-lt"/>
                          <a:ea typeface="+mn-ea"/>
                          <a:cs typeface="B Zar" pitchFamily="2" charset="-78"/>
                        </a:rPr>
                        <a:t>(درصد)</a:t>
                      </a:r>
                      <a:endParaRPr lang="en-US" sz="1800" b="1" kern="1200" dirty="0">
                        <a:ln w="3175">
                          <a:noFill/>
                        </a:ln>
                        <a:solidFill>
                          <a:schemeClr val="tx1"/>
                        </a:solidFill>
                        <a:latin typeface="+mn-lt"/>
                        <a:ea typeface="+mn-ea"/>
                        <a:cs typeface="B Zar" pitchFamily="2" charset="-78"/>
                      </a:endParaRPr>
                    </a:p>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9"/>
                  </a:ext>
                </a:extLst>
              </a:tr>
            </a:tbl>
          </a:graphicData>
        </a:graphic>
      </p:graphicFrame>
      <p:sp>
        <p:nvSpPr>
          <p:cNvPr id="10" name="TextBox 9"/>
          <p:cNvSpPr txBox="1"/>
          <p:nvPr/>
        </p:nvSpPr>
        <p:spPr>
          <a:xfrm>
            <a:off x="2209800" y="381000"/>
            <a:ext cx="4648200" cy="523220"/>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stStyle>
          <a:p>
            <a:pPr fontAlgn="auto">
              <a:spcBef>
                <a:spcPts val="0"/>
              </a:spcBef>
              <a:spcAft>
                <a:spcPts val="0"/>
              </a:spcAft>
              <a:defRPr/>
            </a:pPr>
            <a:r>
              <a:rPr lang="fa-IR" dirty="0">
                <a:solidFill>
                  <a:srgbClr val="FF0000"/>
                </a:solidFill>
              </a:rPr>
              <a:t>روند كاهش تلفات </a:t>
            </a:r>
            <a:r>
              <a:rPr lang="ar-SA" dirty="0">
                <a:solidFill>
                  <a:srgbClr val="FF0000"/>
                </a:solidFill>
              </a:rPr>
              <a:t>از</a:t>
            </a:r>
            <a:r>
              <a:rPr lang="fa-IR" dirty="0">
                <a:solidFill>
                  <a:srgbClr val="FF0000"/>
                </a:solidFill>
              </a:rPr>
              <a:t>سال</a:t>
            </a:r>
            <a:r>
              <a:rPr lang="ar-SA" dirty="0">
                <a:solidFill>
                  <a:srgbClr val="FF0000"/>
                </a:solidFill>
              </a:rPr>
              <a:t>84الي</a:t>
            </a:r>
            <a:r>
              <a:rPr lang="fa-IR" dirty="0">
                <a:solidFill>
                  <a:srgbClr val="FF0000"/>
                </a:solidFill>
              </a:rPr>
              <a:t> 9</a:t>
            </a:r>
            <a:r>
              <a:rPr lang="ar-SA" dirty="0">
                <a:solidFill>
                  <a:srgbClr val="FF0000"/>
                </a:solidFill>
              </a:rPr>
              <a:t>1</a:t>
            </a:r>
            <a:endParaRPr lang="en-US" dirty="0">
              <a:solidFill>
                <a:srgbClr val="FF0000"/>
              </a:solidFill>
            </a:endParaRPr>
          </a:p>
        </p:txBody>
      </p:sp>
    </p:spTree>
  </p:cSld>
  <p:clrMapOvr>
    <a:masterClrMapping/>
  </p:clrMapOvr>
  <p:transition spd="med" advTm="9000">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09800" y="695980"/>
            <a:ext cx="4648200" cy="523220"/>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dirty="0">
                <a:solidFill>
                  <a:schemeClr val="bg1"/>
                </a:solidFill>
              </a:rPr>
              <a:t>طرح هاي كاهش تلفات در سال 9</a:t>
            </a:r>
            <a:r>
              <a:rPr lang="ar-SA" dirty="0">
                <a:solidFill>
                  <a:schemeClr val="bg1"/>
                </a:solidFill>
              </a:rPr>
              <a:t>1</a:t>
            </a:r>
            <a:endParaRPr lang="en-US" dirty="0">
              <a:solidFill>
                <a:schemeClr val="bg1"/>
              </a:solidFill>
            </a:endParaRPr>
          </a:p>
        </p:txBody>
      </p:sp>
      <p:grpSp>
        <p:nvGrpSpPr>
          <p:cNvPr id="37891" name="Group 2"/>
          <p:cNvGrpSpPr>
            <a:grpSpLocks/>
          </p:cNvGrpSpPr>
          <p:nvPr/>
        </p:nvGrpSpPr>
        <p:grpSpPr bwMode="auto">
          <a:xfrm>
            <a:off x="7772400" y="34925"/>
            <a:ext cx="1447800" cy="958850"/>
            <a:chOff x="7772400" y="35256"/>
            <a:chExt cx="1447800" cy="958321"/>
          </a:xfrm>
        </p:grpSpPr>
        <p:sp>
          <p:nvSpPr>
            <p:cNvPr id="37896" name="TextBox 3"/>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5" name="Picture 4"/>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37892"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37893"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37894"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457201" y="2012245"/>
          <a:ext cx="8458199" cy="356277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43826">
                  <a:extLst>
                    <a:ext uri="{9D8B030D-6E8A-4147-A177-3AD203B41FA5}">
                      <a16:colId xmlns:a16="http://schemas.microsoft.com/office/drawing/2014/main" val="20000"/>
                    </a:ext>
                  </a:extLst>
                </a:gridCol>
                <a:gridCol w="1343826">
                  <a:extLst>
                    <a:ext uri="{9D8B030D-6E8A-4147-A177-3AD203B41FA5}">
                      <a16:colId xmlns:a16="http://schemas.microsoft.com/office/drawing/2014/main" val="20001"/>
                    </a:ext>
                  </a:extLst>
                </a:gridCol>
                <a:gridCol w="1818118">
                  <a:extLst>
                    <a:ext uri="{9D8B030D-6E8A-4147-A177-3AD203B41FA5}">
                      <a16:colId xmlns:a16="http://schemas.microsoft.com/office/drawing/2014/main" val="20002"/>
                    </a:ext>
                  </a:extLst>
                </a:gridCol>
                <a:gridCol w="1264778">
                  <a:extLst>
                    <a:ext uri="{9D8B030D-6E8A-4147-A177-3AD203B41FA5}">
                      <a16:colId xmlns:a16="http://schemas.microsoft.com/office/drawing/2014/main" val="20003"/>
                    </a:ext>
                  </a:extLst>
                </a:gridCol>
                <a:gridCol w="2273341">
                  <a:extLst>
                    <a:ext uri="{9D8B030D-6E8A-4147-A177-3AD203B41FA5}">
                      <a16:colId xmlns:a16="http://schemas.microsoft.com/office/drawing/2014/main" val="20004"/>
                    </a:ext>
                  </a:extLst>
                </a:gridCol>
                <a:gridCol w="414310">
                  <a:extLst>
                    <a:ext uri="{9D8B030D-6E8A-4147-A177-3AD203B41FA5}">
                      <a16:colId xmlns:a16="http://schemas.microsoft.com/office/drawing/2014/main" val="20005"/>
                    </a:ext>
                  </a:extLst>
                </a:gridCol>
              </a:tblGrid>
              <a:tr h="496711">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ميزان</a:t>
                      </a:r>
                      <a:r>
                        <a:rPr lang="fa-IR" sz="1800" b="1" kern="1200" baseline="0" dirty="0">
                          <a:ln w="3175">
                            <a:noFill/>
                          </a:ln>
                          <a:solidFill>
                            <a:schemeClr val="bg1"/>
                          </a:solidFill>
                          <a:latin typeface="+mn-lt"/>
                          <a:ea typeface="+mn-ea"/>
                          <a:cs typeface="B Zar" pitchFamily="2" charset="-78"/>
                        </a:rPr>
                        <a:t> تسهيلات دريافتي</a:t>
                      </a:r>
                      <a:endParaRPr lang="fa-IR"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ميزان پيشرفت طرح</a:t>
                      </a:r>
                    </a:p>
                    <a:p>
                      <a:pPr marL="0" algn="ctr" defTabSz="914400" rtl="1" eaLnBrk="1" latinLnBrk="0" hangingPunct="1"/>
                      <a:r>
                        <a:rPr lang="fa-IR" sz="1800" b="1" kern="1200" dirty="0">
                          <a:ln w="3175">
                            <a:noFill/>
                          </a:ln>
                          <a:solidFill>
                            <a:schemeClr val="bg1"/>
                          </a:solidFill>
                          <a:latin typeface="+mn-lt"/>
                          <a:ea typeface="+mn-ea"/>
                          <a:cs typeface="B Zar" pitchFamily="2" charset="-78"/>
                        </a:rPr>
                        <a:t>(درصد)</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ميزان كاهش تلفات  طبق طرح در شركت (درصد)</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مبلغ طرح</a:t>
                      </a:r>
                      <a:r>
                        <a:rPr lang="ar-SA" sz="1800" b="1" kern="1200" dirty="0">
                          <a:ln w="3175">
                            <a:noFill/>
                          </a:ln>
                          <a:solidFill>
                            <a:schemeClr val="bg1"/>
                          </a:solidFill>
                          <a:latin typeface="+mn-lt"/>
                          <a:ea typeface="+mn-ea"/>
                          <a:cs typeface="B Zar" pitchFamily="2" charset="-78"/>
                        </a:rPr>
                        <a:t> </a:t>
                      </a:r>
                    </a:p>
                    <a:p>
                      <a:pPr marL="0" algn="ctr" defTabSz="914400" rtl="1" eaLnBrk="1" latinLnBrk="0" hangingPunct="1"/>
                      <a:r>
                        <a:rPr lang="ar-SA" sz="1400" b="1" kern="1200" dirty="0">
                          <a:ln w="3175">
                            <a:noFill/>
                          </a:ln>
                          <a:solidFill>
                            <a:schemeClr val="bg1"/>
                          </a:solidFill>
                          <a:latin typeface="+mn-lt"/>
                          <a:ea typeface="+mn-ea"/>
                          <a:cs typeface="B Zar" pitchFamily="2" charset="-78"/>
                        </a:rPr>
                        <a:t>(ميليون ريال)</a:t>
                      </a:r>
                      <a:endParaRPr lang="en-US" sz="14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عنوان طرح</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رديف</a:t>
                      </a:r>
                      <a:endParaRPr lang="en-US" sz="1800" b="1" kern="1200" dirty="0">
                        <a:ln w="3175">
                          <a:noFill/>
                        </a:ln>
                        <a:solidFill>
                          <a:schemeClr val="bg1"/>
                        </a:solidFill>
                        <a:latin typeface="+mn-lt"/>
                        <a:ea typeface="+mn-ea"/>
                        <a:cs typeface="B Zar" pitchFamily="2" charset="-78"/>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496711">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0</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91845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ar-SA" sz="1600" b="1" kern="1200" dirty="0">
                          <a:ln w="3175">
                            <a:noFill/>
                          </a:ln>
                          <a:solidFill>
                            <a:schemeClr val="tx1"/>
                          </a:solidFill>
                          <a:latin typeface="+mn-lt"/>
                          <a:ea typeface="+mn-ea"/>
                          <a:cs typeface="B Zar" pitchFamily="2" charset="-78"/>
                        </a:rPr>
                        <a:t>تبديل شبكه هوايي ضعيف</a:t>
                      </a:r>
                      <a:r>
                        <a:rPr lang="ar-SA" sz="1600" b="1" kern="1200" baseline="0" dirty="0">
                          <a:ln w="3175">
                            <a:noFill/>
                          </a:ln>
                          <a:solidFill>
                            <a:schemeClr val="tx1"/>
                          </a:solidFill>
                          <a:latin typeface="+mn-lt"/>
                          <a:ea typeface="+mn-ea"/>
                          <a:cs typeface="B Zar" pitchFamily="2" charset="-78"/>
                        </a:rPr>
                        <a:t> </a:t>
                      </a:r>
                      <a:r>
                        <a:rPr lang="ar-SA" sz="1600" b="1" kern="1200" dirty="0">
                          <a:ln w="3175">
                            <a:noFill/>
                          </a:ln>
                          <a:solidFill>
                            <a:schemeClr val="tx1"/>
                          </a:solidFill>
                          <a:latin typeface="+mn-lt"/>
                          <a:ea typeface="+mn-ea"/>
                          <a:cs typeface="B Zar" pitchFamily="2" charset="-78"/>
                        </a:rPr>
                        <a:t>به كابل خودنگهدار</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fa-IR" sz="1800" b="1" kern="1200" dirty="0">
                          <a:ln w="3175">
                            <a:noFill/>
                          </a:ln>
                          <a:solidFill>
                            <a:schemeClr val="tx1"/>
                          </a:solidFill>
                          <a:latin typeface="+mn-lt"/>
                          <a:ea typeface="+mn-ea"/>
                          <a:cs typeface="B Zar" pitchFamily="2" charset="-78"/>
                        </a:rPr>
                        <a:t>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496711">
                <a:tc>
                  <a:txBody>
                    <a:bodyPr/>
                    <a:lstStyle/>
                    <a:p>
                      <a:pPr marL="0" algn="ctr" defTabSz="914400" rtl="0" eaLnBrk="1" latinLnBrk="0" hangingPunct="1"/>
                      <a:r>
                        <a:rPr lang="ar-SA" sz="1800" b="1" kern="1200">
                          <a:ln w="3175">
                            <a:noFill/>
                          </a:ln>
                          <a:solidFill>
                            <a:schemeClr val="tx1"/>
                          </a:solidFill>
                          <a:latin typeface="+mn-lt"/>
                          <a:ea typeface="+mn-ea"/>
                          <a:cs typeface="B Zar" pitchFamily="2" charset="-78"/>
                        </a:rPr>
                        <a:t>0</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48%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0/25%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107547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نصب ترانس تكپايه وجمع آوري شبكه ضعيف</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496711">
                <a:tc>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3"/>
                  </a:ext>
                </a:extLst>
              </a:tr>
              <a:tr h="993422">
                <a:tc gridSpan="6">
                  <a:txBody>
                    <a:bodyPr/>
                    <a:lstStyle/>
                    <a:p>
                      <a:pPr marL="0" algn="r" defTabSz="914400" rtl="1" eaLnBrk="1" latinLnBrk="0" hangingPunct="1"/>
                      <a:r>
                        <a:rPr lang="fa-IR" sz="1800" b="1" kern="1200" dirty="0">
                          <a:ln w="3175">
                            <a:noFill/>
                          </a:ln>
                          <a:solidFill>
                            <a:schemeClr val="tx1"/>
                          </a:solidFill>
                          <a:latin typeface="+mn-lt"/>
                          <a:ea typeface="+mn-ea"/>
                          <a:cs typeface="B Zar" pitchFamily="2" charset="-78"/>
                        </a:rPr>
                        <a:t>ساير اقدامات در راستاي كاهش تلفات</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bl>
          </a:graphicData>
        </a:graphic>
      </p:graphicFrame>
    </p:spTree>
  </p:cSld>
  <p:clrMapOvr>
    <a:masterClrMapping/>
  </p:clrMapOvr>
  <p:transition spd="med" advTm="6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p:cNvPicPr>
          <p:nvPr/>
        </p:nvPicPr>
        <p:blipFill>
          <a:blip r:embed="rId3"/>
          <a:srcRect r="7240" b="9633"/>
          <a:stretch>
            <a:fillRect/>
          </a:stretch>
        </p:blipFill>
        <p:spPr bwMode="auto">
          <a:xfrm>
            <a:off x="0" y="0"/>
            <a:ext cx="9144000" cy="6858000"/>
          </a:xfrm>
          <a:prstGeom prst="rect">
            <a:avLst/>
          </a:prstGeom>
          <a:noFill/>
          <a:ln w="9525">
            <a:noFill/>
            <a:miter lim="800000"/>
            <a:headEnd/>
            <a:tailEnd/>
          </a:ln>
        </p:spPr>
      </p:pic>
      <p:sp>
        <p:nvSpPr>
          <p:cNvPr id="11267" name="TextBox 4"/>
          <p:cNvSpPr txBox="1">
            <a:spLocks noChangeArrowheads="1"/>
          </p:cNvSpPr>
          <p:nvPr/>
        </p:nvSpPr>
        <p:spPr bwMode="auto">
          <a:xfrm rot="10800000" flipV="1">
            <a:off x="571500" y="2146300"/>
            <a:ext cx="2643188" cy="523875"/>
          </a:xfrm>
          <a:prstGeom prst="rect">
            <a:avLst/>
          </a:prstGeom>
          <a:noFill/>
          <a:ln w="9525">
            <a:noFill/>
            <a:miter lim="800000"/>
            <a:headEnd/>
            <a:tailEnd/>
          </a:ln>
        </p:spPr>
        <p:txBody>
          <a:bodyPr>
            <a:spAutoFit/>
          </a:bodyPr>
          <a:lstStyle/>
          <a:p>
            <a:pPr algn="ctr"/>
            <a:r>
              <a:rPr lang="fa-IR" sz="1200">
                <a:latin typeface="IranNastaliq"/>
              </a:rPr>
              <a:t>شركت</a:t>
            </a:r>
            <a:r>
              <a:rPr lang="fa-IR" sz="1600">
                <a:latin typeface="IranNastaliq"/>
              </a:rPr>
              <a:t> توزيع نيروي </a:t>
            </a:r>
            <a:r>
              <a:rPr lang="fa-IR">
                <a:latin typeface="IranNastaliq"/>
              </a:rPr>
              <a:t>برق  خوزستان</a:t>
            </a:r>
            <a:endParaRPr lang="en-US" sz="2800">
              <a:latin typeface="IranNastaliq"/>
            </a:endParaRPr>
          </a:p>
        </p:txBody>
      </p:sp>
      <p:pic>
        <p:nvPicPr>
          <p:cNvPr id="6" name="Picture 5"/>
          <p:cNvPicPr>
            <a:picLocks noChangeAspect="1"/>
          </p:cNvPicPr>
          <p:nvPr/>
        </p:nvPicPr>
        <p:blipFill>
          <a:blip r:embed="rId4"/>
          <a:stretch>
            <a:fillRect/>
          </a:stretch>
        </p:blipFill>
        <p:spPr>
          <a:xfrm>
            <a:off x="928688" y="500063"/>
            <a:ext cx="1301750" cy="1600200"/>
          </a:xfrm>
          <a:prstGeom prst="rect">
            <a:avLst/>
          </a:prstGeom>
          <a:ln>
            <a:noFill/>
          </a:ln>
          <a:effectLst>
            <a:outerShdw blurRad="292100" dist="139700" dir="2700000" algn="tl" rotWithShape="0">
              <a:srgbClr val="333333">
                <a:alpha val="65000"/>
              </a:srgbClr>
            </a:outerShdw>
          </a:effectLst>
        </p:spPr>
      </p:pic>
      <p:sp>
        <p:nvSpPr>
          <p:cNvPr id="11269" name="TextBox 2"/>
          <p:cNvSpPr txBox="1">
            <a:spLocks noChangeArrowheads="1"/>
          </p:cNvSpPr>
          <p:nvPr/>
        </p:nvSpPr>
        <p:spPr bwMode="auto">
          <a:xfrm>
            <a:off x="4953000" y="228600"/>
            <a:ext cx="1295400" cy="1077913"/>
          </a:xfrm>
          <a:prstGeom prst="rect">
            <a:avLst/>
          </a:prstGeom>
          <a:noFill/>
          <a:ln w="9525">
            <a:noFill/>
            <a:miter lim="800000"/>
            <a:headEnd/>
            <a:tailEnd/>
          </a:ln>
        </p:spPr>
        <p:txBody>
          <a:bodyPr>
            <a:spAutoFit/>
          </a:bodyPr>
          <a:lstStyle/>
          <a:p>
            <a:r>
              <a:rPr lang="fa-IR" sz="9600" baseline="-25000">
                <a:solidFill>
                  <a:schemeClr val="tx2"/>
                </a:solidFill>
                <a:cs typeface="B Arabic Style" pitchFamily="2" charset="-78"/>
              </a:rPr>
              <a:t>1391</a:t>
            </a:r>
            <a:endParaRPr lang="en-US" sz="9600" baseline="-25000">
              <a:solidFill>
                <a:schemeClr val="tx2"/>
              </a:solidFill>
              <a:cs typeface="B Arabic Style" pitchFamily="2" charset="-78"/>
            </a:endParaRPr>
          </a:p>
        </p:txBody>
      </p:sp>
      <p:sp>
        <p:nvSpPr>
          <p:cNvPr id="11270" name="TextBox 8"/>
          <p:cNvSpPr txBox="1">
            <a:spLocks noChangeArrowheads="1"/>
          </p:cNvSpPr>
          <p:nvPr/>
        </p:nvSpPr>
        <p:spPr bwMode="auto">
          <a:xfrm>
            <a:off x="4495800" y="420688"/>
            <a:ext cx="1104900" cy="1077912"/>
          </a:xfrm>
          <a:prstGeom prst="rect">
            <a:avLst/>
          </a:prstGeom>
          <a:noFill/>
          <a:ln w="9525">
            <a:noFill/>
            <a:miter lim="800000"/>
            <a:headEnd/>
            <a:tailEnd/>
          </a:ln>
        </p:spPr>
        <p:txBody>
          <a:bodyPr>
            <a:spAutoFit/>
          </a:bodyPr>
          <a:lstStyle/>
          <a:p>
            <a:r>
              <a:rPr lang="fa-IR" sz="9600" baseline="-25000">
                <a:solidFill>
                  <a:schemeClr val="tx2"/>
                </a:solidFill>
                <a:cs typeface="B Arabic Style" pitchFamily="2" charset="-78"/>
              </a:rPr>
              <a:t>سال</a:t>
            </a:r>
            <a:endParaRPr lang="en-US" sz="9600" baseline="-25000">
              <a:solidFill>
                <a:schemeClr val="tx2"/>
              </a:solidFill>
              <a:cs typeface="B Arabic Style" pitchFamily="2" charset="-78"/>
            </a:endParaRPr>
          </a:p>
        </p:txBody>
      </p:sp>
      <p:sp>
        <p:nvSpPr>
          <p:cNvPr id="11271" name="TextBox 9"/>
          <p:cNvSpPr txBox="1">
            <a:spLocks noChangeArrowheads="1"/>
          </p:cNvSpPr>
          <p:nvPr/>
        </p:nvSpPr>
        <p:spPr bwMode="auto">
          <a:xfrm>
            <a:off x="5638800" y="-304800"/>
            <a:ext cx="1104900" cy="1077913"/>
          </a:xfrm>
          <a:prstGeom prst="rect">
            <a:avLst/>
          </a:prstGeom>
          <a:noFill/>
          <a:ln w="9525">
            <a:noFill/>
            <a:miter lim="800000"/>
            <a:headEnd/>
            <a:tailEnd/>
          </a:ln>
        </p:spPr>
        <p:txBody>
          <a:bodyPr>
            <a:spAutoFit/>
          </a:bodyPr>
          <a:lstStyle/>
          <a:p>
            <a:r>
              <a:rPr lang="fa-IR" sz="9600" baseline="-25000">
                <a:solidFill>
                  <a:schemeClr val="tx2"/>
                </a:solidFill>
                <a:cs typeface="B Arabic Style" pitchFamily="2" charset="-78"/>
              </a:rPr>
              <a:t>سال</a:t>
            </a:r>
            <a:endParaRPr lang="en-US" sz="9600" baseline="-25000">
              <a:solidFill>
                <a:schemeClr val="tx2"/>
              </a:solidFill>
              <a:cs typeface="B Arabic Style" pitchFamily="2" charset="-78"/>
            </a:endParaRPr>
          </a:p>
        </p:txBody>
      </p:sp>
      <p:pic>
        <p:nvPicPr>
          <p:cNvPr id="8" name="110.mp3">
            <a:hlinkClick r:id="" action="ppaction://media"/>
          </p:cNvPr>
          <p:cNvPicPr>
            <a:picLocks noRot="1" noChangeAspect="1"/>
          </p:cNvPicPr>
          <p:nvPr>
            <a:audioFile r:link="rId1"/>
          </p:nvPr>
        </p:nvPicPr>
        <p:blipFill>
          <a:blip r:embed="rId5"/>
          <a:srcRect/>
          <a:stretch>
            <a:fillRect/>
          </a:stretch>
        </p:blipFill>
        <p:spPr bwMode="auto">
          <a:xfrm>
            <a:off x="714375" y="5643563"/>
            <a:ext cx="304800" cy="304800"/>
          </a:xfrm>
          <a:prstGeom prst="rect">
            <a:avLst/>
          </a:prstGeom>
          <a:noFill/>
          <a:ln w="9525">
            <a:noFill/>
            <a:miter lim="800000"/>
            <a:headEnd/>
            <a:tailEnd/>
          </a:ln>
        </p:spPr>
      </p:pic>
    </p:spTree>
  </p:cSld>
  <p:clrMapOvr>
    <a:masterClrMapping/>
  </p:clrMapOvr>
  <p:transition spd="med"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7772400" y="34925"/>
            <a:ext cx="1447800" cy="1143000"/>
            <a:chOff x="7772400" y="35256"/>
            <a:chExt cx="1447800" cy="1142715"/>
          </a:xfrm>
        </p:grpSpPr>
        <p:sp>
          <p:nvSpPr>
            <p:cNvPr id="38920" name="TextBox 3"/>
            <p:cNvSpPr txBox="1">
              <a:spLocks noChangeArrowheads="1"/>
            </p:cNvSpPr>
            <p:nvPr/>
          </p:nvSpPr>
          <p:spPr bwMode="auto">
            <a:xfrm>
              <a:off x="7772400" y="685800"/>
              <a:ext cx="1447800" cy="492171"/>
            </a:xfrm>
            <a:prstGeom prst="rect">
              <a:avLst/>
            </a:prstGeom>
            <a:noFill/>
            <a:ln w="9525">
              <a:noFill/>
              <a:miter lim="800000"/>
              <a:headEnd/>
              <a:tailEnd/>
            </a:ln>
          </p:spPr>
          <p:txBody>
            <a:bodyPr>
              <a:spAutoFit/>
            </a:bodyPr>
            <a:lstStyle/>
            <a:p>
              <a:pPr algn="ctr"/>
              <a:r>
                <a:rPr lang="fa-IR" sz="1200" b="1">
                  <a:solidFill>
                    <a:srgbClr val="FF0000"/>
                  </a:solidFill>
                  <a:latin typeface="IranNastaliq"/>
                </a:rPr>
                <a:t>شركت توزيع نيروي </a:t>
              </a:r>
              <a:r>
                <a:rPr lang="fa-IR" sz="1400">
                  <a:solidFill>
                    <a:srgbClr val="FF0000"/>
                  </a:solidFill>
                  <a:latin typeface="IranNastaliq"/>
                </a:rPr>
                <a:t>برق  خوزستان</a:t>
              </a:r>
              <a:endParaRPr lang="en-US" sz="1400">
                <a:solidFill>
                  <a:srgbClr val="FF0000"/>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713"/>
            </a:xfrm>
            <a:prstGeom prst="rect">
              <a:avLst/>
            </a:prstGeom>
            <a:ln>
              <a:noFill/>
            </a:ln>
            <a:effectLst>
              <a:outerShdw blurRad="292100" dist="139700" dir="2700000" algn="tl" rotWithShape="0">
                <a:srgbClr val="333333">
                  <a:alpha val="65000"/>
                </a:srgbClr>
              </a:outerShdw>
            </a:effectLst>
          </p:spPr>
        </p:pic>
      </p:grpSp>
      <p:pic>
        <p:nvPicPr>
          <p:cNvPr id="38915"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38916"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38917"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9" name="TextBox 8"/>
          <p:cNvSpPr txBox="1"/>
          <p:nvPr/>
        </p:nvSpPr>
        <p:spPr>
          <a:xfrm>
            <a:off x="701328" y="285727"/>
            <a:ext cx="6942506" cy="707886"/>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solidFill>
                  <a:schemeClr val="bg1"/>
                </a:solidFill>
                <a:cs typeface="B Titr" pitchFamily="2" charset="-78"/>
              </a:defRPr>
            </a:lvl1pPr>
          </a:lstStyle>
          <a:p>
            <a:pPr fontAlgn="auto">
              <a:spcBef>
                <a:spcPts val="0"/>
              </a:spcBef>
              <a:spcAft>
                <a:spcPts val="0"/>
              </a:spcAft>
              <a:defRPr/>
            </a:pPr>
            <a:r>
              <a:rPr lang="fa-IR" sz="4000" dirty="0">
                <a:effectLst>
                  <a:outerShdw blurRad="50800" dist="38100" dir="8100000" algn="tr" rotWithShape="0">
                    <a:prstClr val="black">
                      <a:alpha val="40000"/>
                    </a:prstClr>
                  </a:outerShdw>
                </a:effectLst>
              </a:rPr>
              <a:t>عملكرد مديريت مصرف انرژي</a:t>
            </a:r>
            <a:endParaRPr lang="en-US" sz="4000" dirty="0">
              <a:effectLst>
                <a:outerShdw blurRad="50800" dist="38100" dir="8100000" algn="tr" rotWithShape="0">
                  <a:prstClr val="black">
                    <a:alpha val="40000"/>
                  </a:prstClr>
                </a:outerShdw>
              </a:effectLst>
            </a:endParaRPr>
          </a:p>
        </p:txBody>
      </p:sp>
      <p:graphicFrame>
        <p:nvGraphicFramePr>
          <p:cNvPr id="10" name="Table 9"/>
          <p:cNvGraphicFramePr>
            <a:graphicFrameLocks noGrp="1"/>
          </p:cNvGraphicFramePr>
          <p:nvPr/>
        </p:nvGraphicFramePr>
        <p:xfrm>
          <a:off x="-1" y="1214422"/>
          <a:ext cx="9144001" cy="540409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000101">
                  <a:extLst>
                    <a:ext uri="{9D8B030D-6E8A-4147-A177-3AD203B41FA5}">
                      <a16:colId xmlns:a16="http://schemas.microsoft.com/office/drawing/2014/main" val="20000"/>
                    </a:ext>
                  </a:extLst>
                </a:gridCol>
                <a:gridCol w="785818">
                  <a:extLst>
                    <a:ext uri="{9D8B030D-6E8A-4147-A177-3AD203B41FA5}">
                      <a16:colId xmlns:a16="http://schemas.microsoft.com/office/drawing/2014/main" val="20001"/>
                    </a:ext>
                  </a:extLst>
                </a:gridCol>
                <a:gridCol w="928694">
                  <a:extLst>
                    <a:ext uri="{9D8B030D-6E8A-4147-A177-3AD203B41FA5}">
                      <a16:colId xmlns:a16="http://schemas.microsoft.com/office/drawing/2014/main" val="20002"/>
                    </a:ext>
                  </a:extLst>
                </a:gridCol>
                <a:gridCol w="714380">
                  <a:extLst>
                    <a:ext uri="{9D8B030D-6E8A-4147-A177-3AD203B41FA5}">
                      <a16:colId xmlns:a16="http://schemas.microsoft.com/office/drawing/2014/main" val="20003"/>
                    </a:ext>
                  </a:extLst>
                </a:gridCol>
                <a:gridCol w="1000132">
                  <a:extLst>
                    <a:ext uri="{9D8B030D-6E8A-4147-A177-3AD203B41FA5}">
                      <a16:colId xmlns:a16="http://schemas.microsoft.com/office/drawing/2014/main" val="20004"/>
                    </a:ext>
                  </a:extLst>
                </a:gridCol>
                <a:gridCol w="714380">
                  <a:extLst>
                    <a:ext uri="{9D8B030D-6E8A-4147-A177-3AD203B41FA5}">
                      <a16:colId xmlns:a16="http://schemas.microsoft.com/office/drawing/2014/main" val="20005"/>
                    </a:ext>
                  </a:extLst>
                </a:gridCol>
                <a:gridCol w="1071570">
                  <a:extLst>
                    <a:ext uri="{9D8B030D-6E8A-4147-A177-3AD203B41FA5}">
                      <a16:colId xmlns:a16="http://schemas.microsoft.com/office/drawing/2014/main" val="20006"/>
                    </a:ext>
                  </a:extLst>
                </a:gridCol>
                <a:gridCol w="2500330">
                  <a:extLst>
                    <a:ext uri="{9D8B030D-6E8A-4147-A177-3AD203B41FA5}">
                      <a16:colId xmlns:a16="http://schemas.microsoft.com/office/drawing/2014/main" val="20007"/>
                    </a:ext>
                  </a:extLst>
                </a:gridCol>
                <a:gridCol w="428596">
                  <a:extLst>
                    <a:ext uri="{9D8B030D-6E8A-4147-A177-3AD203B41FA5}">
                      <a16:colId xmlns:a16="http://schemas.microsoft.com/office/drawing/2014/main" val="20008"/>
                    </a:ext>
                  </a:extLst>
                </a:gridCol>
              </a:tblGrid>
              <a:tr h="441659">
                <a:tc gridSpan="2">
                  <a:txBody>
                    <a:bodyPr/>
                    <a:lstStyle/>
                    <a:p>
                      <a:pPr marL="0" algn="ctr" defTabSz="914400" rtl="1" eaLnBrk="1" latinLnBrk="0" hangingPunct="1"/>
                      <a:r>
                        <a:rPr lang="fa-IR" sz="1800" b="1" kern="1200" dirty="0">
                          <a:ln w="3175">
                            <a:noFill/>
                          </a:ln>
                          <a:solidFill>
                            <a:schemeClr val="accent6">
                              <a:lumMod val="50000"/>
                            </a:schemeClr>
                          </a:solidFill>
                          <a:latin typeface="+mn-lt"/>
                          <a:ea typeface="+mn-ea"/>
                          <a:cs typeface="B Zar" pitchFamily="2" charset="-78"/>
                        </a:rPr>
                        <a:t>سال</a:t>
                      </a:r>
                      <a:r>
                        <a:rPr lang="fa-IR" sz="1800" b="1" kern="1200" baseline="0" dirty="0">
                          <a:ln w="3175">
                            <a:noFill/>
                          </a:ln>
                          <a:solidFill>
                            <a:schemeClr val="accent6">
                              <a:lumMod val="50000"/>
                            </a:schemeClr>
                          </a:solidFill>
                          <a:latin typeface="+mn-lt"/>
                          <a:ea typeface="+mn-ea"/>
                          <a:cs typeface="B Zar" pitchFamily="2" charset="-78"/>
                        </a:rPr>
                        <a:t> 91</a:t>
                      </a:r>
                      <a:endParaRPr lang="fa-IR"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hMerge="1">
                  <a:txBody>
                    <a:bodyPr/>
                    <a:lstStyle/>
                    <a:p>
                      <a:pPr marL="0" algn="ctr" defTabSz="914400" rtl="1" eaLnBrk="1" latinLnBrk="0" hangingPunct="1"/>
                      <a:endParaRPr lang="fa-IR"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gridSpan="2">
                  <a:txBody>
                    <a:bodyPr/>
                    <a:lstStyle/>
                    <a:p>
                      <a:pPr marL="0" algn="ctr" defTabSz="914400" rtl="1" eaLnBrk="1" latinLnBrk="0" hangingPunct="1"/>
                      <a:r>
                        <a:rPr lang="fa-IR" sz="1800" b="1" kern="1200" dirty="0">
                          <a:ln w="3175">
                            <a:noFill/>
                          </a:ln>
                          <a:solidFill>
                            <a:schemeClr val="accent6">
                              <a:lumMod val="50000"/>
                            </a:schemeClr>
                          </a:solidFill>
                          <a:latin typeface="+mn-lt"/>
                          <a:ea typeface="+mn-ea"/>
                          <a:cs typeface="B Zar" pitchFamily="2" charset="-78"/>
                        </a:rPr>
                        <a:t>سال 90</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hMerge="1">
                  <a:txBody>
                    <a:bodyPr/>
                    <a:lstStyle/>
                    <a:p>
                      <a:pPr marL="0" algn="ctr" defTabSz="914400" rtl="1" eaLnBrk="1" latinLnBrk="0" hangingPunct="1"/>
                      <a:endParaRPr lang="fa-IR"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gridSpan="2">
                  <a:txBody>
                    <a:bodyPr/>
                    <a:lstStyle/>
                    <a:p>
                      <a:pPr marL="0" algn="ctr" defTabSz="914400" rtl="1" eaLnBrk="1" latinLnBrk="0" hangingPunct="1"/>
                      <a:r>
                        <a:rPr lang="fa-IR" sz="1800" b="1" kern="1200" dirty="0">
                          <a:ln w="3175">
                            <a:noFill/>
                          </a:ln>
                          <a:solidFill>
                            <a:schemeClr val="accent6">
                              <a:lumMod val="50000"/>
                            </a:schemeClr>
                          </a:solidFill>
                          <a:latin typeface="+mn-lt"/>
                          <a:ea typeface="+mn-ea"/>
                          <a:cs typeface="B Zar" pitchFamily="2" charset="-78"/>
                        </a:rPr>
                        <a:t>سال 89</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hMerge="1">
                  <a:txBody>
                    <a:bodyPr/>
                    <a:lstStyle/>
                    <a:p>
                      <a:pPr marL="0" algn="ctr" defTabSz="914400" rtl="1" eaLnBrk="1" latinLnBrk="0" hangingPunct="1"/>
                      <a:endParaRPr lang="fa-IR" sz="1800" b="1" kern="1200" dirty="0">
                        <a:ln w="3175">
                          <a:noFill/>
                        </a:ln>
                        <a:solidFill>
                          <a:schemeClr val="tx1"/>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rgbClr val="990000">
                        <a:alpha val="0"/>
                      </a:srgbClr>
                    </a:solidFill>
                  </a:tcPr>
                </a:tc>
                <a:tc rowSpan="2">
                  <a:txBody>
                    <a:bodyPr/>
                    <a:lstStyle/>
                    <a:p>
                      <a:pPr marL="0" algn="ctr" defTabSz="914400" rtl="1" eaLnBrk="1" latinLnBrk="0" hangingPunct="1"/>
                      <a:r>
                        <a:rPr lang="fa-IR" sz="1800" b="1" kern="1200" dirty="0">
                          <a:ln w="3175">
                            <a:noFill/>
                          </a:ln>
                          <a:solidFill>
                            <a:schemeClr val="accent6">
                              <a:lumMod val="50000"/>
                            </a:schemeClr>
                          </a:solidFill>
                          <a:latin typeface="+mn-lt"/>
                          <a:ea typeface="+mn-ea"/>
                          <a:cs typeface="B Zar" pitchFamily="2" charset="-78"/>
                        </a:rPr>
                        <a:t>واحد</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rowSpan="2">
                  <a:txBody>
                    <a:bodyPr/>
                    <a:lstStyle/>
                    <a:p>
                      <a:pPr marL="0" algn="ctr" defTabSz="914400" rtl="1" eaLnBrk="1" latinLnBrk="0" hangingPunct="1"/>
                      <a:r>
                        <a:rPr lang="fa-IR" sz="1800" b="1" kern="1200" dirty="0">
                          <a:ln w="3175">
                            <a:noFill/>
                          </a:ln>
                          <a:solidFill>
                            <a:schemeClr val="accent6">
                              <a:lumMod val="50000"/>
                            </a:schemeClr>
                          </a:solidFill>
                          <a:latin typeface="+mn-lt"/>
                          <a:ea typeface="+mn-ea"/>
                          <a:cs typeface="B Zar" pitchFamily="2" charset="-78"/>
                        </a:rPr>
                        <a:t>شرح</a:t>
                      </a:r>
                      <a:r>
                        <a:rPr lang="fa-IR" sz="1800" b="1" kern="1200" baseline="0" dirty="0">
                          <a:ln w="3175">
                            <a:noFill/>
                          </a:ln>
                          <a:solidFill>
                            <a:schemeClr val="accent6">
                              <a:lumMod val="50000"/>
                            </a:schemeClr>
                          </a:solidFill>
                          <a:latin typeface="+mn-lt"/>
                          <a:ea typeface="+mn-ea"/>
                          <a:cs typeface="B Zar" pitchFamily="2" charset="-78"/>
                        </a:rPr>
                        <a:t> </a:t>
                      </a:r>
                      <a:r>
                        <a:rPr lang="fa-IR" sz="1800" b="1" kern="1200" dirty="0">
                          <a:ln w="3175">
                            <a:noFill/>
                          </a:ln>
                          <a:solidFill>
                            <a:schemeClr val="accent6">
                              <a:lumMod val="50000"/>
                            </a:schemeClr>
                          </a:solidFill>
                          <a:latin typeface="+mn-lt"/>
                          <a:ea typeface="+mn-ea"/>
                          <a:cs typeface="B Zar" pitchFamily="2" charset="-78"/>
                        </a:rPr>
                        <a:t> فعاليت</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rowSpan="2">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رديف</a:t>
                      </a:r>
                      <a:endParaRPr lang="en-US" sz="1800" b="1" kern="1200" dirty="0">
                        <a:ln w="3175">
                          <a:noFill/>
                        </a:ln>
                        <a:solidFill>
                          <a:schemeClr val="accent6">
                            <a:lumMod val="50000"/>
                          </a:schemeClr>
                        </a:solidFill>
                        <a:latin typeface="+mn-lt"/>
                        <a:ea typeface="+mn-ea"/>
                        <a:cs typeface="B Zar" pitchFamily="2" charset="-78"/>
                      </a:endParaRPr>
                    </a:p>
                  </a:txBody>
                  <a:tcPr vert="vert"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0"/>
                  </a:ext>
                </a:extLst>
              </a:tr>
              <a:tr h="1140953">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ميزان مشاركت در كاهش بار</a:t>
                      </a:r>
                      <a:r>
                        <a:rPr lang="en-US" sz="1400" b="1" kern="1200" dirty="0">
                          <a:ln w="3175">
                            <a:noFill/>
                          </a:ln>
                          <a:solidFill>
                            <a:schemeClr val="accent6">
                              <a:lumMod val="50000"/>
                            </a:schemeClr>
                          </a:solidFill>
                          <a:latin typeface="+mn-lt"/>
                          <a:ea typeface="+mn-ea"/>
                          <a:cs typeface="B Zar" pitchFamily="2" charset="-78"/>
                        </a:rPr>
                        <a:t>MW)</a:t>
                      </a:r>
                      <a:r>
                        <a:rPr lang="fa-IR" sz="1400" b="1" kern="1200" dirty="0">
                          <a:ln w="3175">
                            <a:noFill/>
                          </a:ln>
                          <a:solidFill>
                            <a:schemeClr val="accent6">
                              <a:lumMod val="50000"/>
                            </a:schemeClr>
                          </a:solidFill>
                          <a:latin typeface="+mn-lt"/>
                          <a:ea typeface="+mn-ea"/>
                          <a:cs typeface="B Zar" pitchFamily="2" charset="-78"/>
                        </a:rPr>
                        <a:t>)</a:t>
                      </a: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مقدار</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ميزان مشاركت در كاهش بار</a:t>
                      </a:r>
                      <a:r>
                        <a:rPr lang="en-US" sz="1400" b="1" kern="1200" dirty="0">
                          <a:ln w="3175">
                            <a:noFill/>
                          </a:ln>
                          <a:solidFill>
                            <a:schemeClr val="accent6">
                              <a:lumMod val="50000"/>
                            </a:schemeClr>
                          </a:solidFill>
                          <a:latin typeface="+mn-lt"/>
                          <a:ea typeface="+mn-ea"/>
                          <a:cs typeface="B Zar" pitchFamily="2" charset="-78"/>
                        </a:rPr>
                        <a:t>MW)</a:t>
                      </a:r>
                      <a:r>
                        <a:rPr lang="fa-IR" sz="1400" b="1" kern="1200" dirty="0">
                          <a:ln w="3175">
                            <a:noFill/>
                          </a:ln>
                          <a:solidFill>
                            <a:schemeClr val="accent6">
                              <a:lumMod val="50000"/>
                            </a:schemeClr>
                          </a:solidFill>
                          <a:latin typeface="+mn-lt"/>
                          <a:ea typeface="+mn-ea"/>
                          <a:cs typeface="B Zar" pitchFamily="2" charset="-78"/>
                        </a:rPr>
                        <a:t>)</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مقدار</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ميزان مشاركت در كاهش بار </a:t>
                      </a:r>
                      <a:r>
                        <a:rPr lang="en-US" sz="1400" b="1" kern="1200" dirty="0">
                          <a:ln w="3175">
                            <a:noFill/>
                          </a:ln>
                          <a:solidFill>
                            <a:schemeClr val="accent6">
                              <a:lumMod val="50000"/>
                            </a:schemeClr>
                          </a:solidFill>
                          <a:latin typeface="+mn-lt"/>
                          <a:ea typeface="+mn-ea"/>
                          <a:cs typeface="B Zar" pitchFamily="2" charset="-78"/>
                        </a:rPr>
                        <a:t>(MW)</a:t>
                      </a:r>
                      <a:endParaRPr lang="fa-IR" sz="14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مقدار</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vMerge="1">
                  <a:txBody>
                    <a:bodyPr/>
                    <a:lstStyle/>
                    <a:p>
                      <a:pPr marL="0" algn="ctr" defTabSz="914400" rtl="1" eaLnBrk="1" latinLnBrk="0" hangingPunct="1"/>
                      <a:endParaRPr lang="fa-IR" sz="1800" b="1" kern="1200" dirty="0">
                        <a:ln w="3175">
                          <a:noFill/>
                        </a:ln>
                        <a:solidFill>
                          <a:schemeClr val="tx1"/>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rgbClr val="000000">
                        <a:alpha val="0"/>
                      </a:srgbClr>
                    </a:solidFill>
                  </a:tcPr>
                </a:tc>
                <a:tc vMerge="1">
                  <a:txBody>
                    <a:bodyPr/>
                    <a:lstStyle/>
                    <a:p>
                      <a:pPr marL="0" algn="ctr" defTabSz="914400" rtl="1"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rgbClr val="000000">
                        <a:alpha val="0"/>
                      </a:srgbClr>
                    </a:solidFill>
                  </a:tcPr>
                </a:tc>
                <a:tc vMerge="1">
                  <a:txBody>
                    <a:bodyPr/>
                    <a:lstStyle/>
                    <a:p>
                      <a:pPr marL="0" algn="ctr" defTabSz="914400" rtl="0" eaLnBrk="1" latinLnBrk="0" hangingPunct="1"/>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extLst>
                  <a:ext uri="{0D108BD9-81ED-4DB2-BD59-A6C34878D82A}">
                    <a16:rowId xmlns:a16="http://schemas.microsoft.com/office/drawing/2014/main" val="10001"/>
                  </a:ext>
                </a:extLst>
              </a:tr>
              <a:tr h="475347">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7.43</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17961</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8.6</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21588</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21.98</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49029</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عدد</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جمع آوري لامپهاي پر مصرف</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1</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2"/>
                  </a:ext>
                </a:extLst>
              </a:tr>
              <a:tr h="699294">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28.66</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32</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21</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17</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23.3</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18</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اشتراك</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همكاري صنايع و نفت در طرح تعطيلات</a:t>
                      </a:r>
                      <a:r>
                        <a:rPr lang="fa-IR" sz="1600" b="1" kern="1200" baseline="0" dirty="0">
                          <a:ln w="3175">
                            <a:noFill/>
                          </a:ln>
                          <a:solidFill>
                            <a:schemeClr val="accent6">
                              <a:lumMod val="50000"/>
                            </a:schemeClr>
                          </a:solidFill>
                          <a:latin typeface="+mn-lt"/>
                          <a:ea typeface="+mn-ea"/>
                          <a:cs typeface="B Zar" pitchFamily="2" charset="-78"/>
                        </a:rPr>
                        <a:t> و تعميرات</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2</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3"/>
                  </a:ext>
                </a:extLst>
              </a:tr>
              <a:tr h="475347">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16.94</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780</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21.8</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1110</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11</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2169</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اشتراك</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كنترل بار ادارات</a:t>
                      </a:r>
                      <a:r>
                        <a:rPr lang="fa-IR" sz="1600" b="1" kern="1200" baseline="0" dirty="0">
                          <a:ln w="3175">
                            <a:noFill/>
                          </a:ln>
                          <a:solidFill>
                            <a:schemeClr val="accent6">
                              <a:lumMod val="50000"/>
                            </a:schemeClr>
                          </a:solidFill>
                          <a:latin typeface="+mn-lt"/>
                          <a:ea typeface="+mn-ea"/>
                          <a:cs typeface="B Zar" pitchFamily="2" charset="-78"/>
                        </a:rPr>
                        <a:t> و ارگانها</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3</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4"/>
                  </a:ext>
                </a:extLst>
              </a:tr>
              <a:tr h="699294">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6.16</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6</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1.8</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2</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15.6</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36</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دستگاه</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خريد برق از ديزل ژنراتورهاي همكار</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4</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5"/>
                  </a:ext>
                </a:extLst>
              </a:tr>
              <a:tr h="699294">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8</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63</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8</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63</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0</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0</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اشتراك</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خاموشي جايگاههاي سي</a:t>
                      </a:r>
                      <a:r>
                        <a:rPr lang="fa-IR" sz="1600" b="1" kern="1200" baseline="0" dirty="0">
                          <a:ln w="3175">
                            <a:noFill/>
                          </a:ln>
                          <a:solidFill>
                            <a:schemeClr val="accent6">
                              <a:lumMod val="50000"/>
                            </a:schemeClr>
                          </a:solidFill>
                          <a:latin typeface="+mn-lt"/>
                          <a:ea typeface="+mn-ea"/>
                          <a:cs typeface="B Zar" pitchFamily="2" charset="-78"/>
                        </a:rPr>
                        <a:t> ان جي</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5</a:t>
                      </a: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6"/>
                  </a:ext>
                </a:extLst>
              </a:tr>
              <a:tr h="772903">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6</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12</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8</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10</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0</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0</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accent6">
                              <a:lumMod val="50000"/>
                            </a:schemeClr>
                          </a:solidFill>
                          <a:latin typeface="+mn-lt"/>
                          <a:ea typeface="+mn-ea"/>
                          <a:cs typeface="B Zar" pitchFamily="2" charset="-78"/>
                        </a:rPr>
                        <a:t>اشتراك</a:t>
                      </a:r>
                      <a:endParaRPr lang="en-US" sz="1800" b="1" kern="1200" dirty="0">
                        <a:ln w="3175">
                          <a:noFill/>
                        </a:ln>
                        <a:solidFill>
                          <a:schemeClr val="accent6">
                            <a:lumMod val="50000"/>
                          </a:schemeClr>
                        </a:solidFill>
                        <a:latin typeface="+mn-lt"/>
                        <a:ea typeface="+mn-ea"/>
                        <a:cs typeface="B Zar" pitchFamily="2" charset="-78"/>
                      </a:endParaRPr>
                    </a:p>
                    <a:p>
                      <a:pPr marL="0" algn="ctr" defTabSz="914400" rtl="0" eaLnBrk="1" latinLnBrk="0" hangingPunct="1"/>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همكاري اشتراكهاي كشاورزي و عمومي</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6</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7"/>
                  </a:ext>
                </a:extLst>
              </a:tr>
            </a:tbl>
          </a:graphicData>
        </a:graphic>
      </p:graphicFrame>
    </p:spTree>
  </p:cSld>
  <p:clrMapOvr>
    <a:masterClrMapping/>
  </p:clrMapOvr>
  <p:transition spd="med" advTm="7000">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7772400" y="34925"/>
            <a:ext cx="1447800" cy="958850"/>
            <a:chOff x="7772400" y="35256"/>
            <a:chExt cx="1447800" cy="958321"/>
          </a:xfrm>
        </p:grpSpPr>
        <p:sp>
          <p:nvSpPr>
            <p:cNvPr id="39945" name="TextBox 3"/>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solidFill>
                    <a:schemeClr val="bg1"/>
                  </a:solidFill>
                  <a:latin typeface="IranNastaliq"/>
                </a:rPr>
                <a:t>شركت توزيع نيروي برق  خوزستان</a:t>
              </a:r>
              <a:endParaRPr lang="en-US" sz="1400">
                <a:solidFill>
                  <a:schemeClr val="bg1"/>
                </a:solidFill>
                <a:latin typeface="IranNastaliq"/>
              </a:endParaRPr>
            </a:p>
          </p:txBody>
        </p:sp>
        <p:pic>
          <p:nvPicPr>
            <p:cNvPr id="5" name="Picture 4"/>
            <p:cNvPicPr>
              <a:picLocks noChangeAspect="1"/>
            </p:cNvPicPr>
            <p:nvPr/>
          </p:nvPicPr>
          <p:blipFill>
            <a:blip r:embed="rId4"/>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39939" name="Picture 5">
            <a:hlinkClick r:id="rId5" action="ppaction://hlinksldjump"/>
          </p:cNvPr>
          <p:cNvPicPr>
            <a:picLocks noChangeAspect="1"/>
          </p:cNvPicPr>
          <p:nvPr/>
        </p:nvPicPr>
        <p:blipFill>
          <a:blip r:embed="rId6"/>
          <a:srcRect/>
          <a:stretch>
            <a:fillRect/>
          </a:stretch>
        </p:blipFill>
        <p:spPr bwMode="auto">
          <a:xfrm>
            <a:off x="76200" y="6172200"/>
            <a:ext cx="685800" cy="685800"/>
          </a:xfrm>
          <a:prstGeom prst="rect">
            <a:avLst/>
          </a:prstGeom>
          <a:noFill/>
          <a:ln w="9525">
            <a:noFill/>
            <a:miter lim="800000"/>
            <a:headEnd/>
            <a:tailEnd/>
          </a:ln>
        </p:spPr>
      </p:pic>
      <p:pic>
        <p:nvPicPr>
          <p:cNvPr id="39940" name="Picture 6">
            <a:hlinkClick r:id="" action="ppaction://hlinkshowjump?jump=nextslide"/>
          </p:cNvPr>
          <p:cNvPicPr>
            <a:picLocks noChangeAspect="1"/>
          </p:cNvPicPr>
          <p:nvPr/>
        </p:nvPicPr>
        <p:blipFill>
          <a:blip r:embed="rId7"/>
          <a:srcRect/>
          <a:stretch>
            <a:fillRect/>
          </a:stretch>
        </p:blipFill>
        <p:spPr bwMode="auto">
          <a:xfrm>
            <a:off x="8478838" y="6503988"/>
            <a:ext cx="338137" cy="338137"/>
          </a:xfrm>
          <a:prstGeom prst="rect">
            <a:avLst/>
          </a:prstGeom>
          <a:noFill/>
          <a:ln w="9525">
            <a:noFill/>
            <a:miter lim="800000"/>
            <a:headEnd/>
            <a:tailEnd/>
          </a:ln>
        </p:spPr>
      </p:pic>
      <p:pic>
        <p:nvPicPr>
          <p:cNvPr id="39941" name="Picture 7">
            <a:hlinkClick r:id="" action="ppaction://hlinkshowjump?jump=previousslide"/>
          </p:cNvPr>
          <p:cNvPicPr>
            <a:picLocks noChangeAspect="1"/>
          </p:cNvPicPr>
          <p:nvPr/>
        </p:nvPicPr>
        <p:blipFill>
          <a:blip r:embed="rId8"/>
          <a:srcRect/>
          <a:stretch>
            <a:fillRect/>
          </a:stretch>
        </p:blipFill>
        <p:spPr bwMode="auto">
          <a:xfrm>
            <a:off x="8001000" y="6511925"/>
            <a:ext cx="338138" cy="338138"/>
          </a:xfrm>
          <a:prstGeom prst="rect">
            <a:avLst/>
          </a:prstGeom>
          <a:noFill/>
          <a:ln w="9525">
            <a:noFill/>
            <a:miter lim="800000"/>
            <a:headEnd/>
            <a:tailEnd/>
          </a:ln>
        </p:spPr>
      </p:pic>
      <p:sp>
        <p:nvSpPr>
          <p:cNvPr id="9" name="TextBox 8"/>
          <p:cNvSpPr txBox="1"/>
          <p:nvPr/>
        </p:nvSpPr>
        <p:spPr>
          <a:xfrm>
            <a:off x="701328" y="214290"/>
            <a:ext cx="7909272" cy="707886"/>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solidFill>
                  <a:schemeClr val="bg1"/>
                </a:solidFill>
                <a:cs typeface="B Titr" pitchFamily="2" charset="-78"/>
              </a:defRPr>
            </a:lvl1pPr>
          </a:lstStyle>
          <a:p>
            <a:pPr fontAlgn="auto">
              <a:spcBef>
                <a:spcPts val="0"/>
              </a:spcBef>
              <a:spcAft>
                <a:spcPts val="0"/>
              </a:spcAft>
              <a:defRPr/>
            </a:pPr>
            <a:r>
              <a:rPr lang="fa-IR" sz="4000" dirty="0">
                <a:effectLst>
                  <a:outerShdw blurRad="50800" dist="38100" dir="8100000" algn="tr" rotWithShape="0">
                    <a:prstClr val="black">
                      <a:alpha val="40000"/>
                    </a:prstClr>
                  </a:outerShdw>
                </a:effectLst>
              </a:rPr>
              <a:t>عملكرد مديريت مصرف انرژي</a:t>
            </a:r>
            <a:endParaRPr lang="en-US" sz="4000" dirty="0">
              <a:effectLst>
                <a:outerShdw blurRad="50800" dist="38100" dir="8100000" algn="tr" rotWithShape="0">
                  <a:prstClr val="black">
                    <a:alpha val="40000"/>
                  </a:prstClr>
                </a:outerShdw>
              </a:effectLst>
            </a:endParaRPr>
          </a:p>
        </p:txBody>
      </p:sp>
      <p:graphicFrame>
        <p:nvGraphicFramePr>
          <p:cNvPr id="10" name="Table 9"/>
          <p:cNvGraphicFramePr>
            <a:graphicFrameLocks noGrp="1"/>
          </p:cNvGraphicFramePr>
          <p:nvPr/>
        </p:nvGraphicFramePr>
        <p:xfrm>
          <a:off x="214281" y="1139747"/>
          <a:ext cx="8643997" cy="534692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77881">
                  <a:extLst>
                    <a:ext uri="{9D8B030D-6E8A-4147-A177-3AD203B41FA5}">
                      <a16:colId xmlns:a16="http://schemas.microsoft.com/office/drawing/2014/main" val="20000"/>
                    </a:ext>
                  </a:extLst>
                </a:gridCol>
                <a:gridCol w="742849">
                  <a:extLst>
                    <a:ext uri="{9D8B030D-6E8A-4147-A177-3AD203B41FA5}">
                      <a16:colId xmlns:a16="http://schemas.microsoft.com/office/drawing/2014/main" val="20001"/>
                    </a:ext>
                  </a:extLst>
                </a:gridCol>
                <a:gridCol w="877912">
                  <a:extLst>
                    <a:ext uri="{9D8B030D-6E8A-4147-A177-3AD203B41FA5}">
                      <a16:colId xmlns:a16="http://schemas.microsoft.com/office/drawing/2014/main" val="20002"/>
                    </a:ext>
                  </a:extLst>
                </a:gridCol>
                <a:gridCol w="742849">
                  <a:extLst>
                    <a:ext uri="{9D8B030D-6E8A-4147-A177-3AD203B41FA5}">
                      <a16:colId xmlns:a16="http://schemas.microsoft.com/office/drawing/2014/main" val="20003"/>
                    </a:ext>
                  </a:extLst>
                </a:gridCol>
                <a:gridCol w="945444">
                  <a:extLst>
                    <a:ext uri="{9D8B030D-6E8A-4147-A177-3AD203B41FA5}">
                      <a16:colId xmlns:a16="http://schemas.microsoft.com/office/drawing/2014/main" val="20004"/>
                    </a:ext>
                  </a:extLst>
                </a:gridCol>
                <a:gridCol w="810381">
                  <a:extLst>
                    <a:ext uri="{9D8B030D-6E8A-4147-A177-3AD203B41FA5}">
                      <a16:colId xmlns:a16="http://schemas.microsoft.com/office/drawing/2014/main" val="20005"/>
                    </a:ext>
                  </a:extLst>
                </a:gridCol>
                <a:gridCol w="999456">
                  <a:extLst>
                    <a:ext uri="{9D8B030D-6E8A-4147-A177-3AD203B41FA5}">
                      <a16:colId xmlns:a16="http://schemas.microsoft.com/office/drawing/2014/main" val="20006"/>
                    </a:ext>
                  </a:extLst>
                </a:gridCol>
                <a:gridCol w="2107003">
                  <a:extLst>
                    <a:ext uri="{9D8B030D-6E8A-4147-A177-3AD203B41FA5}">
                      <a16:colId xmlns:a16="http://schemas.microsoft.com/office/drawing/2014/main" val="20007"/>
                    </a:ext>
                  </a:extLst>
                </a:gridCol>
                <a:gridCol w="540222">
                  <a:extLst>
                    <a:ext uri="{9D8B030D-6E8A-4147-A177-3AD203B41FA5}">
                      <a16:colId xmlns:a16="http://schemas.microsoft.com/office/drawing/2014/main" val="20008"/>
                    </a:ext>
                  </a:extLst>
                </a:gridCol>
              </a:tblGrid>
              <a:tr h="574741">
                <a:tc gridSpan="2">
                  <a:txBody>
                    <a:bodyPr/>
                    <a:lstStyle/>
                    <a:p>
                      <a:pPr marL="0" algn="ctr" defTabSz="914400" rtl="1" eaLnBrk="1" latinLnBrk="0" hangingPunct="1"/>
                      <a:r>
                        <a:rPr lang="fa-IR" sz="1800" b="1" kern="1200" dirty="0">
                          <a:ln w="3175">
                            <a:noFill/>
                          </a:ln>
                          <a:solidFill>
                            <a:schemeClr val="accent6">
                              <a:lumMod val="50000"/>
                            </a:schemeClr>
                          </a:solidFill>
                          <a:latin typeface="+mn-lt"/>
                          <a:ea typeface="+mn-ea"/>
                          <a:cs typeface="B Zar" pitchFamily="2" charset="-78"/>
                        </a:rPr>
                        <a:t>سال</a:t>
                      </a:r>
                      <a:r>
                        <a:rPr lang="fa-IR" sz="1800" b="1" kern="1200" baseline="0" dirty="0">
                          <a:ln w="3175">
                            <a:noFill/>
                          </a:ln>
                          <a:solidFill>
                            <a:schemeClr val="accent6">
                              <a:lumMod val="50000"/>
                            </a:schemeClr>
                          </a:solidFill>
                          <a:latin typeface="+mn-lt"/>
                          <a:ea typeface="+mn-ea"/>
                          <a:cs typeface="B Zar" pitchFamily="2" charset="-78"/>
                        </a:rPr>
                        <a:t> 91</a:t>
                      </a:r>
                      <a:endParaRPr lang="fa-IR"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hMerge="1">
                  <a:txBody>
                    <a:bodyPr/>
                    <a:lstStyle/>
                    <a:p>
                      <a:pPr marL="0" algn="ctr" defTabSz="914400" rtl="1" eaLnBrk="1" latinLnBrk="0" hangingPunct="1"/>
                      <a:endParaRPr lang="fa-IR"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gridSpan="2">
                  <a:txBody>
                    <a:bodyPr/>
                    <a:lstStyle/>
                    <a:p>
                      <a:pPr marL="0" algn="ctr" defTabSz="914400" rtl="1" eaLnBrk="1" latinLnBrk="0" hangingPunct="1"/>
                      <a:r>
                        <a:rPr lang="fa-IR" sz="1800" b="1" kern="1200" dirty="0">
                          <a:ln w="3175">
                            <a:noFill/>
                          </a:ln>
                          <a:solidFill>
                            <a:schemeClr val="accent6">
                              <a:lumMod val="50000"/>
                            </a:schemeClr>
                          </a:solidFill>
                          <a:latin typeface="+mn-lt"/>
                          <a:ea typeface="+mn-ea"/>
                          <a:cs typeface="B Zar" pitchFamily="2" charset="-78"/>
                        </a:rPr>
                        <a:t>سال 90</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hMerge="1">
                  <a:txBody>
                    <a:bodyPr/>
                    <a:lstStyle/>
                    <a:p>
                      <a:pPr marL="0" algn="ctr" defTabSz="914400" rtl="1" eaLnBrk="1" latinLnBrk="0" hangingPunct="1"/>
                      <a:endParaRPr lang="fa-IR"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gridSpan="2">
                  <a:txBody>
                    <a:bodyPr/>
                    <a:lstStyle/>
                    <a:p>
                      <a:pPr marL="0" algn="ctr" defTabSz="914400" rtl="1" eaLnBrk="1" latinLnBrk="0" hangingPunct="1"/>
                      <a:r>
                        <a:rPr lang="fa-IR" sz="1800" b="1" kern="1200" dirty="0">
                          <a:ln w="3175">
                            <a:noFill/>
                          </a:ln>
                          <a:solidFill>
                            <a:schemeClr val="accent6">
                              <a:lumMod val="50000"/>
                            </a:schemeClr>
                          </a:solidFill>
                          <a:latin typeface="+mn-lt"/>
                          <a:ea typeface="+mn-ea"/>
                          <a:cs typeface="B Zar" pitchFamily="2" charset="-78"/>
                        </a:rPr>
                        <a:t>سال 89</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hMerge="1">
                  <a:txBody>
                    <a:bodyPr/>
                    <a:lstStyle/>
                    <a:p>
                      <a:pPr marL="0" algn="ctr" defTabSz="914400" rtl="1" eaLnBrk="1" latinLnBrk="0" hangingPunct="1"/>
                      <a:endParaRPr lang="fa-IR"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alpha val="69804"/>
                      </a:srgbClr>
                    </a:solidFill>
                  </a:tcPr>
                </a:tc>
                <a:tc rowSpan="2">
                  <a:txBody>
                    <a:bodyPr/>
                    <a:lstStyle/>
                    <a:p>
                      <a:pPr marL="0" algn="ctr" defTabSz="914400" rtl="1" eaLnBrk="1" latinLnBrk="0" hangingPunct="1"/>
                      <a:r>
                        <a:rPr lang="fa-IR" sz="1800" b="1" kern="1200" dirty="0">
                          <a:ln w="3175">
                            <a:noFill/>
                          </a:ln>
                          <a:solidFill>
                            <a:schemeClr val="accent6">
                              <a:lumMod val="50000"/>
                            </a:schemeClr>
                          </a:solidFill>
                          <a:latin typeface="+mn-lt"/>
                          <a:ea typeface="+mn-ea"/>
                          <a:cs typeface="B Zar" pitchFamily="2" charset="-78"/>
                        </a:rPr>
                        <a:t>واحد</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rowSpan="2">
                  <a:txBody>
                    <a:bodyPr/>
                    <a:lstStyle/>
                    <a:p>
                      <a:pPr marL="0" algn="ctr" defTabSz="914400" rtl="1" eaLnBrk="1" latinLnBrk="0" hangingPunct="1"/>
                      <a:r>
                        <a:rPr lang="fa-IR" sz="1800" b="1" kern="1200" dirty="0">
                          <a:ln w="3175">
                            <a:noFill/>
                          </a:ln>
                          <a:solidFill>
                            <a:schemeClr val="accent6">
                              <a:lumMod val="50000"/>
                            </a:schemeClr>
                          </a:solidFill>
                          <a:latin typeface="+mn-lt"/>
                          <a:ea typeface="+mn-ea"/>
                          <a:cs typeface="B Zar" pitchFamily="2" charset="-78"/>
                        </a:rPr>
                        <a:t>شرح</a:t>
                      </a:r>
                      <a:r>
                        <a:rPr lang="fa-IR" sz="1800" b="1" kern="1200" baseline="0" dirty="0">
                          <a:ln w="3175">
                            <a:noFill/>
                          </a:ln>
                          <a:solidFill>
                            <a:schemeClr val="accent6">
                              <a:lumMod val="50000"/>
                            </a:schemeClr>
                          </a:solidFill>
                          <a:latin typeface="+mn-lt"/>
                          <a:ea typeface="+mn-ea"/>
                          <a:cs typeface="B Zar" pitchFamily="2" charset="-78"/>
                        </a:rPr>
                        <a:t> </a:t>
                      </a:r>
                      <a:r>
                        <a:rPr lang="fa-IR" sz="1800" b="1" kern="1200" dirty="0">
                          <a:ln w="3175">
                            <a:noFill/>
                          </a:ln>
                          <a:solidFill>
                            <a:schemeClr val="accent6">
                              <a:lumMod val="50000"/>
                            </a:schemeClr>
                          </a:solidFill>
                          <a:latin typeface="+mn-lt"/>
                          <a:ea typeface="+mn-ea"/>
                          <a:cs typeface="B Zar" pitchFamily="2" charset="-78"/>
                        </a:rPr>
                        <a:t> فعاليت</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rowSpan="2">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رديف</a:t>
                      </a:r>
                      <a:endParaRPr lang="en-US" sz="1800" b="1" kern="1200" dirty="0">
                        <a:ln w="3175">
                          <a:noFill/>
                        </a:ln>
                        <a:solidFill>
                          <a:schemeClr val="accent6">
                            <a:lumMod val="50000"/>
                          </a:schemeClr>
                        </a:solidFill>
                        <a:latin typeface="+mn-lt"/>
                        <a:ea typeface="+mn-ea"/>
                        <a:cs typeface="B Zar" pitchFamily="2" charset="-78"/>
                      </a:endParaRPr>
                    </a:p>
                  </a:txBody>
                  <a:tcPr vert="vert"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0"/>
                  </a:ext>
                </a:extLst>
              </a:tr>
              <a:tr h="828993">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ميزان مشاركت در كاهش بار</a:t>
                      </a:r>
                      <a:r>
                        <a:rPr lang="en-US" sz="1400" b="1" kern="1200" dirty="0">
                          <a:ln w="3175">
                            <a:noFill/>
                          </a:ln>
                          <a:solidFill>
                            <a:schemeClr val="accent6">
                              <a:lumMod val="50000"/>
                            </a:schemeClr>
                          </a:solidFill>
                          <a:latin typeface="+mn-lt"/>
                          <a:ea typeface="+mn-ea"/>
                          <a:cs typeface="B Zar" pitchFamily="2" charset="-78"/>
                        </a:rPr>
                        <a:t>MW)</a:t>
                      </a:r>
                      <a:r>
                        <a:rPr lang="fa-IR" sz="1400" b="1" kern="1200" dirty="0">
                          <a:ln w="3175">
                            <a:noFill/>
                          </a:ln>
                          <a:solidFill>
                            <a:schemeClr val="accent6">
                              <a:lumMod val="50000"/>
                            </a:schemeClr>
                          </a:solidFill>
                          <a:latin typeface="+mn-lt"/>
                          <a:ea typeface="+mn-ea"/>
                          <a:cs typeface="B Zar" pitchFamily="2" charset="-78"/>
                        </a:rPr>
                        <a:t>)</a:t>
                      </a: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مقدار</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ميزان مشاركت در كاهش بار</a:t>
                      </a:r>
                      <a:r>
                        <a:rPr lang="en-US" sz="1400" b="1" kern="1200" dirty="0">
                          <a:ln w="3175">
                            <a:noFill/>
                          </a:ln>
                          <a:solidFill>
                            <a:schemeClr val="accent6">
                              <a:lumMod val="50000"/>
                            </a:schemeClr>
                          </a:solidFill>
                          <a:latin typeface="+mn-lt"/>
                          <a:ea typeface="+mn-ea"/>
                          <a:cs typeface="B Zar" pitchFamily="2" charset="-78"/>
                        </a:rPr>
                        <a:t>MW)</a:t>
                      </a:r>
                      <a:r>
                        <a:rPr lang="fa-IR" sz="1400" b="1" kern="1200" dirty="0">
                          <a:ln w="3175">
                            <a:noFill/>
                          </a:ln>
                          <a:solidFill>
                            <a:schemeClr val="accent6">
                              <a:lumMod val="50000"/>
                            </a:schemeClr>
                          </a:solidFill>
                          <a:latin typeface="+mn-lt"/>
                          <a:ea typeface="+mn-ea"/>
                          <a:cs typeface="B Zar" pitchFamily="2" charset="-78"/>
                        </a:rPr>
                        <a:t>)</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مقدار</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ميزان مشاركت در كاهش بار </a:t>
                      </a:r>
                      <a:r>
                        <a:rPr lang="en-US" sz="1400" b="1" kern="1200" dirty="0">
                          <a:ln w="3175">
                            <a:noFill/>
                          </a:ln>
                          <a:solidFill>
                            <a:schemeClr val="accent6">
                              <a:lumMod val="50000"/>
                            </a:schemeClr>
                          </a:solidFill>
                          <a:latin typeface="+mn-lt"/>
                          <a:ea typeface="+mn-ea"/>
                          <a:cs typeface="B Zar" pitchFamily="2" charset="-78"/>
                        </a:rPr>
                        <a:t>(MW)</a:t>
                      </a:r>
                      <a:endParaRPr lang="fa-IR" sz="14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1" eaLnBrk="1" latinLnBrk="0" hangingPunct="1"/>
                      <a:r>
                        <a:rPr lang="fa-IR" sz="1400" b="1" kern="1200" dirty="0">
                          <a:ln w="3175">
                            <a:noFill/>
                          </a:ln>
                          <a:solidFill>
                            <a:schemeClr val="accent6">
                              <a:lumMod val="50000"/>
                            </a:schemeClr>
                          </a:solidFill>
                          <a:latin typeface="+mn-lt"/>
                          <a:ea typeface="+mn-ea"/>
                          <a:cs typeface="B Zar" pitchFamily="2" charset="-78"/>
                        </a:rPr>
                        <a:t>مقدار</a:t>
                      </a: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vMerge="1">
                  <a:txBody>
                    <a:bodyPr/>
                    <a:lstStyle/>
                    <a:p>
                      <a:pPr marL="0" algn="ctr" defTabSz="914400" rtl="1" eaLnBrk="1" latinLnBrk="0" hangingPunct="1"/>
                      <a:endParaRPr lang="fa-IR" sz="1800" b="1" kern="1200" dirty="0">
                        <a:ln w="3175">
                          <a:noFill/>
                        </a:ln>
                        <a:solidFill>
                          <a:schemeClr val="tx1"/>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accent5">
                        <a:lumMod val="20000"/>
                        <a:lumOff val="80000"/>
                        <a:alpha val="0"/>
                      </a:schemeClr>
                    </a:solidFill>
                  </a:tcPr>
                </a:tc>
                <a:tc vMerge="1">
                  <a:txBody>
                    <a:bodyPr/>
                    <a:lstStyle/>
                    <a:p>
                      <a:pPr marL="0" algn="ctr" defTabSz="914400" rtl="1"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accent5">
                        <a:lumMod val="20000"/>
                        <a:lumOff val="80000"/>
                        <a:alpha val="0"/>
                      </a:scheme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vert="vert"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accent5">
                        <a:lumMod val="20000"/>
                        <a:lumOff val="80000"/>
                        <a:alpha val="0"/>
                      </a:schemeClr>
                    </a:solidFill>
                  </a:tcPr>
                </a:tc>
                <a:extLst>
                  <a:ext uri="{0D108BD9-81ED-4DB2-BD59-A6C34878D82A}">
                    <a16:rowId xmlns:a16="http://schemas.microsoft.com/office/drawing/2014/main" val="10001"/>
                  </a:ext>
                </a:extLst>
              </a:tr>
              <a:tr h="607907">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14.7</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236</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12.6</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210</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0</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0</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accent6">
                              <a:lumMod val="50000"/>
                            </a:schemeClr>
                          </a:solidFill>
                          <a:latin typeface="+mn-lt"/>
                          <a:ea typeface="+mn-ea"/>
                          <a:cs typeface="B Zar" pitchFamily="2" charset="-78"/>
                        </a:rPr>
                        <a:t>اشتراك</a:t>
                      </a:r>
                      <a:endParaRPr lang="en-US" sz="1800" b="1" kern="1200" dirty="0">
                        <a:ln w="3175">
                          <a:noFill/>
                        </a:ln>
                        <a:solidFill>
                          <a:schemeClr val="accent6">
                            <a:lumMod val="50000"/>
                          </a:schemeClr>
                        </a:solidFill>
                        <a:latin typeface="+mn-lt"/>
                        <a:ea typeface="+mn-ea"/>
                        <a:cs typeface="B Zar" pitchFamily="2" charset="-78"/>
                      </a:endParaRPr>
                    </a:p>
                    <a:p>
                      <a:pPr marL="0" algn="ctr" defTabSz="914400" rtl="0" eaLnBrk="1" latinLnBrk="0" hangingPunct="1"/>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كنتورهاي هوشمند كشاورزي</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7</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2"/>
                  </a:ext>
                </a:extLst>
              </a:tr>
              <a:tr h="607907">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5</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387</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12.3</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954</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7</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92</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accent6">
                              <a:lumMod val="50000"/>
                            </a:schemeClr>
                          </a:solidFill>
                          <a:latin typeface="+mn-lt"/>
                          <a:ea typeface="+mn-ea"/>
                          <a:cs typeface="B Zar" pitchFamily="2" charset="-78"/>
                        </a:rPr>
                        <a:t>اشتراك</a:t>
                      </a:r>
                      <a:endParaRPr lang="en-US" sz="1800" b="1" kern="1200" dirty="0">
                        <a:ln w="3175">
                          <a:noFill/>
                        </a:ln>
                        <a:solidFill>
                          <a:schemeClr val="accent6">
                            <a:lumMod val="50000"/>
                          </a:schemeClr>
                        </a:solidFill>
                        <a:latin typeface="+mn-lt"/>
                        <a:ea typeface="+mn-ea"/>
                        <a:cs typeface="B Zar" pitchFamily="2" charset="-78"/>
                      </a:endParaRPr>
                    </a:p>
                    <a:p>
                      <a:pPr marL="0" algn="ctr" defTabSz="914400" rtl="0" eaLnBrk="1" latinLnBrk="0" hangingPunct="1"/>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كنترل مضاعف ديماندي</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8</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3"/>
                  </a:ext>
                </a:extLst>
              </a:tr>
              <a:tr h="607907">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3</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21152</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5.7</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42903</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0</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0</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accent6">
                              <a:lumMod val="50000"/>
                            </a:schemeClr>
                          </a:solidFill>
                          <a:latin typeface="+mn-lt"/>
                          <a:ea typeface="+mn-ea"/>
                          <a:cs typeface="B Zar" pitchFamily="2" charset="-78"/>
                        </a:rPr>
                        <a:t>اشتراك</a:t>
                      </a:r>
                      <a:endParaRPr lang="en-US" sz="1800" b="1" kern="1200" dirty="0">
                        <a:ln w="3175">
                          <a:noFill/>
                        </a:ln>
                        <a:solidFill>
                          <a:schemeClr val="accent6">
                            <a:lumMod val="50000"/>
                          </a:schemeClr>
                        </a:solidFill>
                        <a:latin typeface="+mn-lt"/>
                        <a:ea typeface="+mn-ea"/>
                        <a:cs typeface="B Zar" pitchFamily="2" charset="-78"/>
                      </a:endParaRPr>
                    </a:p>
                    <a:p>
                      <a:pPr marL="0" algn="ctr" defTabSz="914400" rtl="0" eaLnBrk="1" latinLnBrk="0" hangingPunct="1"/>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كنترل مضاعف عادي</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9</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4"/>
                  </a:ext>
                </a:extLst>
              </a:tr>
              <a:tr h="607907">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5.84</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132</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3.4</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78</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0</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0</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accent6">
                              <a:lumMod val="50000"/>
                            </a:schemeClr>
                          </a:solidFill>
                          <a:latin typeface="+mn-lt"/>
                          <a:ea typeface="+mn-ea"/>
                          <a:cs typeface="B Zar" pitchFamily="2" charset="-78"/>
                        </a:rPr>
                        <a:t>اشتراك</a:t>
                      </a:r>
                      <a:endParaRPr lang="en-US" sz="1800" b="1" kern="1200" dirty="0">
                        <a:ln w="3175">
                          <a:noFill/>
                        </a:ln>
                        <a:solidFill>
                          <a:schemeClr val="accent6">
                            <a:lumMod val="50000"/>
                          </a:schemeClr>
                        </a:solidFill>
                        <a:latin typeface="+mn-lt"/>
                        <a:ea typeface="+mn-ea"/>
                        <a:cs typeface="B Zar" pitchFamily="2" charset="-78"/>
                      </a:endParaRPr>
                    </a:p>
                    <a:p>
                      <a:pPr marL="0" algn="ctr" defTabSz="914400" rtl="0" eaLnBrk="1" latinLnBrk="0" hangingPunct="1"/>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اصلاح</a:t>
                      </a:r>
                      <a:r>
                        <a:rPr lang="fa-IR" sz="1600" b="1" kern="1200" baseline="0" dirty="0">
                          <a:ln w="3175">
                            <a:noFill/>
                          </a:ln>
                          <a:solidFill>
                            <a:schemeClr val="accent6">
                              <a:lumMod val="50000"/>
                            </a:schemeClr>
                          </a:solidFill>
                          <a:latin typeface="+mn-lt"/>
                          <a:ea typeface="+mn-ea"/>
                          <a:cs typeface="B Zar" pitchFamily="2" charset="-78"/>
                        </a:rPr>
                        <a:t> ضريب قدرت اشتراكهاي ديماندي</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10</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5"/>
                  </a:ext>
                </a:extLst>
              </a:tr>
              <a:tr h="781595">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2</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5</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6</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5</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7.25</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6</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accent6">
                              <a:lumMod val="50000"/>
                            </a:schemeClr>
                          </a:solidFill>
                          <a:latin typeface="+mn-lt"/>
                          <a:ea typeface="+mn-ea"/>
                          <a:cs typeface="B Zar" pitchFamily="2" charset="-78"/>
                        </a:rPr>
                        <a:t>اشتراك</a:t>
                      </a:r>
                      <a:endParaRPr lang="en-US" sz="1800" b="1" kern="1200" dirty="0">
                        <a:ln w="3175">
                          <a:noFill/>
                        </a:ln>
                        <a:solidFill>
                          <a:schemeClr val="accent6">
                            <a:lumMod val="50000"/>
                          </a:schemeClr>
                        </a:solidFill>
                        <a:latin typeface="+mn-lt"/>
                        <a:ea typeface="+mn-ea"/>
                        <a:cs typeface="B Zar" pitchFamily="2" charset="-78"/>
                      </a:endParaRPr>
                    </a:p>
                    <a:p>
                      <a:pPr marL="0" algn="ctr" defTabSz="914400" rtl="0" eaLnBrk="1" latinLnBrk="0" hangingPunct="1"/>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600" b="1" kern="1200" dirty="0">
                          <a:ln w="3175">
                            <a:noFill/>
                          </a:ln>
                          <a:solidFill>
                            <a:schemeClr val="accent6">
                              <a:lumMod val="50000"/>
                            </a:schemeClr>
                          </a:solidFill>
                          <a:latin typeface="+mn-lt"/>
                          <a:ea typeface="+mn-ea"/>
                          <a:cs typeface="B Zar" pitchFamily="2" charset="-78"/>
                        </a:rPr>
                        <a:t>كنترل شاخص شدت انرژي صنايع 5 مگاوات به بالا</a:t>
                      </a:r>
                      <a:endParaRPr lang="en-US" sz="16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11</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solidFill>
                      <a:schemeClr val="bg2">
                        <a:alpha val="69000"/>
                      </a:schemeClr>
                    </a:solidFill>
                  </a:tcPr>
                </a:tc>
                <a:extLst>
                  <a:ext uri="{0D108BD9-81ED-4DB2-BD59-A6C34878D82A}">
                    <a16:rowId xmlns:a16="http://schemas.microsoft.com/office/drawing/2014/main" val="10006"/>
                  </a:ext>
                </a:extLst>
              </a:tr>
              <a:tr h="444027">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104</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40766</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109</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66940</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86</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51350</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gridSpan="3">
                  <a:txBody>
                    <a:bodyPr/>
                    <a:lstStyle/>
                    <a:p>
                      <a:pPr marL="0" algn="ctr" defTabSz="914400" rtl="0" eaLnBrk="1" latinLnBrk="0" hangingPunct="1"/>
                      <a:r>
                        <a:rPr lang="fa-IR" sz="1800" b="1" kern="1200" dirty="0">
                          <a:ln w="3175">
                            <a:noFill/>
                          </a:ln>
                          <a:solidFill>
                            <a:schemeClr val="accent6">
                              <a:lumMod val="50000"/>
                            </a:schemeClr>
                          </a:solidFill>
                          <a:latin typeface="+mn-lt"/>
                          <a:ea typeface="+mn-ea"/>
                          <a:cs typeface="B Zar" pitchFamily="2" charset="-78"/>
                        </a:rPr>
                        <a:t>مجموع</a:t>
                      </a:r>
                      <a:endParaRPr lang="en-US" sz="1800" b="1" kern="1200" dirty="0">
                        <a:ln w="3175">
                          <a:noFill/>
                        </a:ln>
                        <a:solidFill>
                          <a:schemeClr val="accent6">
                            <a:lumMod val="50000"/>
                          </a:schemeClr>
                        </a:solidFill>
                        <a:latin typeface="+mn-lt"/>
                        <a:ea typeface="+mn-ea"/>
                        <a:cs typeface="B Zar" pitchFamily="2" charset="-78"/>
                      </a:endParaRPr>
                    </a:p>
                  </a:txBody>
                  <a:tcPr anchor="ctr">
                    <a:lnL w="12700" cap="flat" cmpd="sng" algn="ctr">
                      <a:solidFill>
                        <a:srgbClr val="66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69000"/>
                      </a:schemeClr>
                    </a:solidFill>
                  </a:tcPr>
                </a:tc>
                <a:tc hMerge="1">
                  <a:txBody>
                    <a:bodyPr/>
                    <a:lstStyle/>
                    <a:p>
                      <a:pPr marL="0" algn="ctr" defTabSz="914400" rtl="0" eaLnBrk="1" latinLnBrk="0" hangingPunct="1"/>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alpha val="69804"/>
                      </a:srgbClr>
                    </a:solidFill>
                  </a:tcPr>
                </a:tc>
                <a:tc hMerge="1">
                  <a:txBody>
                    <a:bodyPr/>
                    <a:lstStyle/>
                    <a:p>
                      <a:pPr marL="0" algn="ctr" defTabSz="914400" rtl="0" eaLnBrk="1" latinLnBrk="0" hangingPunct="1"/>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alpha val="69804"/>
                      </a:srgbClr>
                    </a:solidFill>
                  </a:tcPr>
                </a:tc>
                <a:extLst>
                  <a:ext uri="{0D108BD9-81ED-4DB2-BD59-A6C34878D82A}">
                    <a16:rowId xmlns:a16="http://schemas.microsoft.com/office/drawing/2014/main" val="10007"/>
                  </a:ext>
                </a:extLst>
              </a:tr>
            </a:tbl>
          </a:graphicData>
        </a:graphic>
      </p:graphicFrame>
      <p:sp>
        <p:nvSpPr>
          <p:cNvPr id="39944" name="Table 10"/>
          <p:cNvSpPr>
            <a:spLocks noGrp="1" noChangeArrowheads="1"/>
          </p:cNvSpPr>
          <p:nvPr/>
        </p:nvSpPr>
        <p:spPr bwMode="auto">
          <a:xfrm>
            <a:off x="0" y="0"/>
            <a:ext cx="0" cy="0"/>
          </a:xfrm>
          <a:prstGeom prst="rect">
            <a:avLst/>
          </a:prstGeom>
          <a:noFill/>
          <a:ln w="9525">
            <a:noFill/>
            <a:miter lim="800000"/>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advTm="6000">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8975" y="681038"/>
          <a:ext cx="7771434" cy="6132750"/>
        </p:xfrm>
        <a:graphic>
          <a:graphicData uri="http://schemas.openxmlformats.org/drawingml/2006/table">
            <a:tbl>
              <a:tblPr firstRow="1" bandRow="1">
                <a:tableStyleId>{5C22544A-7EE6-4342-B048-85BDC9FD1C3A}</a:tableStyleId>
              </a:tblPr>
              <a:tblGrid>
                <a:gridCol w="2654518">
                  <a:extLst>
                    <a:ext uri="{9D8B030D-6E8A-4147-A177-3AD203B41FA5}">
                      <a16:colId xmlns:a16="http://schemas.microsoft.com/office/drawing/2014/main" val="20000"/>
                    </a:ext>
                  </a:extLst>
                </a:gridCol>
                <a:gridCol w="1384403">
                  <a:extLst>
                    <a:ext uri="{9D8B030D-6E8A-4147-A177-3AD203B41FA5}">
                      <a16:colId xmlns:a16="http://schemas.microsoft.com/office/drawing/2014/main" val="20001"/>
                    </a:ext>
                  </a:extLst>
                </a:gridCol>
                <a:gridCol w="1384403">
                  <a:extLst>
                    <a:ext uri="{9D8B030D-6E8A-4147-A177-3AD203B41FA5}">
                      <a16:colId xmlns:a16="http://schemas.microsoft.com/office/drawing/2014/main" val="20002"/>
                    </a:ext>
                  </a:extLst>
                </a:gridCol>
                <a:gridCol w="1625480">
                  <a:extLst>
                    <a:ext uri="{9D8B030D-6E8A-4147-A177-3AD203B41FA5}">
                      <a16:colId xmlns:a16="http://schemas.microsoft.com/office/drawing/2014/main" val="20003"/>
                    </a:ext>
                  </a:extLst>
                </a:gridCol>
                <a:gridCol w="722630">
                  <a:extLst>
                    <a:ext uri="{9D8B030D-6E8A-4147-A177-3AD203B41FA5}">
                      <a16:colId xmlns:a16="http://schemas.microsoft.com/office/drawing/2014/main" val="20004"/>
                    </a:ext>
                  </a:extLst>
                </a:gridCol>
              </a:tblGrid>
              <a:tr h="341550">
                <a:tc rowSpan="2">
                  <a:txBody>
                    <a:bodyPr/>
                    <a:lstStyle/>
                    <a:p>
                      <a:pPr algn="ctr"/>
                      <a:r>
                        <a:rPr lang="ar-SA" sz="1400" dirty="0">
                          <a:solidFill>
                            <a:schemeClr val="bg1"/>
                          </a:solidFill>
                          <a:cs typeface="B Zar" pitchFamily="2" charset="-78"/>
                        </a:rPr>
                        <a:t>درصد رشد يا كاهش</a:t>
                      </a:r>
                      <a:endParaRPr lang="en-US" sz="1400"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00">
                        <a:alpha val="9000"/>
                      </a:srgbClr>
                    </a:solidFill>
                  </a:tcPr>
                </a:tc>
                <a:tc gridSpan="2">
                  <a:txBody>
                    <a:bodyPr/>
                    <a:lstStyle/>
                    <a:p>
                      <a:pPr algn="ctr"/>
                      <a:r>
                        <a:rPr lang="ar-SA" sz="1400" dirty="0">
                          <a:solidFill>
                            <a:schemeClr val="bg1"/>
                          </a:solidFill>
                          <a:cs typeface="B Zar" pitchFamily="2" charset="-78"/>
                        </a:rPr>
                        <a:t>انرژي تحويلي</a:t>
                      </a:r>
                      <a:endParaRPr lang="en-US" sz="1400"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hMerge="1">
                  <a:txBody>
                    <a:bodyPr/>
                    <a:lstStyle/>
                    <a:p>
                      <a:endParaRPr lang="en-US" dirty="0"/>
                    </a:p>
                  </a:txBody>
                  <a:tcPr/>
                </a:tc>
                <a:tc rowSpan="2">
                  <a:txBody>
                    <a:bodyPr/>
                    <a:lstStyle/>
                    <a:p>
                      <a:pPr algn="ctr"/>
                      <a:r>
                        <a:rPr lang="ar-SA" sz="1400" dirty="0">
                          <a:solidFill>
                            <a:schemeClr val="bg1"/>
                          </a:solidFill>
                          <a:cs typeface="B Zar" pitchFamily="2" charset="-78"/>
                        </a:rPr>
                        <a:t>شهرستان</a:t>
                      </a:r>
                      <a:endParaRPr lang="en-US" sz="1400"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00">
                        <a:alpha val="9000"/>
                      </a:srgbClr>
                    </a:solidFill>
                  </a:tcPr>
                </a:tc>
                <a:tc rowSpan="2">
                  <a:txBody>
                    <a:bodyPr/>
                    <a:lstStyle/>
                    <a:p>
                      <a:pPr algn="ctr"/>
                      <a:r>
                        <a:rPr lang="ar-SA" sz="1400" dirty="0">
                          <a:solidFill>
                            <a:schemeClr val="bg1"/>
                          </a:solidFill>
                          <a:cs typeface="B Zar" pitchFamily="2" charset="-78"/>
                        </a:rPr>
                        <a:t>رديف</a:t>
                      </a:r>
                      <a:endParaRPr lang="en-US" sz="1400"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00"/>
                  </a:ext>
                </a:extLst>
              </a:tr>
              <a:tr h="296585">
                <a:tc vMerge="1">
                  <a:txBody>
                    <a:bodyPr/>
                    <a:lstStyle/>
                    <a:p>
                      <a:endParaRPr lang="en-US" dirty="0"/>
                    </a:p>
                  </a:txBody>
                  <a:tcPr/>
                </a:tc>
                <a:tc>
                  <a:txBody>
                    <a:bodyPr/>
                    <a:lstStyle/>
                    <a:p>
                      <a:pPr algn="ctr"/>
                      <a:r>
                        <a:rPr lang="ar-SA" sz="1400" b="1" dirty="0">
                          <a:solidFill>
                            <a:schemeClr val="bg1"/>
                          </a:solidFill>
                          <a:cs typeface="B Zar" pitchFamily="2" charset="-78"/>
                        </a:rPr>
                        <a:t>سال 90</a:t>
                      </a:r>
                      <a:endParaRPr lang="en-US" sz="1400" b="1"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sz="1400" b="1" dirty="0">
                          <a:solidFill>
                            <a:schemeClr val="bg1"/>
                          </a:solidFill>
                          <a:cs typeface="B Zar" pitchFamily="2" charset="-78"/>
                        </a:rPr>
                        <a:t>سال 89</a:t>
                      </a:r>
                      <a:endParaRPr lang="en-US" sz="1400" b="1"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0000">
                        <a:alpha val="9000"/>
                      </a:srgbClr>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355902">
                <a:tc>
                  <a:txBody>
                    <a:bodyPr/>
                    <a:lstStyle/>
                    <a:p>
                      <a:pPr algn="ctr"/>
                      <a:r>
                        <a:rPr lang="ar-SA" dirty="0">
                          <a:solidFill>
                            <a:schemeClr val="bg1"/>
                          </a:solidFill>
                          <a:cs typeface="B Zar" pitchFamily="2" charset="-78"/>
                        </a:rPr>
                        <a:t>0/2-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98456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98653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آغاجاري</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02"/>
                  </a:ext>
                </a:extLst>
              </a:tr>
              <a:tr h="355902">
                <a:tc>
                  <a:txBody>
                    <a:bodyPr/>
                    <a:lstStyle/>
                    <a:p>
                      <a:pPr algn="ctr"/>
                      <a:r>
                        <a:rPr lang="ar-SA" dirty="0">
                          <a:solidFill>
                            <a:schemeClr val="bg1"/>
                          </a:solidFill>
                          <a:cs typeface="B Zar" pitchFamily="2" charset="-78"/>
                        </a:rPr>
                        <a:t>2/5-</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1686735</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1729441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آبادان</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03"/>
                  </a:ext>
                </a:extLst>
              </a:tr>
              <a:tr h="355902">
                <a:tc>
                  <a:txBody>
                    <a:bodyPr/>
                    <a:lstStyle/>
                    <a:p>
                      <a:pPr algn="ctr"/>
                      <a:r>
                        <a:rPr lang="ar-SA" dirty="0">
                          <a:solidFill>
                            <a:schemeClr val="bg1"/>
                          </a:solidFill>
                          <a:cs typeface="B Zar" pitchFamily="2" charset="-78"/>
                        </a:rPr>
                        <a:t>6/1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141971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133797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اروند كنار</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04"/>
                  </a:ext>
                </a:extLst>
              </a:tr>
              <a:tr h="355902">
                <a:tc>
                  <a:txBody>
                    <a:bodyPr/>
                    <a:lstStyle/>
                    <a:p>
                      <a:pPr algn="ctr"/>
                      <a:r>
                        <a:rPr lang="ar-SA" dirty="0">
                          <a:solidFill>
                            <a:schemeClr val="bg1"/>
                          </a:solidFill>
                          <a:cs typeface="B Zar" pitchFamily="2" charset="-78"/>
                        </a:rPr>
                        <a:t>5/7-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731494</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775376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بهبهان</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4</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05"/>
                  </a:ext>
                </a:extLst>
              </a:tr>
              <a:tr h="355902">
                <a:tc>
                  <a:txBody>
                    <a:bodyPr/>
                    <a:lstStyle/>
                    <a:p>
                      <a:pPr algn="ctr"/>
                      <a:r>
                        <a:rPr lang="ar-SA" dirty="0">
                          <a:solidFill>
                            <a:schemeClr val="bg1"/>
                          </a:solidFill>
                          <a:cs typeface="B Zar" pitchFamily="2" charset="-78"/>
                        </a:rPr>
                        <a:t>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849366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866641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انديمشك</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5</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06"/>
                  </a:ext>
                </a:extLst>
              </a:tr>
              <a:tr h="355902">
                <a:tc>
                  <a:txBody>
                    <a:bodyPr/>
                    <a:lstStyle/>
                    <a:p>
                      <a:pPr algn="ctr"/>
                      <a:r>
                        <a:rPr lang="ar-SA" dirty="0">
                          <a:solidFill>
                            <a:schemeClr val="bg1"/>
                          </a:solidFill>
                          <a:cs typeface="B Zar" pitchFamily="2" charset="-78"/>
                        </a:rPr>
                        <a:t>4/7-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299111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313802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سوسنگرد</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07"/>
                  </a:ext>
                </a:extLst>
              </a:tr>
              <a:tr h="355902">
                <a:tc>
                  <a:txBody>
                    <a:bodyPr/>
                    <a:lstStyle/>
                    <a:p>
                      <a:pPr algn="ctr"/>
                      <a:r>
                        <a:rPr lang="ar-SA" dirty="0">
                          <a:solidFill>
                            <a:schemeClr val="bg1"/>
                          </a:solidFill>
                          <a:cs typeface="B Zar" pitchFamily="2" charset="-78"/>
                        </a:rPr>
                        <a:t>2/3-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1011204</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1034835</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اميديه</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08"/>
                  </a:ext>
                </a:extLst>
              </a:tr>
              <a:tr h="355902">
                <a:tc>
                  <a:txBody>
                    <a:bodyPr/>
                    <a:lstStyle/>
                    <a:p>
                      <a:pPr algn="ctr"/>
                      <a:r>
                        <a:rPr lang="ar-SA" dirty="0">
                          <a:solidFill>
                            <a:schemeClr val="bg1"/>
                          </a:solidFill>
                          <a:cs typeface="B Zar" pitchFamily="2" charset="-78"/>
                        </a:rPr>
                        <a:t>2/4</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526900</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514747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مسجد سليمان</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8</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09"/>
                  </a:ext>
                </a:extLst>
              </a:tr>
              <a:tr h="355902">
                <a:tc>
                  <a:txBody>
                    <a:bodyPr/>
                    <a:lstStyle/>
                    <a:p>
                      <a:pPr algn="ctr"/>
                      <a:r>
                        <a:rPr lang="ar-SA" dirty="0">
                          <a:solidFill>
                            <a:schemeClr val="bg1"/>
                          </a:solidFill>
                          <a:cs typeface="B Zar" pitchFamily="2" charset="-78"/>
                        </a:rPr>
                        <a:t>1/6-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298115</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302989</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ايذه </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9</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10"/>
                  </a:ext>
                </a:extLst>
              </a:tr>
              <a:tr h="355902">
                <a:tc>
                  <a:txBody>
                    <a:bodyPr/>
                    <a:lstStyle/>
                    <a:p>
                      <a:pPr algn="ctr"/>
                      <a:r>
                        <a:rPr lang="ar-SA" dirty="0">
                          <a:solidFill>
                            <a:schemeClr val="bg1"/>
                          </a:solidFill>
                          <a:cs typeface="B Zar" pitchFamily="2" charset="-78"/>
                        </a:rPr>
                        <a:t>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209790</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203670</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باغملك</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10</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11"/>
                  </a:ext>
                </a:extLst>
              </a:tr>
              <a:tr h="355902">
                <a:tc>
                  <a:txBody>
                    <a:bodyPr/>
                    <a:lstStyle/>
                    <a:p>
                      <a:pPr algn="ctr"/>
                      <a:r>
                        <a:rPr lang="ar-SA" dirty="0">
                          <a:solidFill>
                            <a:schemeClr val="bg1"/>
                          </a:solidFill>
                          <a:cs typeface="B Zar" pitchFamily="2" charset="-78"/>
                        </a:rPr>
                        <a:t>5/9-</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969277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1030497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ماهشهر</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12"/>
                  </a:ext>
                </a:extLst>
              </a:tr>
              <a:tr h="355902">
                <a:tc>
                  <a:txBody>
                    <a:bodyPr/>
                    <a:lstStyle/>
                    <a:p>
                      <a:pPr algn="ctr"/>
                      <a:r>
                        <a:rPr lang="ar-SA" dirty="0">
                          <a:solidFill>
                            <a:schemeClr val="bg1"/>
                          </a:solidFill>
                          <a:cs typeface="B Zar" pitchFamily="2" charset="-78"/>
                        </a:rPr>
                        <a:t>0/2-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952216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954218</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خرمشهر</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13"/>
                  </a:ext>
                </a:extLst>
              </a:tr>
              <a:tr h="355902">
                <a:tc>
                  <a:txBody>
                    <a:bodyPr/>
                    <a:lstStyle/>
                    <a:p>
                      <a:pPr algn="ctr"/>
                      <a:r>
                        <a:rPr lang="ar-SA" dirty="0">
                          <a:solidFill>
                            <a:schemeClr val="bg1"/>
                          </a:solidFill>
                          <a:cs typeface="B Zar" pitchFamily="2" charset="-78"/>
                        </a:rPr>
                        <a:t>0/6-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662701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666460</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شادگان</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14"/>
                  </a:ext>
                </a:extLst>
              </a:tr>
              <a:tr h="355902">
                <a:tc>
                  <a:txBody>
                    <a:bodyPr/>
                    <a:lstStyle/>
                    <a:p>
                      <a:pPr algn="ctr"/>
                      <a:r>
                        <a:rPr lang="ar-SA" dirty="0">
                          <a:solidFill>
                            <a:schemeClr val="bg1"/>
                          </a:solidFill>
                          <a:cs typeface="B Zar" pitchFamily="2" charset="-78"/>
                        </a:rPr>
                        <a:t>5/6-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1610547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1706249</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دزفول</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14</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15"/>
                  </a:ext>
                </a:extLst>
              </a:tr>
              <a:tr h="355902">
                <a:tc>
                  <a:txBody>
                    <a:bodyPr/>
                    <a:lstStyle/>
                    <a:p>
                      <a:pPr algn="ctr"/>
                      <a:r>
                        <a:rPr lang="ar-SA" dirty="0">
                          <a:solidFill>
                            <a:schemeClr val="bg1"/>
                          </a:solidFill>
                          <a:cs typeface="B Zar" pitchFamily="2" charset="-78"/>
                        </a:rPr>
                        <a:t>0/9-</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742121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749182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شوش</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tc>
                  <a:txBody>
                    <a:bodyPr/>
                    <a:lstStyle/>
                    <a:p>
                      <a:pPr algn="ctr"/>
                      <a:r>
                        <a:rPr lang="ar-SA" dirty="0">
                          <a:solidFill>
                            <a:schemeClr val="bg1"/>
                          </a:solidFill>
                          <a:cs typeface="B Zar" pitchFamily="2" charset="-78"/>
                        </a:rPr>
                        <a:t>15</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9000"/>
                      </a:srgbClr>
                    </a:solidFill>
                  </a:tcPr>
                </a:tc>
                <a:extLst>
                  <a:ext uri="{0D108BD9-81ED-4DB2-BD59-A6C34878D82A}">
                    <a16:rowId xmlns:a16="http://schemas.microsoft.com/office/drawing/2014/main" val="10016"/>
                  </a:ext>
                </a:extLst>
              </a:tr>
            </a:tbl>
          </a:graphicData>
        </a:graphic>
      </p:graphicFrame>
      <p:sp>
        <p:nvSpPr>
          <p:cNvPr id="3" name="Title 2"/>
          <p:cNvSpPr>
            <a:spLocks noGrp="1"/>
          </p:cNvSpPr>
          <p:nvPr>
            <p:ph type="title"/>
          </p:nvPr>
        </p:nvSpPr>
        <p:spPr>
          <a:xfrm>
            <a:off x="928662" y="428604"/>
            <a:ext cx="7000924" cy="35719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ar-SA"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نتيجه مديريت مصرف انرژي در سال </a:t>
            </a:r>
            <a:r>
              <a:rPr lang="fa-IR"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1391</a:t>
            </a:r>
            <a:br>
              <a:rPr lang="fa-IR"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br>
            <a:endParaRPr lang="en-US"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endParaRPr>
          </a:p>
        </p:txBody>
      </p:sp>
      <p:grpSp>
        <p:nvGrpSpPr>
          <p:cNvPr id="41069" name="Group 1"/>
          <p:cNvGrpSpPr>
            <a:grpSpLocks/>
          </p:cNvGrpSpPr>
          <p:nvPr/>
        </p:nvGrpSpPr>
        <p:grpSpPr bwMode="auto">
          <a:xfrm>
            <a:off x="7772400" y="47625"/>
            <a:ext cx="1447800" cy="958850"/>
            <a:chOff x="7772400" y="35256"/>
            <a:chExt cx="1447800" cy="958321"/>
          </a:xfrm>
        </p:grpSpPr>
        <p:sp>
          <p:nvSpPr>
            <p:cNvPr id="41072"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6" name="Picture 5"/>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41070" name="Picture 2">
            <a:hlinkClick r:id="" action="ppaction://hlinkshowjump?jump=nextslide"/>
          </p:cNvPr>
          <p:cNvPicPr>
            <a:picLocks noChangeAspect="1"/>
          </p:cNvPicPr>
          <p:nvPr/>
        </p:nvPicPr>
        <p:blipFill>
          <a:blip r:embed="rId4"/>
          <a:srcRect/>
          <a:stretch>
            <a:fillRect/>
          </a:stretch>
        </p:blipFill>
        <p:spPr bwMode="auto">
          <a:xfrm>
            <a:off x="8478838" y="6503988"/>
            <a:ext cx="338137" cy="338137"/>
          </a:xfrm>
          <a:prstGeom prst="rect">
            <a:avLst/>
          </a:prstGeom>
          <a:noFill/>
          <a:ln w="9525">
            <a:noFill/>
            <a:miter lim="800000"/>
            <a:headEnd/>
            <a:tailEnd/>
          </a:ln>
        </p:spPr>
      </p:pic>
      <p:pic>
        <p:nvPicPr>
          <p:cNvPr id="41071" name="Picture 3">
            <a:hlinkClick r:id="" action="ppaction://hlinkshowjump?jump=previousslide"/>
          </p:cNvPr>
          <p:cNvPicPr>
            <a:picLocks noChangeAspect="1"/>
          </p:cNvPicPr>
          <p:nvPr/>
        </p:nvPicPr>
        <p:blipFill>
          <a:blip r:embed="rId5"/>
          <a:srcRect/>
          <a:stretch>
            <a:fillRect/>
          </a:stretch>
        </p:blipFill>
        <p:spPr bwMode="auto">
          <a:xfrm>
            <a:off x="8001000" y="6511925"/>
            <a:ext cx="338138" cy="338138"/>
          </a:xfrm>
          <a:prstGeom prst="rect">
            <a:avLst/>
          </a:prstGeom>
          <a:noFill/>
          <a:ln w="9525">
            <a:noFill/>
            <a:miter lim="800000"/>
            <a:headEnd/>
            <a:tailEnd/>
          </a:ln>
        </p:spPr>
      </p:pic>
    </p:spTree>
  </p:cSld>
  <p:clrMapOvr>
    <a:masterClrMapping/>
  </p:clrMapOvr>
  <p:transition spd="med" advTm="7000">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14313" y="908050"/>
          <a:ext cx="8501062" cy="5761038"/>
        </p:xfrm>
        <a:graphic>
          <a:graphicData uri="http://schemas.openxmlformats.org/drawingml/2006/table">
            <a:tbl>
              <a:tblPr firstRow="1" bandRow="1">
                <a:tableStyleId>{5C22544A-7EE6-4342-B048-85BDC9FD1C3A}</a:tableStyleId>
              </a:tblPr>
              <a:tblGrid>
                <a:gridCol w="2890285">
                  <a:extLst>
                    <a:ext uri="{9D8B030D-6E8A-4147-A177-3AD203B41FA5}">
                      <a16:colId xmlns:a16="http://schemas.microsoft.com/office/drawing/2014/main" val="20000"/>
                    </a:ext>
                  </a:extLst>
                </a:gridCol>
                <a:gridCol w="1507362">
                  <a:extLst>
                    <a:ext uri="{9D8B030D-6E8A-4147-A177-3AD203B41FA5}">
                      <a16:colId xmlns:a16="http://schemas.microsoft.com/office/drawing/2014/main" val="20001"/>
                    </a:ext>
                  </a:extLst>
                </a:gridCol>
                <a:gridCol w="1507362">
                  <a:extLst>
                    <a:ext uri="{9D8B030D-6E8A-4147-A177-3AD203B41FA5}">
                      <a16:colId xmlns:a16="http://schemas.microsoft.com/office/drawing/2014/main" val="20002"/>
                    </a:ext>
                  </a:extLst>
                </a:gridCol>
                <a:gridCol w="1769851">
                  <a:extLst>
                    <a:ext uri="{9D8B030D-6E8A-4147-A177-3AD203B41FA5}">
                      <a16:colId xmlns:a16="http://schemas.microsoft.com/office/drawing/2014/main" val="20003"/>
                    </a:ext>
                  </a:extLst>
                </a:gridCol>
                <a:gridCol w="826260">
                  <a:extLst>
                    <a:ext uri="{9D8B030D-6E8A-4147-A177-3AD203B41FA5}">
                      <a16:colId xmlns:a16="http://schemas.microsoft.com/office/drawing/2014/main" val="20004"/>
                    </a:ext>
                  </a:extLst>
                </a:gridCol>
              </a:tblGrid>
              <a:tr h="288355">
                <a:tc rowSpan="2">
                  <a:txBody>
                    <a:bodyPr/>
                    <a:lstStyle/>
                    <a:p>
                      <a:pPr algn="ctr"/>
                      <a:r>
                        <a:rPr lang="ar-SA" sz="1400" dirty="0">
                          <a:solidFill>
                            <a:schemeClr val="bg1"/>
                          </a:solidFill>
                          <a:cs typeface="B Zar" pitchFamily="2" charset="-78"/>
                        </a:rPr>
                        <a:t>درصد رشد يا كاهش</a:t>
                      </a:r>
                      <a:endParaRPr lang="en-US" sz="1400"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gridSpan="2">
                  <a:txBody>
                    <a:bodyPr/>
                    <a:lstStyle/>
                    <a:p>
                      <a:pPr algn="ctr"/>
                      <a:r>
                        <a:rPr lang="ar-SA" sz="1400" dirty="0">
                          <a:solidFill>
                            <a:schemeClr val="bg1"/>
                          </a:solidFill>
                          <a:cs typeface="B Zar" pitchFamily="2" charset="-78"/>
                        </a:rPr>
                        <a:t>انرژي تحويلي</a:t>
                      </a:r>
                      <a:endParaRPr lang="en-US" sz="1400"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990000">
                        <a:alpha val="69804"/>
                      </a:srgbClr>
                    </a:solidFill>
                  </a:tcPr>
                </a:tc>
                <a:tc hMerge="1">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69804"/>
                      </a:srgbClr>
                    </a:solidFill>
                  </a:tcPr>
                </a:tc>
                <a:tc rowSpan="2">
                  <a:txBody>
                    <a:bodyPr/>
                    <a:lstStyle/>
                    <a:p>
                      <a:pPr algn="ctr"/>
                      <a:r>
                        <a:rPr lang="ar-SA" sz="1400" dirty="0">
                          <a:solidFill>
                            <a:schemeClr val="bg1"/>
                          </a:solidFill>
                          <a:cs typeface="B Zar" pitchFamily="2" charset="-78"/>
                        </a:rPr>
                        <a:t>شهرستان</a:t>
                      </a:r>
                      <a:endParaRPr lang="en-US" sz="1400"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rowSpan="2">
                  <a:txBody>
                    <a:bodyPr/>
                    <a:lstStyle/>
                    <a:p>
                      <a:pPr algn="ctr"/>
                      <a:r>
                        <a:rPr lang="ar-SA" sz="1400" dirty="0">
                          <a:solidFill>
                            <a:schemeClr val="bg1"/>
                          </a:solidFill>
                          <a:cs typeface="B Zar" pitchFamily="2" charset="-78"/>
                        </a:rPr>
                        <a:t>رديف</a:t>
                      </a:r>
                      <a:endParaRPr lang="en-US" sz="1400"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0"/>
                  </a:ext>
                </a:extLst>
              </a:tr>
              <a:tr h="288355">
                <a:tc vMerge="1">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69804"/>
                      </a:srgbClr>
                    </a:solidFill>
                  </a:tcPr>
                </a:tc>
                <a:tc>
                  <a:txBody>
                    <a:bodyPr/>
                    <a:lstStyle/>
                    <a:p>
                      <a:pPr algn="ctr"/>
                      <a:r>
                        <a:rPr lang="ar-SA" sz="1400" b="1" dirty="0">
                          <a:solidFill>
                            <a:schemeClr val="bg1"/>
                          </a:solidFill>
                          <a:cs typeface="B Zar" pitchFamily="2" charset="-78"/>
                        </a:rPr>
                        <a:t>سال 90</a:t>
                      </a:r>
                      <a:endParaRPr lang="en-US" sz="1400" b="1"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sz="1400" b="1" dirty="0">
                          <a:solidFill>
                            <a:schemeClr val="bg1"/>
                          </a:solidFill>
                          <a:cs typeface="B Zar" pitchFamily="2" charset="-78"/>
                        </a:rPr>
                        <a:t>سال 89</a:t>
                      </a:r>
                      <a:endParaRPr lang="en-US" sz="1400" b="1" dirty="0">
                        <a:solidFill>
                          <a:schemeClr val="bg1"/>
                        </a:solidFill>
                        <a:cs typeface="B Zar" pitchFamily="2" charset="-7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vMerge="1">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69804"/>
                      </a:srgbClr>
                    </a:solidFill>
                  </a:tcPr>
                </a:tc>
                <a:tc vMerge="1">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69804"/>
                      </a:srgbClr>
                    </a:solidFill>
                  </a:tcPr>
                </a:tc>
                <a:extLst>
                  <a:ext uri="{0D108BD9-81ED-4DB2-BD59-A6C34878D82A}">
                    <a16:rowId xmlns:a16="http://schemas.microsoft.com/office/drawing/2014/main" val="10001"/>
                  </a:ext>
                </a:extLst>
              </a:tr>
              <a:tr h="346026">
                <a:tc>
                  <a:txBody>
                    <a:bodyPr/>
                    <a:lstStyle/>
                    <a:p>
                      <a:pPr algn="ctr"/>
                      <a:r>
                        <a:rPr lang="ar-SA" dirty="0">
                          <a:solidFill>
                            <a:schemeClr val="bg1"/>
                          </a:solidFill>
                          <a:cs typeface="B Zar" pitchFamily="2" charset="-78"/>
                        </a:rPr>
                        <a:t>5/3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255216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242311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عبدالخان</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2"/>
                  </a:ext>
                </a:extLst>
              </a:tr>
              <a:tr h="346026">
                <a:tc>
                  <a:txBody>
                    <a:bodyPr/>
                    <a:lstStyle/>
                    <a:p>
                      <a:pPr algn="ctr"/>
                      <a:r>
                        <a:rPr lang="ar-SA" dirty="0">
                          <a:solidFill>
                            <a:schemeClr val="bg1"/>
                          </a:solidFill>
                          <a:cs typeface="B Zar" pitchFamily="2" charset="-78"/>
                        </a:rPr>
                        <a:t>12/2-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222193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252963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رامشير</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3"/>
                  </a:ext>
                </a:extLst>
              </a:tr>
              <a:tr h="346026">
                <a:tc>
                  <a:txBody>
                    <a:bodyPr/>
                    <a:lstStyle/>
                    <a:p>
                      <a:pPr algn="ctr"/>
                      <a:r>
                        <a:rPr lang="ar-SA" dirty="0">
                          <a:solidFill>
                            <a:schemeClr val="bg1"/>
                          </a:solidFill>
                          <a:cs typeface="B Zar" pitchFamily="2" charset="-78"/>
                        </a:rPr>
                        <a:t>3/1-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482033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497383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رامهرمز</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18</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4"/>
                  </a:ext>
                </a:extLst>
              </a:tr>
              <a:tr h="346026">
                <a:tc>
                  <a:txBody>
                    <a:bodyPr/>
                    <a:lstStyle/>
                    <a:p>
                      <a:pPr algn="ctr"/>
                      <a:r>
                        <a:rPr lang="ar-SA" dirty="0">
                          <a:solidFill>
                            <a:schemeClr val="bg1"/>
                          </a:solidFill>
                          <a:cs typeface="B Zar" pitchFamily="2" charset="-78"/>
                        </a:rPr>
                        <a:t>5/2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180419</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171518</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هنديجان</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19</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5"/>
                  </a:ext>
                </a:extLst>
              </a:tr>
              <a:tr h="346026">
                <a:tc>
                  <a:txBody>
                    <a:bodyPr/>
                    <a:lstStyle/>
                    <a:p>
                      <a:pPr algn="ctr"/>
                      <a:r>
                        <a:rPr lang="ar-SA" dirty="0">
                          <a:solidFill>
                            <a:schemeClr val="bg1"/>
                          </a:solidFill>
                          <a:cs typeface="B Zar" pitchFamily="2" charset="-78"/>
                        </a:rPr>
                        <a:t>1/8-</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970718</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988673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شوشتر</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20</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6"/>
                  </a:ext>
                </a:extLst>
              </a:tr>
              <a:tr h="346026">
                <a:tc>
                  <a:txBody>
                    <a:bodyPr/>
                    <a:lstStyle/>
                    <a:p>
                      <a:pPr algn="ctr"/>
                      <a:r>
                        <a:rPr lang="ar-SA" dirty="0">
                          <a:solidFill>
                            <a:schemeClr val="bg1"/>
                          </a:solidFill>
                          <a:cs typeface="B Zar" pitchFamily="2" charset="-78"/>
                        </a:rPr>
                        <a:t>8/5</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513002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472982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بندر امام</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7"/>
                  </a:ext>
                </a:extLst>
              </a:tr>
              <a:tr h="346026">
                <a:tc>
                  <a:txBody>
                    <a:bodyPr/>
                    <a:lstStyle/>
                    <a:p>
                      <a:pPr algn="ctr"/>
                      <a:r>
                        <a:rPr lang="ar-SA" dirty="0">
                          <a:solidFill>
                            <a:schemeClr val="bg1"/>
                          </a:solidFill>
                          <a:cs typeface="B Zar" pitchFamily="2" charset="-78"/>
                        </a:rPr>
                        <a:t>1/4-</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320553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325166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گتوند</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8"/>
                  </a:ext>
                </a:extLst>
              </a:tr>
              <a:tr h="346026">
                <a:tc>
                  <a:txBody>
                    <a:bodyPr/>
                    <a:lstStyle/>
                    <a:p>
                      <a:pPr algn="ctr"/>
                      <a:r>
                        <a:rPr lang="ar-SA" dirty="0">
                          <a:solidFill>
                            <a:schemeClr val="bg1"/>
                          </a:solidFill>
                          <a:cs typeface="B Zar" pitchFamily="2" charset="-78"/>
                        </a:rPr>
                        <a:t>11/7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82717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74053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لالي</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09"/>
                  </a:ext>
                </a:extLst>
              </a:tr>
              <a:tr h="346026">
                <a:tc>
                  <a:txBody>
                    <a:bodyPr/>
                    <a:lstStyle/>
                    <a:p>
                      <a:pPr algn="ctr"/>
                      <a:r>
                        <a:rPr lang="ar-SA" dirty="0">
                          <a:solidFill>
                            <a:schemeClr val="bg1"/>
                          </a:solidFill>
                          <a:cs typeface="B Zar" pitchFamily="2" charset="-78"/>
                        </a:rPr>
                        <a:t>7/3-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110817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119578</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هفتگل</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24</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10"/>
                  </a:ext>
                </a:extLst>
              </a:tr>
              <a:tr h="346026">
                <a:tc>
                  <a:txBody>
                    <a:bodyPr/>
                    <a:lstStyle/>
                    <a:p>
                      <a:pPr algn="ctr"/>
                      <a:r>
                        <a:rPr lang="ar-SA" dirty="0">
                          <a:solidFill>
                            <a:schemeClr val="bg1"/>
                          </a:solidFill>
                          <a:cs typeface="B Zar" pitchFamily="2" charset="-78"/>
                        </a:rPr>
                        <a:t>9/9-</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78310</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86894</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انديكا</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25</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11"/>
                  </a:ext>
                </a:extLst>
              </a:tr>
              <a:tr h="346026">
                <a:tc>
                  <a:txBody>
                    <a:bodyPr/>
                    <a:lstStyle/>
                    <a:p>
                      <a:pPr algn="ctr"/>
                      <a:r>
                        <a:rPr lang="ar-SA" dirty="0">
                          <a:solidFill>
                            <a:schemeClr val="bg1"/>
                          </a:solidFill>
                          <a:cs typeface="B Zar" pitchFamily="2" charset="-78"/>
                        </a:rPr>
                        <a:t>28/9</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113042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87701</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هويزه</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12"/>
                  </a:ext>
                </a:extLst>
              </a:tr>
              <a:tr h="346026">
                <a:tc>
                  <a:txBody>
                    <a:bodyPr/>
                    <a:lstStyle/>
                    <a:p>
                      <a:pPr algn="ctr"/>
                      <a:r>
                        <a:rPr lang="ar-SA" dirty="0">
                          <a:solidFill>
                            <a:schemeClr val="bg1"/>
                          </a:solidFill>
                          <a:cs typeface="B Zar" pitchFamily="2" charset="-78"/>
                        </a:rPr>
                        <a:t>5/5</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48052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45563</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بستان</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27</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13"/>
                  </a:ext>
                </a:extLst>
              </a:tr>
              <a:tr h="346026">
                <a:tc>
                  <a:txBody>
                    <a:bodyPr/>
                    <a:lstStyle/>
                    <a:p>
                      <a:pPr algn="ctr"/>
                      <a:r>
                        <a:rPr lang="ar-SA" dirty="0">
                          <a:solidFill>
                            <a:schemeClr val="bg1"/>
                          </a:solidFill>
                          <a:cs typeface="B Zar" pitchFamily="2" charset="-78"/>
                        </a:rPr>
                        <a:t>5-</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156482</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164746</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زيدون</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dirty="0">
                          <a:solidFill>
                            <a:schemeClr val="bg1"/>
                          </a:solidFill>
                          <a:cs typeface="B Zar" pitchFamily="2" charset="-78"/>
                        </a:rPr>
                        <a:t>28</a:t>
                      </a:r>
                      <a:endParaRPr lang="en-US"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extLst>
                  <a:ext uri="{0D108BD9-81ED-4DB2-BD59-A6C34878D82A}">
                    <a16:rowId xmlns:a16="http://schemas.microsoft.com/office/drawing/2014/main" val="10014"/>
                  </a:ext>
                </a:extLst>
              </a:tr>
              <a:tr h="374861">
                <a:tc>
                  <a:txBody>
                    <a:bodyPr/>
                    <a:lstStyle/>
                    <a:p>
                      <a:pPr algn="ctr"/>
                      <a:r>
                        <a:rPr lang="ar-SA" b="1" baseline="0" dirty="0">
                          <a:solidFill>
                            <a:schemeClr val="bg1"/>
                          </a:solidFill>
                          <a:cs typeface="B Zar" pitchFamily="2" charset="-78"/>
                        </a:rPr>
                        <a:t> </a:t>
                      </a:r>
                      <a:r>
                        <a:rPr lang="ar-SA" b="1" dirty="0">
                          <a:solidFill>
                            <a:schemeClr val="bg1"/>
                          </a:solidFill>
                          <a:cs typeface="B Zar" pitchFamily="2" charset="-78"/>
                        </a:rPr>
                        <a:t>2-</a:t>
                      </a:r>
                      <a:endParaRPr lang="en-US" b="1"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b="1" dirty="0">
                          <a:solidFill>
                            <a:schemeClr val="bg1"/>
                          </a:solidFill>
                          <a:cs typeface="B Zar" pitchFamily="2" charset="-78"/>
                        </a:rPr>
                        <a:t>14323558</a:t>
                      </a:r>
                      <a:endParaRPr lang="en-US" b="1"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a:txBody>
                    <a:bodyPr/>
                    <a:lstStyle/>
                    <a:p>
                      <a:pPr algn="ctr"/>
                      <a:r>
                        <a:rPr lang="ar-SA" b="1" dirty="0">
                          <a:solidFill>
                            <a:schemeClr val="bg1"/>
                          </a:solidFill>
                          <a:cs typeface="B Zar" pitchFamily="2" charset="-78"/>
                        </a:rPr>
                        <a:t>14610088</a:t>
                      </a:r>
                      <a:endParaRPr lang="en-US" b="1"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gridSpan="2">
                  <a:txBody>
                    <a:bodyPr/>
                    <a:lstStyle/>
                    <a:p>
                      <a:pPr algn="ctr"/>
                      <a:r>
                        <a:rPr lang="ar-SA" sz="2000" b="1" dirty="0">
                          <a:solidFill>
                            <a:schemeClr val="bg1"/>
                          </a:solidFill>
                          <a:cs typeface="B Zar" pitchFamily="2" charset="-78"/>
                        </a:rPr>
                        <a:t>كل</a:t>
                      </a:r>
                      <a:r>
                        <a:rPr lang="ar-SA" sz="2000" b="1" baseline="0" dirty="0">
                          <a:solidFill>
                            <a:schemeClr val="bg1"/>
                          </a:solidFill>
                          <a:cs typeface="B Zar" pitchFamily="2" charset="-78"/>
                        </a:rPr>
                        <a:t> شركت</a:t>
                      </a:r>
                      <a:endParaRPr lang="en-US" sz="2000" b="1" dirty="0">
                        <a:solidFill>
                          <a:schemeClr val="bg1"/>
                        </a:solidFill>
                        <a:cs typeface="B Zar" pitchFamily="2" charset="-78"/>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0000">
                        <a:alpha val="20000"/>
                      </a:srgbClr>
                    </a:solidFill>
                  </a:tcPr>
                </a:tc>
                <a:tc hMerge="1">
                  <a:txBody>
                    <a:bodyPr/>
                    <a:lstStyle/>
                    <a:p>
                      <a:endParaRPr lang="en-US" dirty="0"/>
                    </a:p>
                  </a:txBody>
                  <a:tcPr/>
                </a:tc>
                <a:extLst>
                  <a:ext uri="{0D108BD9-81ED-4DB2-BD59-A6C34878D82A}">
                    <a16:rowId xmlns:a16="http://schemas.microsoft.com/office/drawing/2014/main" val="10015"/>
                  </a:ext>
                </a:extLst>
              </a:tr>
            </a:tbl>
          </a:graphicData>
        </a:graphic>
      </p:graphicFrame>
      <p:sp>
        <p:nvSpPr>
          <p:cNvPr id="4" name="Title 2"/>
          <p:cNvSpPr>
            <a:spLocks noGrp="1"/>
          </p:cNvSpPr>
          <p:nvPr>
            <p:ph type="title"/>
          </p:nvPr>
        </p:nvSpPr>
        <p:spPr>
          <a:xfrm>
            <a:off x="1071538" y="-27384"/>
            <a:ext cx="7643866" cy="72008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ar-SA"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نتيجه مديريت مصرف انرژي در سال 139</a:t>
            </a:r>
            <a:r>
              <a:rPr lang="fa-IR"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rPr>
              <a:t>1</a:t>
            </a:r>
            <a:endParaRPr lang="en-US"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Zar" pitchFamily="2" charset="-78"/>
            </a:endParaRPr>
          </a:p>
        </p:txBody>
      </p:sp>
      <p:grpSp>
        <p:nvGrpSpPr>
          <p:cNvPr id="42086" name="Group 1"/>
          <p:cNvGrpSpPr>
            <a:grpSpLocks/>
          </p:cNvGrpSpPr>
          <p:nvPr/>
        </p:nvGrpSpPr>
        <p:grpSpPr bwMode="auto">
          <a:xfrm>
            <a:off x="7772400" y="47625"/>
            <a:ext cx="1447800" cy="958850"/>
            <a:chOff x="7772400" y="35256"/>
            <a:chExt cx="1447800" cy="958321"/>
          </a:xfrm>
        </p:grpSpPr>
        <p:sp>
          <p:nvSpPr>
            <p:cNvPr id="42089"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7" name="Picture 6"/>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42087" name="Picture 2">
            <a:hlinkClick r:id="" action="ppaction://hlinkshowjump?jump=nextslide"/>
          </p:cNvPr>
          <p:cNvPicPr>
            <a:picLocks noChangeAspect="1"/>
          </p:cNvPicPr>
          <p:nvPr/>
        </p:nvPicPr>
        <p:blipFill>
          <a:blip r:embed="rId4"/>
          <a:srcRect/>
          <a:stretch>
            <a:fillRect/>
          </a:stretch>
        </p:blipFill>
        <p:spPr bwMode="auto">
          <a:xfrm>
            <a:off x="8478838" y="6503988"/>
            <a:ext cx="338137" cy="338137"/>
          </a:xfrm>
          <a:prstGeom prst="rect">
            <a:avLst/>
          </a:prstGeom>
          <a:noFill/>
          <a:ln w="9525">
            <a:noFill/>
            <a:miter lim="800000"/>
            <a:headEnd/>
            <a:tailEnd/>
          </a:ln>
        </p:spPr>
      </p:pic>
      <p:pic>
        <p:nvPicPr>
          <p:cNvPr id="42088" name="Picture 3">
            <a:hlinkClick r:id="" action="ppaction://hlinkshowjump?jump=previousslide"/>
          </p:cNvPr>
          <p:cNvPicPr>
            <a:picLocks noChangeAspect="1"/>
          </p:cNvPicPr>
          <p:nvPr/>
        </p:nvPicPr>
        <p:blipFill>
          <a:blip r:embed="rId5"/>
          <a:srcRect/>
          <a:stretch>
            <a:fillRect/>
          </a:stretch>
        </p:blipFill>
        <p:spPr bwMode="auto">
          <a:xfrm>
            <a:off x="8001000" y="6511925"/>
            <a:ext cx="338138" cy="338138"/>
          </a:xfrm>
          <a:prstGeom prst="rect">
            <a:avLst/>
          </a:prstGeom>
          <a:noFill/>
          <a:ln w="9525">
            <a:noFill/>
            <a:miter lim="800000"/>
            <a:headEnd/>
            <a:tailEnd/>
          </a:ln>
        </p:spPr>
      </p:pic>
    </p:spTree>
  </p:cSld>
  <p:clrMapOvr>
    <a:masterClrMapping/>
  </p:clrMapOvr>
  <p:transition spd="med" advTm="7000">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3010" name="Group 1"/>
          <p:cNvGrpSpPr>
            <a:grpSpLocks/>
          </p:cNvGrpSpPr>
          <p:nvPr/>
        </p:nvGrpSpPr>
        <p:grpSpPr bwMode="auto">
          <a:xfrm>
            <a:off x="7772400" y="34925"/>
            <a:ext cx="1447800" cy="958850"/>
            <a:chOff x="7772400" y="35256"/>
            <a:chExt cx="1447800" cy="958321"/>
          </a:xfrm>
        </p:grpSpPr>
        <p:sp>
          <p:nvSpPr>
            <p:cNvPr id="43017"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4" name="Picture 3"/>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43011"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58373" name="Picture 6">
            <a:hlinkClick r:id="" action="ppaction://hlinkshowjump?jump=previousslide"/>
          </p:cNvPr>
          <p:cNvPicPr>
            <a:picLocks noChangeAspect="1"/>
          </p:cNvPicPr>
          <p:nvPr/>
        </p:nvPicPr>
        <p:blipFill>
          <a:blip r:embed="rId6"/>
          <a:srcRect/>
          <a:stretch>
            <a:fillRect/>
          </a:stretch>
        </p:blipFill>
        <p:spPr bwMode="auto">
          <a:xfrm>
            <a:off x="8001000" y="6511925"/>
            <a:ext cx="338138" cy="338138"/>
          </a:xfrm>
          <a:prstGeom prst="rect">
            <a:avLst/>
          </a:prstGeom>
          <a:ln>
            <a:noFill/>
          </a:ln>
          <a:effectLst>
            <a:softEdge rad="112500"/>
          </a:effectLst>
        </p:spPr>
      </p:pic>
      <p:sp>
        <p:nvSpPr>
          <p:cNvPr id="8" name="TextBox 7"/>
          <p:cNvSpPr txBox="1"/>
          <p:nvPr/>
        </p:nvSpPr>
        <p:spPr>
          <a:xfrm>
            <a:off x="701328" y="602159"/>
            <a:ext cx="7909272" cy="584775"/>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solidFill>
                  <a:schemeClr val="bg1"/>
                </a:solidFill>
                <a:cs typeface="B Titr" pitchFamily="2" charset="-78"/>
              </a:defRPr>
            </a:lvl1pPr>
          </a:lstStyle>
          <a:p>
            <a:pPr fontAlgn="auto">
              <a:spcBef>
                <a:spcPts val="0"/>
              </a:spcBef>
              <a:spcAft>
                <a:spcPts val="0"/>
              </a:spcAft>
              <a:defRPr/>
            </a:pPr>
            <a:r>
              <a:rPr lang="fa-IR" sz="3200" dirty="0">
                <a:effectLst>
                  <a:outerShdw blurRad="50800" dist="38100" dir="8100000" algn="tr" rotWithShape="0">
                    <a:prstClr val="black">
                      <a:alpha val="40000"/>
                    </a:prstClr>
                  </a:outerShdw>
                </a:effectLst>
              </a:rPr>
              <a:t>پروژه هاي تحقيقاتي شركت</a:t>
            </a:r>
            <a:r>
              <a:rPr lang="ar-SA" sz="3200" dirty="0">
                <a:effectLst>
                  <a:outerShdw blurRad="50800" dist="38100" dir="8100000" algn="tr" rotWithShape="0">
                    <a:prstClr val="black">
                      <a:alpha val="40000"/>
                    </a:prstClr>
                  </a:outerShdw>
                </a:effectLst>
              </a:rPr>
              <a:t> در سال 91</a:t>
            </a:r>
            <a:endParaRPr lang="en-US" sz="3200" dirty="0">
              <a:effectLst>
                <a:outerShdw blurRad="50800" dist="38100" dir="8100000" algn="tr" rotWithShape="0">
                  <a:prstClr val="black">
                    <a:alpha val="40000"/>
                  </a:prstClr>
                </a:outerShdw>
              </a:effectLst>
            </a:endParaRPr>
          </a:p>
        </p:txBody>
      </p:sp>
      <p:graphicFrame>
        <p:nvGraphicFramePr>
          <p:cNvPr id="9" name="Table 8"/>
          <p:cNvGraphicFramePr>
            <a:graphicFrameLocks noGrp="1"/>
          </p:cNvGraphicFramePr>
          <p:nvPr/>
        </p:nvGraphicFramePr>
        <p:xfrm>
          <a:off x="327194" y="1219200"/>
          <a:ext cx="8459649" cy="523172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936549">
                  <a:extLst>
                    <a:ext uri="{9D8B030D-6E8A-4147-A177-3AD203B41FA5}">
                      <a16:colId xmlns:a16="http://schemas.microsoft.com/office/drawing/2014/main" val="20000"/>
                    </a:ext>
                  </a:extLst>
                </a:gridCol>
                <a:gridCol w="1593745">
                  <a:extLst>
                    <a:ext uri="{9D8B030D-6E8A-4147-A177-3AD203B41FA5}">
                      <a16:colId xmlns:a16="http://schemas.microsoft.com/office/drawing/2014/main" val="20001"/>
                    </a:ext>
                  </a:extLst>
                </a:gridCol>
                <a:gridCol w="1293026">
                  <a:extLst>
                    <a:ext uri="{9D8B030D-6E8A-4147-A177-3AD203B41FA5}">
                      <a16:colId xmlns:a16="http://schemas.microsoft.com/office/drawing/2014/main" val="20002"/>
                    </a:ext>
                  </a:extLst>
                </a:gridCol>
                <a:gridCol w="3849028">
                  <a:extLst>
                    <a:ext uri="{9D8B030D-6E8A-4147-A177-3AD203B41FA5}">
                      <a16:colId xmlns:a16="http://schemas.microsoft.com/office/drawing/2014/main" val="20003"/>
                    </a:ext>
                  </a:extLst>
                </a:gridCol>
                <a:gridCol w="787301">
                  <a:extLst>
                    <a:ext uri="{9D8B030D-6E8A-4147-A177-3AD203B41FA5}">
                      <a16:colId xmlns:a16="http://schemas.microsoft.com/office/drawing/2014/main" val="20004"/>
                    </a:ext>
                  </a:extLst>
                </a:gridCol>
              </a:tblGrid>
              <a:tr h="493307">
                <a:tc>
                  <a:txBody>
                    <a:bodyPr/>
                    <a:lstStyle/>
                    <a:p>
                      <a:pPr marL="0" algn="ctr" defTabSz="914400" rtl="1" eaLnBrk="1" latinLnBrk="0" hangingPunct="1"/>
                      <a:r>
                        <a:rPr lang="fa-IR" sz="1600" b="1" kern="1200" dirty="0">
                          <a:ln w="3175">
                            <a:noFill/>
                          </a:ln>
                          <a:solidFill>
                            <a:schemeClr val="bg1"/>
                          </a:solidFill>
                          <a:latin typeface="+mn-lt"/>
                          <a:ea typeface="+mn-ea"/>
                          <a:cs typeface="B Zar" pitchFamily="2" charset="-78"/>
                        </a:rPr>
                        <a:t>درصد پيشرفت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600" b="1" kern="1200" dirty="0">
                          <a:ln w="3175">
                            <a:noFill/>
                          </a:ln>
                          <a:solidFill>
                            <a:schemeClr val="bg1"/>
                          </a:solidFill>
                          <a:latin typeface="+mn-lt"/>
                          <a:ea typeface="+mn-ea"/>
                          <a:cs typeface="B Zar" pitchFamily="2" charset="-78"/>
                        </a:rPr>
                        <a:t>موسسه مجري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600" b="1" kern="1200" dirty="0">
                          <a:ln w="3175">
                            <a:noFill/>
                          </a:ln>
                          <a:solidFill>
                            <a:schemeClr val="bg1"/>
                          </a:solidFill>
                          <a:latin typeface="+mn-lt"/>
                          <a:ea typeface="+mn-ea"/>
                          <a:cs typeface="B Zar" pitchFamily="2" charset="-78"/>
                        </a:rPr>
                        <a:t>ميزان اعتبار (ميليون ريال)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600" b="1" kern="1200" dirty="0">
                          <a:ln w="3175">
                            <a:noFill/>
                          </a:ln>
                          <a:solidFill>
                            <a:schemeClr val="bg1"/>
                          </a:solidFill>
                          <a:latin typeface="+mn-lt"/>
                          <a:ea typeface="+mn-ea"/>
                          <a:cs typeface="B Zar" pitchFamily="2" charset="-78"/>
                        </a:rPr>
                        <a:t>عنوان طرح</a:t>
                      </a:r>
                      <a:endParaRPr lang="en-US" sz="16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600" b="1" kern="1200" dirty="0">
                          <a:ln w="3175">
                            <a:noFill/>
                          </a:ln>
                          <a:solidFill>
                            <a:schemeClr val="bg1"/>
                          </a:solidFill>
                          <a:latin typeface="+mn-lt"/>
                          <a:ea typeface="+mn-ea"/>
                          <a:cs typeface="B Zar" pitchFamily="2" charset="-78"/>
                        </a:rPr>
                        <a:t>رديف</a:t>
                      </a:r>
                      <a:endParaRPr lang="en-US" sz="16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423109">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100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دانشگاه شهيد چمران</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450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 امكان سنجي نصب نيروگاه هاي خورشيدي در مناطق دوردست </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1</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423109">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پژوهشگاه نيرو</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993</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اعمال نانوپوشش برروي مقره هاي 33</a:t>
                      </a:r>
                      <a:r>
                        <a:rPr lang="ar-SA" sz="1600" b="1" kern="1200" baseline="0" dirty="0">
                          <a:ln w="3175">
                            <a:noFill/>
                          </a:ln>
                          <a:solidFill>
                            <a:schemeClr val="tx1"/>
                          </a:solidFill>
                          <a:latin typeface="+mn-lt"/>
                          <a:ea typeface="+mn-ea"/>
                          <a:cs typeface="B Zar" pitchFamily="2" charset="-78"/>
                        </a:rPr>
                        <a:t> ك و  به منظور افزايش قدرت عايقي</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423109">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tx1"/>
                          </a:solidFill>
                          <a:latin typeface="+mn-lt"/>
                          <a:ea typeface="+mn-ea"/>
                          <a:cs typeface="B Zar" pitchFamily="2" charset="-78"/>
                        </a:rPr>
                        <a:t>پژوهشگاه نيرو</a:t>
                      </a:r>
                      <a:endParaRPr lang="en-US" sz="1600" b="1" kern="1200" dirty="0">
                        <a:ln w="3175">
                          <a:noFill/>
                        </a:ln>
                        <a:solidFill>
                          <a:schemeClr val="tx1"/>
                        </a:solidFill>
                        <a:latin typeface="+mn-lt"/>
                        <a:ea typeface="+mn-ea"/>
                        <a:cs typeface="B Zar" pitchFamily="2" charset="-78"/>
                      </a:endParaRPr>
                    </a:p>
                    <a:p>
                      <a:pPr marL="0" algn="ctr" defTabSz="914400" rtl="0" eaLnBrk="1" latinLnBrk="0" hangingPunct="1"/>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493</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تدوين تكنولوژي كابل خود نگهدار وساخت يك  نمونه</a:t>
                      </a:r>
                      <a:r>
                        <a:rPr lang="ar-SA" sz="1600" b="1" kern="1200" baseline="0" dirty="0">
                          <a:ln w="3175">
                            <a:noFill/>
                          </a:ln>
                          <a:solidFill>
                            <a:schemeClr val="tx1"/>
                          </a:solidFill>
                          <a:latin typeface="+mn-lt"/>
                          <a:ea typeface="+mn-ea"/>
                          <a:cs typeface="B Zar" pitchFamily="2" charset="-78"/>
                        </a:rPr>
                        <a:t> با مرغوبيت بالا</a:t>
                      </a:r>
                      <a:r>
                        <a:rPr lang="ar-SA" sz="1600" b="1" kern="1200" dirty="0">
                          <a:ln w="3175">
                            <a:noFill/>
                          </a:ln>
                          <a:solidFill>
                            <a:schemeClr val="tx1"/>
                          </a:solidFill>
                          <a:latin typeface="+mn-lt"/>
                          <a:ea typeface="+mn-ea"/>
                          <a:cs typeface="B Zar" pitchFamily="2" charset="-78"/>
                        </a:rPr>
                        <a:t> </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3</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3"/>
                  </a:ext>
                </a:extLst>
              </a:tr>
              <a:tr h="423109">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90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tx1"/>
                          </a:solidFill>
                          <a:latin typeface="+mn-lt"/>
                          <a:ea typeface="+mn-ea"/>
                          <a:cs typeface="B Zar" pitchFamily="2" charset="-78"/>
                        </a:rPr>
                        <a:t>دانشگاه شهيد چمران</a:t>
                      </a:r>
                      <a:endParaRPr lang="en-US" sz="1600" b="1" kern="1200" dirty="0">
                        <a:ln w="3175">
                          <a:noFill/>
                        </a:ln>
                        <a:solidFill>
                          <a:schemeClr val="tx1"/>
                        </a:solidFill>
                        <a:latin typeface="+mn-lt"/>
                        <a:ea typeface="+mn-ea"/>
                        <a:cs typeface="B Zar" pitchFamily="2" charset="-78"/>
                      </a:endParaRPr>
                    </a:p>
                    <a:p>
                      <a:pPr marL="0" algn="ctr" defTabSz="914400" rtl="0" eaLnBrk="1" latinLnBrk="0" hangingPunct="1"/>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682</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خطايابي</a:t>
                      </a:r>
                      <a:r>
                        <a:rPr lang="ar-SA" sz="1600" b="1" kern="1200" baseline="0" dirty="0">
                          <a:ln w="3175">
                            <a:noFill/>
                          </a:ln>
                          <a:solidFill>
                            <a:schemeClr val="tx1"/>
                          </a:solidFill>
                          <a:latin typeface="+mn-lt"/>
                          <a:ea typeface="+mn-ea"/>
                          <a:cs typeface="B Zar" pitchFamily="2" charset="-78"/>
                        </a:rPr>
                        <a:t> فيدرهاي 33ك و بااستفاده از تكنيك هوشمند</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r h="423109">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50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علي دشتي</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334</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تابلو هوشمند وسيستم اعلام اتفاء</a:t>
                      </a:r>
                      <a:r>
                        <a:rPr lang="ar-SA" sz="1600" b="1" kern="1200" baseline="0" dirty="0">
                          <a:ln w="3175">
                            <a:noFill/>
                          </a:ln>
                          <a:solidFill>
                            <a:schemeClr val="tx1"/>
                          </a:solidFill>
                          <a:latin typeface="+mn-lt"/>
                          <a:ea typeface="+mn-ea"/>
                          <a:cs typeface="B Zar" pitchFamily="2" charset="-78"/>
                        </a:rPr>
                        <a:t> حريق</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5</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5"/>
                  </a:ext>
                </a:extLst>
              </a:tr>
              <a:tr h="423109">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90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بهروز نورپور</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132</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اثركاربرد لامپهاي كم مصرف وپربهره</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6</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6"/>
                  </a:ext>
                </a:extLst>
              </a:tr>
              <a:tr h="423109">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100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علي پور عيدي</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390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طراحي وساخت</a:t>
                      </a:r>
                      <a:r>
                        <a:rPr lang="ar-SA" sz="1600" b="1" kern="1200" baseline="0" dirty="0">
                          <a:ln w="3175">
                            <a:noFill/>
                          </a:ln>
                          <a:solidFill>
                            <a:schemeClr val="tx1"/>
                          </a:solidFill>
                          <a:latin typeface="+mn-lt"/>
                          <a:ea typeface="+mn-ea"/>
                          <a:cs typeface="B Zar" pitchFamily="2" charset="-78"/>
                        </a:rPr>
                        <a:t> سيستم راديويي حفاظت ومانيتورينگ ترانسفور ماتورهاي توزيع وارسال وثبت موءلفه هاي الكتريكي</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7</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7"/>
                  </a:ext>
                </a:extLst>
              </a:tr>
              <a:tr h="423109">
                <a:tc gridSpan="2">
                  <a:txBody>
                    <a:bodyPr/>
                    <a:lstStyle/>
                    <a:p>
                      <a:pPr marL="0" algn="r" defTabSz="914400" rtl="0" eaLnBrk="1" latinLnBrk="0" hangingPunct="1"/>
                      <a:endParaRPr lang="en-US" sz="16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50196"/>
                      </a:schemeClr>
                    </a:solidFill>
                  </a:tcPr>
                </a:tc>
                <a:tc hMerge="1">
                  <a:txBody>
                    <a:bodyPr/>
                    <a:lstStyle/>
                    <a:p>
                      <a:pPr marL="0" algn="ctr" defTabSz="914400" rtl="0" eaLnBrk="1" latinLnBrk="0" hangingPunct="1"/>
                      <a:endParaRPr lang="en-US" sz="1600" b="1" kern="1200" dirty="0">
                        <a:ln w="3175">
                          <a:noFill/>
                        </a:ln>
                        <a:solidFill>
                          <a:schemeClr val="bg1"/>
                        </a:solidFill>
                        <a:latin typeface="+mn-lt"/>
                        <a:ea typeface="+mn-ea"/>
                        <a:cs typeface="B Zar" pitchFamily="2" charset="-78"/>
                      </a:endParaRPr>
                    </a:p>
                  </a:txBody>
                  <a:tcPr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50196"/>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bg1"/>
                          </a:solidFill>
                          <a:latin typeface="+mn-lt"/>
                          <a:ea typeface="+mn-ea"/>
                          <a:cs typeface="B Zar" pitchFamily="2" charset="-78"/>
                        </a:rPr>
                        <a:t>3474</a:t>
                      </a:r>
                      <a:endParaRPr lang="en-US" sz="1600" b="1" kern="1200" dirty="0">
                        <a:ln w="3175">
                          <a:noFill/>
                        </a:ln>
                        <a:solidFill>
                          <a:schemeClr val="bg1"/>
                        </a:solidFill>
                        <a:latin typeface="+mn-lt"/>
                        <a:ea typeface="+mn-ea"/>
                        <a:cs typeface="B Zar" pitchFamily="2" charset="-7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50196"/>
                      </a:schemeClr>
                    </a:solidFill>
                  </a:tcPr>
                </a:tc>
                <a:tc gridSpan="2">
                  <a:txBody>
                    <a:bodyPr/>
                    <a:lstStyle/>
                    <a:p>
                      <a:pPr marL="0" algn="ctr" defTabSz="914400" rtl="0" eaLnBrk="1" latinLnBrk="0" hangingPunct="1"/>
                      <a:r>
                        <a:rPr lang="fa-IR" sz="1600" b="1" kern="1200" dirty="0">
                          <a:ln w="3175">
                            <a:noFill/>
                          </a:ln>
                          <a:solidFill>
                            <a:schemeClr val="bg1"/>
                          </a:solidFill>
                          <a:latin typeface="+mn-lt"/>
                          <a:ea typeface="+mn-ea"/>
                          <a:cs typeface="B Zar" pitchFamily="2" charset="-78"/>
                        </a:rPr>
                        <a:t>جمـــــــع</a:t>
                      </a:r>
                      <a:endParaRPr lang="en-US" sz="16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alpha val="50196"/>
                      </a:schemeClr>
                    </a:solidFill>
                  </a:tcPr>
                </a:tc>
                <a:tc hMerge="1">
                  <a:txBody>
                    <a:bodyPr/>
                    <a:lstStyle/>
                    <a:p>
                      <a:pPr marL="0" algn="ctr" defTabSz="914400" rtl="0" eaLnBrk="1" latinLnBrk="0" hangingPunct="1"/>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8"/>
                  </a:ext>
                </a:extLst>
              </a:tr>
            </a:tbl>
          </a:graphicData>
        </a:graphic>
      </p:graphicFrame>
      <p:pic>
        <p:nvPicPr>
          <p:cNvPr id="43015" name="Picture 2">
            <a:hlinkClick r:id="" action="ppaction://hlinkshowjump?jump=nextslide"/>
          </p:cNvPr>
          <p:cNvPicPr>
            <a:picLocks noChangeAspect="1"/>
          </p:cNvPicPr>
          <p:nvPr/>
        </p:nvPicPr>
        <p:blipFill>
          <a:blip r:embed="rId7"/>
          <a:srcRect/>
          <a:stretch>
            <a:fillRect/>
          </a:stretch>
        </p:blipFill>
        <p:spPr bwMode="auto">
          <a:xfrm>
            <a:off x="8643938" y="6519863"/>
            <a:ext cx="338137" cy="338137"/>
          </a:xfrm>
          <a:prstGeom prst="rect">
            <a:avLst/>
          </a:prstGeom>
          <a:noFill/>
          <a:ln w="9525">
            <a:noFill/>
            <a:miter lim="800000"/>
            <a:headEnd/>
            <a:tailEnd/>
          </a:ln>
        </p:spPr>
      </p:pic>
      <p:pic>
        <p:nvPicPr>
          <p:cNvPr id="43016" name="Picture 3">
            <a:hlinkClick r:id="" action="ppaction://hlinkshowjump?jump=previousslide"/>
          </p:cNvPr>
          <p:cNvPicPr>
            <a:picLocks noChangeAspect="1"/>
          </p:cNvPicPr>
          <p:nvPr/>
        </p:nvPicPr>
        <p:blipFill>
          <a:blip r:embed="rId6"/>
          <a:srcRect/>
          <a:stretch>
            <a:fillRect/>
          </a:stretch>
        </p:blipFill>
        <p:spPr bwMode="auto">
          <a:xfrm>
            <a:off x="8143875" y="6519863"/>
            <a:ext cx="338138" cy="338137"/>
          </a:xfrm>
          <a:prstGeom prst="rect">
            <a:avLst/>
          </a:prstGeom>
          <a:noFill/>
          <a:ln w="9525">
            <a:noFill/>
            <a:miter lim="800000"/>
            <a:headEnd/>
            <a:tailEnd/>
          </a:ln>
        </p:spPr>
      </p:pic>
    </p:spTree>
  </p:cSld>
  <p:clrMapOvr>
    <a:masterClrMapping/>
  </p:clrMapOvr>
  <p:transition spd="med" advTm="10000">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4034" name="Group 1"/>
          <p:cNvGrpSpPr>
            <a:grpSpLocks/>
          </p:cNvGrpSpPr>
          <p:nvPr/>
        </p:nvGrpSpPr>
        <p:grpSpPr bwMode="auto">
          <a:xfrm>
            <a:off x="7772400" y="34925"/>
            <a:ext cx="1447800" cy="958850"/>
            <a:chOff x="7772400" y="35256"/>
            <a:chExt cx="1447800" cy="958321"/>
          </a:xfrm>
        </p:grpSpPr>
        <p:sp>
          <p:nvSpPr>
            <p:cNvPr id="44040"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4" name="Picture 3"/>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44035"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44036"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44037"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8" name="Table 7"/>
          <p:cNvGraphicFramePr>
            <a:graphicFrameLocks noGrp="1"/>
          </p:cNvGraphicFramePr>
          <p:nvPr/>
        </p:nvGraphicFramePr>
        <p:xfrm>
          <a:off x="357158" y="1357297"/>
          <a:ext cx="8572560" cy="502711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594796">
                  <a:extLst>
                    <a:ext uri="{9D8B030D-6E8A-4147-A177-3AD203B41FA5}">
                      <a16:colId xmlns:a16="http://schemas.microsoft.com/office/drawing/2014/main" val="20000"/>
                    </a:ext>
                  </a:extLst>
                </a:gridCol>
                <a:gridCol w="4193928">
                  <a:extLst>
                    <a:ext uri="{9D8B030D-6E8A-4147-A177-3AD203B41FA5}">
                      <a16:colId xmlns:a16="http://schemas.microsoft.com/office/drawing/2014/main" val="20001"/>
                    </a:ext>
                  </a:extLst>
                </a:gridCol>
                <a:gridCol w="783836">
                  <a:extLst>
                    <a:ext uri="{9D8B030D-6E8A-4147-A177-3AD203B41FA5}">
                      <a16:colId xmlns:a16="http://schemas.microsoft.com/office/drawing/2014/main" val="20002"/>
                    </a:ext>
                  </a:extLst>
                </a:gridCol>
              </a:tblGrid>
              <a:tr h="563075">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اهداف پروژه</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عنوان پروژه بهبود</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رديف</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876613">
                <a:tc>
                  <a:txBody>
                    <a:bodyPr/>
                    <a:lstStyle/>
                    <a:p>
                      <a:pPr marL="0" algn="ctr" defTabSz="914400" rtl="1" eaLnBrk="1" latinLnBrk="0" hangingPunct="1"/>
                      <a:r>
                        <a:rPr lang="fa-IR" sz="1800" b="1" kern="1200" dirty="0">
                          <a:ln w="3175">
                            <a:noFill/>
                          </a:ln>
                          <a:solidFill>
                            <a:schemeClr val="tx1"/>
                          </a:solidFill>
                          <a:latin typeface="+mn-lt"/>
                          <a:ea typeface="+mn-ea"/>
                          <a:cs typeface="B Zar" pitchFamily="2" charset="-78"/>
                        </a:rPr>
                        <a:t>طرح ريزي،اجرا</a:t>
                      </a:r>
                      <a:r>
                        <a:rPr lang="fa-IR" sz="1800" b="1" kern="1200" baseline="0" dirty="0">
                          <a:ln w="3175">
                            <a:noFill/>
                          </a:ln>
                          <a:solidFill>
                            <a:schemeClr val="tx1"/>
                          </a:solidFill>
                          <a:latin typeface="+mn-lt"/>
                          <a:ea typeface="+mn-ea"/>
                          <a:cs typeface="B Zar" pitchFamily="2" charset="-78"/>
                        </a:rPr>
                        <a:t> و پايش استراتژي هاي سازمان در راستاي تحقق چشم انداز</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fa-IR" sz="1800" b="1" kern="1200" dirty="0">
                          <a:ln w="3175">
                            <a:noFill/>
                          </a:ln>
                          <a:solidFill>
                            <a:schemeClr val="tx1"/>
                          </a:solidFill>
                          <a:latin typeface="+mn-lt"/>
                          <a:ea typeface="+mn-ea"/>
                          <a:cs typeface="B Zar" pitchFamily="2" charset="-78"/>
                        </a:rPr>
                        <a:t>مديريت استراتژيك</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fa-IR" sz="1800" b="1" kern="1200" dirty="0">
                          <a:ln w="3175">
                            <a:noFill/>
                          </a:ln>
                          <a:solidFill>
                            <a:schemeClr val="tx1"/>
                          </a:solidFill>
                          <a:latin typeface="+mn-lt"/>
                          <a:ea typeface="+mn-ea"/>
                          <a:cs typeface="B Zar" pitchFamily="2" charset="-78"/>
                        </a:rPr>
                        <a:t>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746842">
                <a:tc>
                  <a:txBody>
                    <a:bodyPr/>
                    <a:lstStyle/>
                    <a:p>
                      <a:pPr marL="0" algn="ctr" defTabSz="914400" rtl="1" eaLnBrk="1" latinLnBrk="0" hangingPunct="1"/>
                      <a:r>
                        <a:rPr lang="fa-IR" sz="1800" b="1" kern="1200" dirty="0">
                          <a:ln w="3175">
                            <a:noFill/>
                          </a:ln>
                          <a:solidFill>
                            <a:schemeClr val="tx1"/>
                          </a:solidFill>
                          <a:latin typeface="+mn-lt"/>
                          <a:ea typeface="+mn-ea"/>
                          <a:cs typeface="B Zar" pitchFamily="2" charset="-78"/>
                        </a:rPr>
                        <a:t>اندازه گيري عملكرد در تمامي حوزه ها</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fa-IR" sz="1800" b="1" kern="1200" dirty="0">
                          <a:ln w="3175">
                            <a:noFill/>
                          </a:ln>
                          <a:solidFill>
                            <a:schemeClr val="tx1"/>
                          </a:solidFill>
                          <a:latin typeface="+mn-lt"/>
                          <a:ea typeface="+mn-ea"/>
                          <a:cs typeface="B Zar" pitchFamily="2" charset="-78"/>
                        </a:rPr>
                        <a:t>استخراج شاخصهاي كليدي عملكرد در حوزه هاي مختلف</a:t>
                      </a:r>
                      <a:r>
                        <a:rPr lang="en-US" sz="1800" b="1" kern="1200" dirty="0">
                          <a:ln w="3175">
                            <a:noFill/>
                          </a:ln>
                          <a:solidFill>
                            <a:schemeClr val="tx1"/>
                          </a:solidFill>
                          <a:latin typeface="+mn-lt"/>
                          <a:ea typeface="+mn-ea"/>
                          <a:cs typeface="B Zar" pitchFamily="2" charset="-78"/>
                        </a:rPr>
                        <a:t> (Score</a:t>
                      </a:r>
                      <a:r>
                        <a:rPr lang="en-US" sz="1800" b="1" kern="1200" baseline="0" dirty="0">
                          <a:ln w="3175">
                            <a:noFill/>
                          </a:ln>
                          <a:solidFill>
                            <a:schemeClr val="tx1"/>
                          </a:solidFill>
                          <a:latin typeface="+mn-lt"/>
                          <a:ea typeface="+mn-ea"/>
                          <a:cs typeface="B Zar" pitchFamily="2" charset="-78"/>
                        </a:rPr>
                        <a:t> Card)</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800182">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شناسايي گلوگاه</a:t>
                      </a:r>
                      <a:r>
                        <a:rPr lang="fa-IR" sz="1800" b="1" kern="1200" baseline="0" dirty="0">
                          <a:ln w="3175">
                            <a:noFill/>
                          </a:ln>
                          <a:solidFill>
                            <a:schemeClr val="tx1"/>
                          </a:solidFill>
                          <a:latin typeface="+mn-lt"/>
                          <a:ea typeface="+mn-ea"/>
                          <a:cs typeface="B Zar" pitchFamily="2" charset="-78"/>
                        </a:rPr>
                        <a:t> ها و ايجاد بهبود در آنها(عملياتي)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مهندسي</a:t>
                      </a:r>
                      <a:r>
                        <a:rPr lang="fa-IR" sz="1800" b="1" kern="1200" baseline="0" dirty="0">
                          <a:ln w="3175">
                            <a:noFill/>
                          </a:ln>
                          <a:solidFill>
                            <a:schemeClr val="tx1"/>
                          </a:solidFill>
                          <a:latin typeface="+mn-lt"/>
                          <a:ea typeface="+mn-ea"/>
                          <a:cs typeface="B Zar" pitchFamily="2" charset="-78"/>
                        </a:rPr>
                        <a:t> ارزش</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3"/>
                  </a:ext>
                </a:extLst>
              </a:tr>
              <a:tr h="733502">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شناسايي،</a:t>
                      </a:r>
                      <a:r>
                        <a:rPr lang="fa-IR" sz="1800" b="1" kern="1200" baseline="0" dirty="0">
                          <a:ln w="3175">
                            <a:noFill/>
                          </a:ln>
                          <a:solidFill>
                            <a:schemeClr val="tx1"/>
                          </a:solidFill>
                          <a:latin typeface="+mn-lt"/>
                          <a:ea typeface="+mn-ea"/>
                          <a:cs typeface="B Zar" pitchFamily="2" charset="-78"/>
                        </a:rPr>
                        <a:t> به كارگيري و توسعه دانش سازماني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مديريت دانش</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r h="666818">
                <a:tc>
                  <a:txBody>
                    <a:bodyPr/>
                    <a:lstStyle/>
                    <a:p>
                      <a:pPr marL="0" algn="ctr" defTabSz="914400" rtl="1" eaLnBrk="1" latinLnBrk="0" hangingPunct="1"/>
                      <a:r>
                        <a:rPr lang="fa-IR" sz="1800" b="1" kern="1200" dirty="0">
                          <a:ln w="3175">
                            <a:noFill/>
                          </a:ln>
                          <a:solidFill>
                            <a:schemeClr val="tx1"/>
                          </a:solidFill>
                          <a:latin typeface="+mn-lt"/>
                          <a:ea typeface="+mn-ea"/>
                          <a:cs typeface="B Zar" pitchFamily="2" charset="-78"/>
                        </a:rPr>
                        <a:t>استقرار سيستم مديريت فرآيند</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fa-IR" sz="1800" b="1" kern="1200" dirty="0">
                          <a:ln w="3175">
                            <a:noFill/>
                          </a:ln>
                          <a:solidFill>
                            <a:schemeClr val="tx1"/>
                          </a:solidFill>
                          <a:latin typeface="+mn-lt"/>
                          <a:ea typeface="+mn-ea"/>
                          <a:cs typeface="B Zar" pitchFamily="2" charset="-78"/>
                        </a:rPr>
                        <a:t>مديريت فرآيندها بر اساس</a:t>
                      </a:r>
                      <a:r>
                        <a:rPr lang="fa-IR" sz="1800" b="1" kern="1200" baseline="0" dirty="0">
                          <a:ln w="3175">
                            <a:noFill/>
                          </a:ln>
                          <a:solidFill>
                            <a:schemeClr val="tx1"/>
                          </a:solidFill>
                          <a:latin typeface="+mn-lt"/>
                          <a:ea typeface="+mn-ea"/>
                          <a:cs typeface="B Zar" pitchFamily="2" charset="-78"/>
                        </a:rPr>
                        <a:t>  </a:t>
                      </a:r>
                      <a:r>
                        <a:rPr lang="en-US" sz="1800" b="1" kern="1200" dirty="0">
                          <a:ln w="3175">
                            <a:noFill/>
                          </a:ln>
                          <a:solidFill>
                            <a:schemeClr val="tx1"/>
                          </a:solidFill>
                          <a:latin typeface="+mn-lt"/>
                          <a:ea typeface="+mn-ea"/>
                          <a:cs typeface="B Zar" pitchFamily="2" charset="-78"/>
                        </a:rPr>
                        <a:t>IMS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5"/>
                  </a:ext>
                </a:extLst>
              </a:tr>
              <a:tr h="613629">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توسعه نظارت سازمان بر عملكرد سرمايه هاي انساني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سيستم ارزيابي عملكرد</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6"/>
                  </a:ext>
                </a:extLst>
              </a:tr>
            </a:tbl>
          </a:graphicData>
        </a:graphic>
      </p:graphicFrame>
      <p:sp>
        <p:nvSpPr>
          <p:cNvPr id="9" name="TextBox 8"/>
          <p:cNvSpPr txBox="1"/>
          <p:nvPr/>
        </p:nvSpPr>
        <p:spPr>
          <a:xfrm>
            <a:off x="2214546" y="285728"/>
            <a:ext cx="4648200" cy="769441"/>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3200" b="1">
                <a:ln w="10541" cmpd="sng">
                  <a:solidFill>
                    <a:schemeClr val="tx1"/>
                  </a:solidFill>
                  <a:prstDash val="solid"/>
                </a:ln>
                <a:solidFill>
                  <a:schemeClr val="bg1"/>
                </a:solidFill>
                <a:effectLst>
                  <a:outerShdw blurRad="50800" dist="38100" dir="8100000" algn="tr" rotWithShape="0">
                    <a:prstClr val="black">
                      <a:alpha val="40000"/>
                    </a:prstClr>
                  </a:outerShdw>
                </a:effectLst>
                <a:cs typeface="B Titr" pitchFamily="2" charset="-78"/>
              </a:defRPr>
            </a:lvl1pPr>
          </a:lstStyle>
          <a:p>
            <a:pPr fontAlgn="auto">
              <a:spcBef>
                <a:spcPts val="0"/>
              </a:spcBef>
              <a:spcAft>
                <a:spcPts val="0"/>
              </a:spcAft>
              <a:defRPr/>
            </a:pPr>
            <a:r>
              <a:rPr lang="fa-IR" sz="4400" dirty="0"/>
              <a:t>پروژه هاي بهبود</a:t>
            </a:r>
            <a:endParaRPr lang="en-US" sz="4400" dirty="0"/>
          </a:p>
        </p:txBody>
      </p:sp>
      <p:sp>
        <p:nvSpPr>
          <p:cNvPr id="10" name="TextBox 3">
            <a:extLst>
              <a:ext uri="{FF2B5EF4-FFF2-40B4-BE49-F238E27FC236}">
                <a16:creationId xmlns:a16="http://schemas.microsoft.com/office/drawing/2014/main" id="{70F6E8A8-32AA-4757-AEE9-CE0940824F79}"/>
              </a:ext>
            </a:extLst>
          </p:cNvPr>
          <p:cNvSpPr txBox="1">
            <a:spLocks noChangeArrowheads="1"/>
          </p:cNvSpPr>
          <p:nvPr/>
        </p:nvSpPr>
        <p:spPr bwMode="auto">
          <a:xfrm>
            <a:off x="3563888" y="6380668"/>
            <a:ext cx="2669159" cy="584775"/>
          </a:xfrm>
          <a:prstGeom prst="rect">
            <a:avLst/>
          </a:prstGeom>
          <a:noFill/>
          <a:ln w="9525">
            <a:noFill/>
            <a:miter lim="800000"/>
            <a:headEnd/>
            <a:tailEnd/>
          </a:ln>
        </p:spPr>
        <p:txBody>
          <a:bodyPr wrap="square">
            <a:spAutoFit/>
          </a:bodyPr>
          <a:lstStyle/>
          <a:p>
            <a:pPr algn="ctr"/>
            <a:r>
              <a:rPr lang="en-US" sz="3200" dirty="0">
                <a:latin typeface="Ubuntu" panose="020B0504030602030204" pitchFamily="34" charset="0"/>
                <a:cs typeface="IRANSans" panose="02040503050201020203" pitchFamily="18" charset="-78"/>
              </a:rPr>
              <a:t>PowerEn.ir</a:t>
            </a:r>
          </a:p>
        </p:txBody>
      </p:sp>
    </p:spTree>
  </p:cSld>
  <p:clrMapOvr>
    <a:masterClrMapping/>
  </p:clrMapOvr>
  <p:transition spd="med" advTm="7000">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5058" name="Group 1"/>
          <p:cNvGrpSpPr>
            <a:grpSpLocks/>
          </p:cNvGrpSpPr>
          <p:nvPr/>
        </p:nvGrpSpPr>
        <p:grpSpPr bwMode="auto">
          <a:xfrm>
            <a:off x="7772400" y="34925"/>
            <a:ext cx="1447800" cy="958850"/>
            <a:chOff x="7772400" y="35256"/>
            <a:chExt cx="1447800" cy="958321"/>
          </a:xfrm>
        </p:grpSpPr>
        <p:sp>
          <p:nvSpPr>
            <p:cNvPr id="45064"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4" name="Picture 3"/>
            <p:cNvPicPr>
              <a:picLocks noChangeAspect="1"/>
            </p:cNvPicPr>
            <p:nvPr/>
          </p:nvPicPr>
          <p:blipFill>
            <a:blip r:embed="rId4"/>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45059" name="Picture 4">
            <a:hlinkClick r:id="rId5" action="ppaction://hlinksldjump"/>
          </p:cNvPr>
          <p:cNvPicPr>
            <a:picLocks noChangeAspect="1"/>
          </p:cNvPicPr>
          <p:nvPr/>
        </p:nvPicPr>
        <p:blipFill>
          <a:blip r:embed="rId6"/>
          <a:srcRect/>
          <a:stretch>
            <a:fillRect/>
          </a:stretch>
        </p:blipFill>
        <p:spPr bwMode="auto">
          <a:xfrm>
            <a:off x="76200" y="6172200"/>
            <a:ext cx="685800" cy="685800"/>
          </a:xfrm>
          <a:prstGeom prst="rect">
            <a:avLst/>
          </a:prstGeom>
          <a:noFill/>
          <a:ln w="9525">
            <a:noFill/>
            <a:miter lim="800000"/>
            <a:headEnd/>
            <a:tailEnd/>
          </a:ln>
        </p:spPr>
      </p:pic>
      <p:pic>
        <p:nvPicPr>
          <p:cNvPr id="45060" name="Picture 5">
            <a:hlinkClick r:id="" action="ppaction://hlinkshowjump?jump=nextslide"/>
          </p:cNvPr>
          <p:cNvPicPr>
            <a:picLocks noChangeAspect="1"/>
          </p:cNvPicPr>
          <p:nvPr/>
        </p:nvPicPr>
        <p:blipFill>
          <a:blip r:embed="rId7"/>
          <a:srcRect/>
          <a:stretch>
            <a:fillRect/>
          </a:stretch>
        </p:blipFill>
        <p:spPr bwMode="auto">
          <a:xfrm>
            <a:off x="8478838" y="6503988"/>
            <a:ext cx="338137" cy="338137"/>
          </a:xfrm>
          <a:prstGeom prst="rect">
            <a:avLst/>
          </a:prstGeom>
          <a:noFill/>
          <a:ln w="9525">
            <a:noFill/>
            <a:miter lim="800000"/>
            <a:headEnd/>
            <a:tailEnd/>
          </a:ln>
        </p:spPr>
      </p:pic>
      <p:pic>
        <p:nvPicPr>
          <p:cNvPr id="45061" name="Picture 6">
            <a:hlinkClick r:id="" action="ppaction://hlinkshowjump?jump=previousslide"/>
          </p:cNvPr>
          <p:cNvPicPr>
            <a:picLocks noChangeAspect="1"/>
          </p:cNvPicPr>
          <p:nvPr/>
        </p:nvPicPr>
        <p:blipFill>
          <a:blip r:embed="rId8"/>
          <a:srcRect/>
          <a:stretch>
            <a:fillRect/>
          </a:stretch>
        </p:blipFill>
        <p:spPr bwMode="auto">
          <a:xfrm>
            <a:off x="8001000" y="6511925"/>
            <a:ext cx="338138" cy="338138"/>
          </a:xfrm>
          <a:prstGeom prst="rect">
            <a:avLst/>
          </a:prstGeom>
          <a:noFill/>
          <a:ln w="9525">
            <a:noFill/>
            <a:miter lim="800000"/>
            <a:headEnd/>
            <a:tailEnd/>
          </a:ln>
        </p:spPr>
      </p:pic>
      <p:graphicFrame>
        <p:nvGraphicFramePr>
          <p:cNvPr id="8" name="Table 7"/>
          <p:cNvGraphicFramePr>
            <a:graphicFrameLocks noGrp="1"/>
          </p:cNvGraphicFramePr>
          <p:nvPr/>
        </p:nvGraphicFramePr>
        <p:xfrm>
          <a:off x="357158" y="1285861"/>
          <a:ext cx="8572560" cy="485727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000660">
                  <a:extLst>
                    <a:ext uri="{9D8B030D-6E8A-4147-A177-3AD203B41FA5}">
                      <a16:colId xmlns:a16="http://schemas.microsoft.com/office/drawing/2014/main" val="20000"/>
                    </a:ext>
                  </a:extLst>
                </a:gridCol>
                <a:gridCol w="2788064">
                  <a:extLst>
                    <a:ext uri="{9D8B030D-6E8A-4147-A177-3AD203B41FA5}">
                      <a16:colId xmlns:a16="http://schemas.microsoft.com/office/drawing/2014/main" val="20001"/>
                    </a:ext>
                  </a:extLst>
                </a:gridCol>
                <a:gridCol w="783836">
                  <a:extLst>
                    <a:ext uri="{9D8B030D-6E8A-4147-A177-3AD203B41FA5}">
                      <a16:colId xmlns:a16="http://schemas.microsoft.com/office/drawing/2014/main" val="20002"/>
                    </a:ext>
                  </a:extLst>
                </a:gridCol>
              </a:tblGrid>
              <a:tr h="714380">
                <a:tc>
                  <a:txBody>
                    <a:bodyPr/>
                    <a:lstStyle/>
                    <a:p>
                      <a:pPr marL="0" algn="ctr" defTabSz="914400" rtl="1" eaLnBrk="1" latinLnBrk="0" hangingPunct="1"/>
                      <a:r>
                        <a:rPr lang="fa-IR" sz="2000" b="1" kern="1200" dirty="0">
                          <a:ln w="3175">
                            <a:noFill/>
                          </a:ln>
                          <a:solidFill>
                            <a:schemeClr val="bg1"/>
                          </a:solidFill>
                          <a:latin typeface="+mn-lt"/>
                          <a:ea typeface="+mn-ea"/>
                          <a:cs typeface="B Zar" pitchFamily="2" charset="-78"/>
                        </a:rPr>
                        <a:t>اهداف پروژه</a:t>
                      </a:r>
                      <a:endParaRPr lang="en-US" sz="20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2000" b="1" kern="1200" dirty="0">
                          <a:ln w="3175">
                            <a:noFill/>
                          </a:ln>
                          <a:solidFill>
                            <a:schemeClr val="bg1"/>
                          </a:solidFill>
                          <a:latin typeface="+mn-lt"/>
                          <a:ea typeface="+mn-ea"/>
                          <a:cs typeface="B Zar" pitchFamily="2" charset="-78"/>
                        </a:rPr>
                        <a:t>عنوان پروژه بهبود</a:t>
                      </a:r>
                      <a:endParaRPr lang="en-US" sz="20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2000" b="1" kern="1200" dirty="0">
                          <a:ln w="3175">
                            <a:noFill/>
                          </a:ln>
                          <a:solidFill>
                            <a:schemeClr val="bg1"/>
                          </a:solidFill>
                          <a:latin typeface="+mn-lt"/>
                          <a:ea typeface="+mn-ea"/>
                          <a:cs typeface="B Zar" pitchFamily="2" charset="-78"/>
                        </a:rPr>
                        <a:t>رديف</a:t>
                      </a:r>
                      <a:endParaRPr lang="en-US" sz="20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786358">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افزايش انگيزش كاركنان به منظور تحقق اهداف سازماني</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تدوين سيستم هاي انگيزشي</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7</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714871">
                <a:tc>
                  <a:txBody>
                    <a:bodyPr/>
                    <a:lstStyle/>
                    <a:p>
                      <a:pPr marL="0" algn="ctr" defTabSz="914400" rtl="1" eaLnBrk="1" latinLnBrk="0" hangingPunct="1"/>
                      <a:r>
                        <a:rPr lang="fa-IR" sz="1800" b="1" kern="1200" dirty="0">
                          <a:ln w="3175">
                            <a:noFill/>
                          </a:ln>
                          <a:solidFill>
                            <a:schemeClr val="accent2">
                              <a:lumMod val="50000"/>
                            </a:schemeClr>
                          </a:solidFill>
                          <a:latin typeface="+mn-lt"/>
                          <a:ea typeface="+mn-ea"/>
                          <a:cs typeface="B Zar" pitchFamily="2" charset="-78"/>
                        </a:rPr>
                        <a:t>افزايش ارزش افزايي براي مشتريان از طريق ايجاد شراكت هدفمند با شركا</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fa-IR" sz="1800" b="1" kern="1200" dirty="0">
                          <a:ln w="3175">
                            <a:noFill/>
                          </a:ln>
                          <a:solidFill>
                            <a:schemeClr val="accent2">
                              <a:lumMod val="50000"/>
                            </a:schemeClr>
                          </a:solidFill>
                          <a:latin typeface="+mn-lt"/>
                          <a:ea typeface="+mn-ea"/>
                          <a:cs typeface="B Zar" pitchFamily="2" charset="-78"/>
                        </a:rPr>
                        <a:t>مديريت زنجيره تأمين   </a:t>
                      </a:r>
                      <a:r>
                        <a:rPr lang="en-US" sz="1800" b="1" kern="1200" dirty="0">
                          <a:ln w="3175">
                            <a:noFill/>
                          </a:ln>
                          <a:solidFill>
                            <a:schemeClr val="accent2">
                              <a:lumMod val="50000"/>
                            </a:schemeClr>
                          </a:solidFill>
                          <a:latin typeface="+mn-lt"/>
                          <a:ea typeface="+mn-ea"/>
                          <a:cs typeface="B Zar" pitchFamily="2" charset="-78"/>
                        </a:rPr>
                        <a:t>SCM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8</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714871">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اندازه گيري توسعه عملكرد كاركنان در</a:t>
                      </a:r>
                      <a:r>
                        <a:rPr lang="fa-IR" sz="1800" b="1" kern="1200" baseline="0" dirty="0">
                          <a:ln w="3175">
                            <a:noFill/>
                          </a:ln>
                          <a:solidFill>
                            <a:schemeClr val="accent2">
                              <a:lumMod val="50000"/>
                            </a:schemeClr>
                          </a:solidFill>
                          <a:latin typeface="+mn-lt"/>
                          <a:ea typeface="+mn-ea"/>
                          <a:cs typeface="B Zar" pitchFamily="2" charset="-78"/>
                        </a:rPr>
                        <a:t> راستاي تحقق چشم انداز سازمان</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برنامه ريزي توسعه منابع انساني</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9</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3"/>
                  </a:ext>
                </a:extLst>
              </a:tr>
              <a:tr h="714871">
                <a:tc>
                  <a:txBody>
                    <a:bodyPr/>
                    <a:lstStyle/>
                    <a:p>
                      <a:pPr marL="0" algn="ctr" defTabSz="914400" rtl="1" eaLnBrk="1" latinLnBrk="0" hangingPunct="1"/>
                      <a:r>
                        <a:rPr lang="fa-IR" sz="1800" b="1" kern="1200" dirty="0">
                          <a:ln w="3175">
                            <a:noFill/>
                          </a:ln>
                          <a:solidFill>
                            <a:schemeClr val="accent2">
                              <a:lumMod val="50000"/>
                            </a:schemeClr>
                          </a:solidFill>
                          <a:latin typeface="+mn-lt"/>
                          <a:ea typeface="+mn-ea"/>
                          <a:cs typeface="B Zar" pitchFamily="2" charset="-78"/>
                        </a:rPr>
                        <a:t>يكپارچه سازي و نحوه عملكرد در قبال مشتريان</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fa-IR" sz="1800" b="1" kern="1200" dirty="0">
                          <a:ln w="3175">
                            <a:noFill/>
                          </a:ln>
                          <a:solidFill>
                            <a:schemeClr val="accent2">
                              <a:lumMod val="50000"/>
                            </a:schemeClr>
                          </a:solidFill>
                          <a:latin typeface="+mn-lt"/>
                          <a:ea typeface="+mn-ea"/>
                          <a:cs typeface="B Zar" pitchFamily="2" charset="-78"/>
                        </a:rPr>
                        <a:t>مديريت ارتباط با مشتري </a:t>
                      </a:r>
                      <a:r>
                        <a:rPr lang="en-US" sz="1800" b="1" kern="1200" dirty="0">
                          <a:ln w="3175">
                            <a:noFill/>
                          </a:ln>
                          <a:solidFill>
                            <a:schemeClr val="accent2">
                              <a:lumMod val="50000"/>
                            </a:schemeClr>
                          </a:solidFill>
                          <a:latin typeface="+mn-lt"/>
                          <a:ea typeface="+mn-ea"/>
                          <a:cs typeface="B Zar" pitchFamily="2" charset="-78"/>
                        </a:rPr>
                        <a:t>CRM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10</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r h="714871">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مقايسه</a:t>
                      </a:r>
                      <a:r>
                        <a:rPr lang="fa-IR" sz="1800" b="1" kern="1200" baseline="0" dirty="0">
                          <a:ln w="3175">
                            <a:noFill/>
                          </a:ln>
                          <a:solidFill>
                            <a:schemeClr val="accent2">
                              <a:lumMod val="50000"/>
                            </a:schemeClr>
                          </a:solidFill>
                          <a:latin typeface="+mn-lt"/>
                          <a:ea typeface="+mn-ea"/>
                          <a:cs typeface="B Zar" pitchFamily="2" charset="-78"/>
                        </a:rPr>
                        <a:t> عملكرد با بهترين ها و بهينه كاوي از آنها</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الگوبرداري</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11</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5"/>
                  </a:ext>
                </a:extLst>
              </a:tr>
              <a:tr h="497052">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دستيابي به آراستگي محيط كار</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en-US" sz="1800" b="1" kern="1200" dirty="0">
                          <a:ln w="3175">
                            <a:noFill/>
                          </a:ln>
                          <a:solidFill>
                            <a:schemeClr val="accent2">
                              <a:lumMod val="50000"/>
                            </a:schemeClr>
                          </a:solidFill>
                          <a:latin typeface="+mn-lt"/>
                          <a:ea typeface="+mn-ea"/>
                          <a:cs typeface="B Zar" pitchFamily="2" charset="-78"/>
                        </a:rPr>
                        <a:t>S5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accent2">
                              <a:lumMod val="50000"/>
                            </a:schemeClr>
                          </a:solidFill>
                          <a:latin typeface="+mn-lt"/>
                          <a:ea typeface="+mn-ea"/>
                          <a:cs typeface="B Zar" pitchFamily="2" charset="-78"/>
                        </a:rPr>
                        <a:t>12</a:t>
                      </a:r>
                      <a:endParaRPr lang="en-US" sz="1800" b="1" kern="1200" dirty="0">
                        <a:ln w="3175">
                          <a:noFill/>
                        </a:ln>
                        <a:solidFill>
                          <a:schemeClr val="accent2">
                            <a:lumMod val="50000"/>
                          </a:schemeClr>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6"/>
                  </a:ext>
                </a:extLst>
              </a:tr>
            </a:tbl>
          </a:graphicData>
        </a:graphic>
      </p:graphicFrame>
      <p:sp>
        <p:nvSpPr>
          <p:cNvPr id="9" name="TextBox 8"/>
          <p:cNvSpPr txBox="1"/>
          <p:nvPr/>
        </p:nvSpPr>
        <p:spPr>
          <a:xfrm>
            <a:off x="2133600" y="428605"/>
            <a:ext cx="4648200"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3200" b="1">
                <a:ln w="10541" cmpd="sng">
                  <a:solidFill>
                    <a:schemeClr val="tx1"/>
                  </a:solidFill>
                  <a:prstDash val="solid"/>
                </a:ln>
                <a:solidFill>
                  <a:schemeClr val="bg1"/>
                </a:solidFill>
                <a:effectLst>
                  <a:outerShdw blurRad="50800" dist="38100" dir="8100000" algn="tr" rotWithShape="0">
                    <a:prstClr val="black">
                      <a:alpha val="40000"/>
                    </a:prstClr>
                  </a:outerShdw>
                </a:effectLst>
                <a:cs typeface="B Titr" pitchFamily="2" charset="-78"/>
              </a:defRPr>
            </a:lvl1pPr>
          </a:lstStyle>
          <a:p>
            <a:pPr fontAlgn="auto">
              <a:spcBef>
                <a:spcPts val="0"/>
              </a:spcBef>
              <a:spcAft>
                <a:spcPts val="0"/>
              </a:spcAft>
              <a:defRPr/>
            </a:pPr>
            <a:r>
              <a:rPr lang="fa-IR" sz="3600" dirty="0"/>
              <a:t>پروژه </a:t>
            </a:r>
            <a:r>
              <a:rPr lang="fa-IR" sz="4400" dirty="0"/>
              <a:t>هاي</a:t>
            </a:r>
            <a:r>
              <a:rPr lang="fa-IR" sz="3600" dirty="0"/>
              <a:t> </a:t>
            </a:r>
            <a:r>
              <a:rPr lang="fa-IR" sz="4800" dirty="0"/>
              <a:t>بهبود</a:t>
            </a:r>
            <a:endParaRPr lang="en-US" sz="3600" dirty="0"/>
          </a:p>
        </p:txBody>
      </p:sp>
    </p:spTree>
  </p:cSld>
  <p:clrMapOvr>
    <a:overrideClrMapping bg1="lt1" tx1="dk1" bg2="lt2" tx2="dk2" accent1="accent1" accent2="accent2" accent3="accent3" accent4="accent4" accent5="accent5" accent6="accent6" hlink="hlink" folHlink="folHlink"/>
  </p:clrMapOvr>
  <p:transition spd="med" advTm="8000">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6082" name="Group 1"/>
          <p:cNvGrpSpPr>
            <a:grpSpLocks/>
          </p:cNvGrpSpPr>
          <p:nvPr/>
        </p:nvGrpSpPr>
        <p:grpSpPr bwMode="auto">
          <a:xfrm>
            <a:off x="7772400" y="34925"/>
            <a:ext cx="1447800" cy="958850"/>
            <a:chOff x="7772400" y="35256"/>
            <a:chExt cx="1447800" cy="958321"/>
          </a:xfrm>
        </p:grpSpPr>
        <p:sp>
          <p:nvSpPr>
            <p:cNvPr id="46088"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4" name="Picture 3"/>
            <p:cNvPicPr>
              <a:picLocks noChangeAspect="1"/>
            </p:cNvPicPr>
            <p:nvPr/>
          </p:nvPicPr>
          <p:blipFill>
            <a:blip r:embed="rId4"/>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46083" name="Picture 4">
            <a:hlinkClick r:id="rId5" action="ppaction://hlinksldjump"/>
          </p:cNvPr>
          <p:cNvPicPr>
            <a:picLocks noChangeAspect="1"/>
          </p:cNvPicPr>
          <p:nvPr/>
        </p:nvPicPr>
        <p:blipFill>
          <a:blip r:embed="rId6"/>
          <a:srcRect/>
          <a:stretch>
            <a:fillRect/>
          </a:stretch>
        </p:blipFill>
        <p:spPr bwMode="auto">
          <a:xfrm>
            <a:off x="76200" y="6172200"/>
            <a:ext cx="685800" cy="685800"/>
          </a:xfrm>
          <a:prstGeom prst="rect">
            <a:avLst/>
          </a:prstGeom>
          <a:noFill/>
          <a:ln w="9525">
            <a:noFill/>
            <a:miter lim="800000"/>
            <a:headEnd/>
            <a:tailEnd/>
          </a:ln>
        </p:spPr>
      </p:pic>
      <p:pic>
        <p:nvPicPr>
          <p:cNvPr id="46084" name="Picture 5">
            <a:hlinkClick r:id="" action="ppaction://hlinkshowjump?jump=nextslide"/>
          </p:cNvPr>
          <p:cNvPicPr>
            <a:picLocks noChangeAspect="1"/>
          </p:cNvPicPr>
          <p:nvPr/>
        </p:nvPicPr>
        <p:blipFill>
          <a:blip r:embed="rId7"/>
          <a:srcRect/>
          <a:stretch>
            <a:fillRect/>
          </a:stretch>
        </p:blipFill>
        <p:spPr bwMode="auto">
          <a:xfrm>
            <a:off x="8478838" y="6503988"/>
            <a:ext cx="338137" cy="338137"/>
          </a:xfrm>
          <a:prstGeom prst="rect">
            <a:avLst/>
          </a:prstGeom>
          <a:noFill/>
          <a:ln w="9525">
            <a:noFill/>
            <a:miter lim="800000"/>
            <a:headEnd/>
            <a:tailEnd/>
          </a:ln>
        </p:spPr>
      </p:pic>
      <p:pic>
        <p:nvPicPr>
          <p:cNvPr id="46085" name="Picture 6">
            <a:hlinkClick r:id="" action="ppaction://hlinkshowjump?jump=previousslide"/>
          </p:cNvPr>
          <p:cNvPicPr>
            <a:picLocks noChangeAspect="1"/>
          </p:cNvPicPr>
          <p:nvPr/>
        </p:nvPicPr>
        <p:blipFill>
          <a:blip r:embed="rId8"/>
          <a:srcRect/>
          <a:stretch>
            <a:fillRect/>
          </a:stretch>
        </p:blipFill>
        <p:spPr bwMode="auto">
          <a:xfrm>
            <a:off x="8001000" y="6511925"/>
            <a:ext cx="338138" cy="338138"/>
          </a:xfrm>
          <a:prstGeom prst="rect">
            <a:avLst/>
          </a:prstGeom>
          <a:noFill/>
          <a:ln w="9525">
            <a:noFill/>
            <a:miter lim="800000"/>
            <a:headEnd/>
            <a:tailEnd/>
          </a:ln>
        </p:spPr>
      </p:pic>
      <p:graphicFrame>
        <p:nvGraphicFramePr>
          <p:cNvPr id="8" name="Table 7"/>
          <p:cNvGraphicFramePr>
            <a:graphicFrameLocks noGrp="1"/>
          </p:cNvGraphicFramePr>
          <p:nvPr/>
        </p:nvGraphicFramePr>
        <p:xfrm>
          <a:off x="357158" y="1253280"/>
          <a:ext cx="8572560" cy="509820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153363">
                  <a:extLst>
                    <a:ext uri="{9D8B030D-6E8A-4147-A177-3AD203B41FA5}">
                      <a16:colId xmlns:a16="http://schemas.microsoft.com/office/drawing/2014/main" val="20000"/>
                    </a:ext>
                  </a:extLst>
                </a:gridCol>
                <a:gridCol w="3691610">
                  <a:extLst>
                    <a:ext uri="{9D8B030D-6E8A-4147-A177-3AD203B41FA5}">
                      <a16:colId xmlns:a16="http://schemas.microsoft.com/office/drawing/2014/main" val="20001"/>
                    </a:ext>
                  </a:extLst>
                </a:gridCol>
                <a:gridCol w="727587">
                  <a:extLst>
                    <a:ext uri="{9D8B030D-6E8A-4147-A177-3AD203B41FA5}">
                      <a16:colId xmlns:a16="http://schemas.microsoft.com/office/drawing/2014/main" val="20002"/>
                    </a:ext>
                  </a:extLst>
                </a:gridCol>
              </a:tblGrid>
              <a:tr h="675522">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اهداف پروژه</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عنوان پروژه بهبود</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cap="rnd">
                            <a:noFill/>
                          </a:ln>
                          <a:solidFill>
                            <a:schemeClr val="bg1"/>
                          </a:solidFill>
                          <a:latin typeface="+mn-lt"/>
                          <a:ea typeface="+mn-ea"/>
                          <a:cs typeface="B Zar" pitchFamily="2" charset="-78"/>
                        </a:rPr>
                        <a:t>رديف</a:t>
                      </a:r>
                      <a:endParaRPr lang="en-US" sz="1800" b="1" kern="1200" dirty="0">
                        <a:ln w="3175" cap="rnd">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620588">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توسعه نظارت سازمان بر عملكرد</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استقرار</a:t>
                      </a:r>
                      <a:r>
                        <a:rPr lang="fa-IR" sz="1800" b="1" kern="1200" baseline="0" dirty="0">
                          <a:ln w="3175">
                            <a:noFill/>
                          </a:ln>
                          <a:solidFill>
                            <a:schemeClr val="tx1"/>
                          </a:solidFill>
                          <a:latin typeface="+mn-lt"/>
                          <a:ea typeface="+mn-ea"/>
                          <a:cs typeface="B Zar" pitchFamily="2" charset="-78"/>
                        </a:rPr>
                        <a:t> چرخه بهره وري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621910">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اندازه گيري ادراك ذينفعان به منظور تدوين برنامه هاي آتي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استقرار سيستم هاي نظر سنجي از ذينفعان</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621910">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شناسايي و استقرار كانال هاي ارتباطي سازمان در تمامي جهات</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طراحي و اجراي نظام جامع ارتباطات سازمان</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3"/>
                  </a:ext>
                </a:extLst>
              </a:tr>
              <a:tr h="621910">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كاهش هزينه تحميل</a:t>
                      </a:r>
                      <a:r>
                        <a:rPr lang="fa-IR" sz="1800" b="1" kern="1200" baseline="0" dirty="0">
                          <a:ln w="3175">
                            <a:noFill/>
                          </a:ln>
                          <a:solidFill>
                            <a:schemeClr val="tx1"/>
                          </a:solidFill>
                          <a:latin typeface="+mn-lt"/>
                          <a:ea typeface="+mn-ea"/>
                          <a:cs typeface="B Zar" pitchFamily="2" charset="-78"/>
                        </a:rPr>
                        <a:t> شده به سازمان به واسطه كيفيت ضعيف خدمات</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بازنگري و بهبود سيستم محاسبه هزينه هاي كيفيت</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r h="621910">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بازنگري</a:t>
                      </a:r>
                      <a:r>
                        <a:rPr lang="fa-IR" sz="1800" b="1" kern="1200" baseline="0" dirty="0">
                          <a:ln w="3175">
                            <a:noFill/>
                          </a:ln>
                          <a:solidFill>
                            <a:schemeClr val="tx1"/>
                          </a:solidFill>
                          <a:latin typeface="+mn-lt"/>
                          <a:ea typeface="+mn-ea"/>
                          <a:cs typeface="B Zar" pitchFamily="2" charset="-78"/>
                        </a:rPr>
                        <a:t> چارچوب سازمان در راستاي تحقق جامعه پايدار</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معماري سازماني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5"/>
                  </a:ext>
                </a:extLst>
              </a:tr>
              <a:tr h="621910">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مديريت مصرف انرژي در راستاي تحقق جامعه پايدار</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مديريت انرژي</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6"/>
                  </a:ext>
                </a:extLst>
              </a:tr>
              <a:tr h="601697">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توسعه عملكرد مديران</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ارزيابي 360 درجه مديران</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19</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7"/>
                  </a:ext>
                </a:extLst>
              </a:tr>
            </a:tbl>
          </a:graphicData>
        </a:graphic>
      </p:graphicFrame>
      <p:sp>
        <p:nvSpPr>
          <p:cNvPr id="9" name="TextBox 8"/>
          <p:cNvSpPr txBox="1"/>
          <p:nvPr/>
        </p:nvSpPr>
        <p:spPr>
          <a:xfrm>
            <a:off x="2133600" y="428604"/>
            <a:ext cx="4648200" cy="769441"/>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3200" b="1">
                <a:ln w="10541" cmpd="sng">
                  <a:solidFill>
                    <a:schemeClr val="tx1"/>
                  </a:solidFill>
                  <a:prstDash val="solid"/>
                </a:ln>
                <a:solidFill>
                  <a:schemeClr val="bg1"/>
                </a:solidFill>
                <a:effectLst>
                  <a:outerShdw blurRad="50800" dist="38100" dir="8100000" algn="tr" rotWithShape="0">
                    <a:prstClr val="black">
                      <a:alpha val="40000"/>
                    </a:prstClr>
                  </a:outerShdw>
                </a:effectLst>
                <a:cs typeface="B Titr" pitchFamily="2" charset="-78"/>
              </a:defRPr>
            </a:lvl1pPr>
          </a:lstStyle>
          <a:p>
            <a:pPr fontAlgn="auto">
              <a:spcBef>
                <a:spcPts val="0"/>
              </a:spcBef>
              <a:spcAft>
                <a:spcPts val="0"/>
              </a:spcAft>
              <a:defRPr/>
            </a:pPr>
            <a:r>
              <a:rPr lang="fa-IR" sz="4400" dirty="0"/>
              <a:t>پروژه </a:t>
            </a:r>
            <a:r>
              <a:rPr lang="fa-IR" sz="4000" dirty="0"/>
              <a:t>هاي</a:t>
            </a:r>
            <a:r>
              <a:rPr lang="fa-IR" sz="4400" dirty="0"/>
              <a:t> بهبود</a:t>
            </a:r>
            <a:endParaRPr lang="en-US" sz="4400" dirty="0"/>
          </a:p>
        </p:txBody>
      </p:sp>
    </p:spTree>
  </p:cSld>
  <p:clrMapOvr>
    <a:overrideClrMapping bg1="lt1" tx1="dk1" bg2="lt2" tx2="dk2" accent1="accent1" accent2="accent2" accent3="accent3" accent4="accent4" accent5="accent5" accent6="accent6" hlink="hlink" folHlink="folHlink"/>
  </p:clrMapOvr>
  <p:transition spd="med" advTm="6000">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142844" y="404664"/>
            <a:ext cx="8072494" cy="584775"/>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rtl="1">
              <a:defRPr sz="2800" b="1">
                <a:ln w="10541" cmpd="sng">
                  <a:solidFill>
                    <a:schemeClr val="tx1"/>
                  </a:solidFill>
                  <a:prstDash val="solid"/>
                </a:ln>
                <a:solidFill>
                  <a:schemeClr val="bg1"/>
                </a:soli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ar-SA"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اقدامات شركت درقبال تقديراز آزادگان؛  ايثارگران</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Table 2"/>
          <p:cNvGraphicFramePr>
            <a:graphicFrameLocks noGrp="1"/>
          </p:cNvGraphicFramePr>
          <p:nvPr/>
        </p:nvGraphicFramePr>
        <p:xfrm>
          <a:off x="1" y="1340011"/>
          <a:ext cx="9144000" cy="53944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928793">
                  <a:extLst>
                    <a:ext uri="{9D8B030D-6E8A-4147-A177-3AD203B41FA5}">
                      <a16:colId xmlns:a16="http://schemas.microsoft.com/office/drawing/2014/main" val="20000"/>
                    </a:ext>
                  </a:extLst>
                </a:gridCol>
                <a:gridCol w="857257">
                  <a:extLst>
                    <a:ext uri="{9D8B030D-6E8A-4147-A177-3AD203B41FA5}">
                      <a16:colId xmlns:a16="http://schemas.microsoft.com/office/drawing/2014/main" val="20001"/>
                    </a:ext>
                  </a:extLst>
                </a:gridCol>
                <a:gridCol w="6000791">
                  <a:extLst>
                    <a:ext uri="{9D8B030D-6E8A-4147-A177-3AD203B41FA5}">
                      <a16:colId xmlns:a16="http://schemas.microsoft.com/office/drawing/2014/main" val="20002"/>
                    </a:ext>
                  </a:extLst>
                </a:gridCol>
                <a:gridCol w="357159">
                  <a:extLst>
                    <a:ext uri="{9D8B030D-6E8A-4147-A177-3AD203B41FA5}">
                      <a16:colId xmlns:a16="http://schemas.microsoft.com/office/drawing/2014/main" val="20003"/>
                    </a:ext>
                  </a:extLst>
                </a:gridCol>
              </a:tblGrid>
              <a:tr h="513483">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مبلغ به ريال</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تعدادايثارگران</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1800" b="1" kern="1200" dirty="0">
                          <a:ln w="3175">
                            <a:noFill/>
                          </a:ln>
                          <a:solidFill>
                            <a:schemeClr val="tx1"/>
                          </a:solidFill>
                          <a:latin typeface="+mn-lt"/>
                          <a:ea typeface="+mn-ea"/>
                          <a:cs typeface="B Zar" pitchFamily="2" charset="-78"/>
                        </a:rPr>
                        <a:t>عنوان</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r>
                        <a:rPr lang="ar-SA" sz="1600" dirty="0">
                          <a:ln>
                            <a:noFill/>
                          </a:ln>
                          <a:solidFill>
                            <a:schemeClr val="tx1"/>
                          </a:solidFill>
                          <a:cs typeface="B Zar" pitchFamily="2" charset="-78"/>
                        </a:rPr>
                        <a:t>رديف</a:t>
                      </a:r>
                      <a:endParaRPr lang="en-US" sz="1600" dirty="0">
                        <a:ln>
                          <a:noFill/>
                        </a:ln>
                        <a:solidFill>
                          <a:schemeClr val="tx1"/>
                        </a:solidFill>
                        <a:cs typeface="B Zar" pitchFamily="2" charset="-78"/>
                      </a:endParaRPr>
                    </a:p>
                  </a:txBody>
                  <a:tcPr vert="vert"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extLst>
                  <a:ext uri="{0D108BD9-81ED-4DB2-BD59-A6C34878D82A}">
                    <a16:rowId xmlns:a16="http://schemas.microsoft.com/office/drawing/2014/main" val="10000"/>
                  </a:ext>
                </a:extLst>
              </a:tr>
              <a:tr h="621585">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873</a:t>
                      </a:r>
                      <a:r>
                        <a:rPr lang="fa-IR"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840</a:t>
                      </a:r>
                      <a:r>
                        <a:rPr lang="fa-IR"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314</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r" defTabSz="914400" rtl="0" eaLnBrk="1" latinLnBrk="0" hangingPunct="1"/>
                      <a:r>
                        <a:rPr lang="ar-SA" sz="2000" b="1" kern="1200" dirty="0">
                          <a:ln w="3175">
                            <a:noFill/>
                          </a:ln>
                          <a:solidFill>
                            <a:schemeClr val="tx1"/>
                          </a:solidFill>
                          <a:latin typeface="+mn-lt"/>
                          <a:ea typeface="+mn-ea"/>
                          <a:cs typeface="B Zar" pitchFamily="2" charset="-78"/>
                        </a:rPr>
                        <a:t>پرداخت كمكهاي نقدي (بن اعتباري)به ايثارگران در ايام هفته دفاع مقدس</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extLst>
                  <a:ext uri="{0D108BD9-81ED-4DB2-BD59-A6C34878D82A}">
                    <a16:rowId xmlns:a16="http://schemas.microsoft.com/office/drawing/2014/main" val="10001"/>
                  </a:ext>
                </a:extLst>
              </a:tr>
              <a:tr h="533555">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415</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137</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هديه ولادت</a:t>
                      </a:r>
                      <a:r>
                        <a:rPr lang="ar-SA" sz="1800" b="1" kern="1200" baseline="0" dirty="0">
                          <a:ln w="3175">
                            <a:noFill/>
                          </a:ln>
                          <a:solidFill>
                            <a:schemeClr val="tx1"/>
                          </a:solidFill>
                          <a:latin typeface="+mn-lt"/>
                          <a:ea typeface="+mn-ea"/>
                          <a:cs typeface="B Zar" pitchFamily="2" charset="-78"/>
                        </a:rPr>
                        <a:t> حضرت فاطمه زهرا(س)و روز گراميداشت مقام </a:t>
                      </a:r>
                      <a:r>
                        <a:rPr lang="ar-SA" sz="2000" b="1" kern="1200" baseline="0" dirty="0">
                          <a:ln w="3175">
                            <a:noFill/>
                          </a:ln>
                          <a:solidFill>
                            <a:schemeClr val="tx1"/>
                          </a:solidFill>
                          <a:latin typeface="+mn-lt"/>
                          <a:ea typeface="+mn-ea"/>
                          <a:cs typeface="B Zar" pitchFamily="2" charset="-78"/>
                        </a:rPr>
                        <a:t>زن</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2</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extLst>
                  <a:ext uri="{0D108BD9-81ED-4DB2-BD59-A6C34878D82A}">
                    <a16:rowId xmlns:a16="http://schemas.microsoft.com/office/drawing/2014/main" val="10002"/>
                  </a:ext>
                </a:extLst>
              </a:tr>
              <a:tr h="351331">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708</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119</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r" defTabSz="914400" rtl="0" eaLnBrk="1" latinLnBrk="0" hangingPunct="1"/>
                      <a:r>
                        <a:rPr lang="ar-SA" sz="2000" b="1" kern="1200" dirty="0">
                          <a:ln w="3175">
                            <a:noFill/>
                          </a:ln>
                          <a:solidFill>
                            <a:schemeClr val="tx1"/>
                          </a:solidFill>
                          <a:latin typeface="+mn-lt"/>
                          <a:ea typeface="+mn-ea"/>
                          <a:cs typeface="B Zar" pitchFamily="2" charset="-78"/>
                        </a:rPr>
                        <a:t>هديه خانواده شهدا در دهه فجر</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3</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extLst>
                  <a:ext uri="{0D108BD9-81ED-4DB2-BD59-A6C34878D82A}">
                    <a16:rowId xmlns:a16="http://schemas.microsoft.com/office/drawing/2014/main" val="10003"/>
                  </a:ext>
                </a:extLst>
              </a:tr>
              <a:tr h="521976">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465</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87</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r" defTabSz="914400" rtl="0" eaLnBrk="1" latinLnBrk="0" hangingPunct="1"/>
                      <a:r>
                        <a:rPr lang="ar-SA" sz="1700" b="1" kern="1200" dirty="0">
                          <a:ln w="3175">
                            <a:noFill/>
                          </a:ln>
                          <a:solidFill>
                            <a:schemeClr val="tx1"/>
                          </a:solidFill>
                          <a:latin typeface="+mn-lt"/>
                          <a:ea typeface="+mn-ea"/>
                          <a:cs typeface="B Zar" pitchFamily="2" charset="-78"/>
                        </a:rPr>
                        <a:t>قدرداني از جانبازان همكار در سالروز ولادت حضرت ابوالفضل</a:t>
                      </a:r>
                      <a:r>
                        <a:rPr lang="ar-SA" sz="1700" b="1" kern="1200" baseline="0" dirty="0">
                          <a:ln w="3175">
                            <a:noFill/>
                          </a:ln>
                          <a:solidFill>
                            <a:schemeClr val="tx1"/>
                          </a:solidFill>
                          <a:latin typeface="+mn-lt"/>
                          <a:ea typeface="+mn-ea"/>
                          <a:cs typeface="B Zar" pitchFamily="2" charset="-78"/>
                        </a:rPr>
                        <a:t> </a:t>
                      </a:r>
                      <a:r>
                        <a:rPr lang="ar-SA" sz="1800" b="1" kern="1200" dirty="0">
                          <a:ln w="3175">
                            <a:noFill/>
                          </a:ln>
                          <a:solidFill>
                            <a:schemeClr val="tx1"/>
                          </a:solidFill>
                          <a:latin typeface="+mn-lt"/>
                          <a:ea typeface="+mn-ea"/>
                          <a:cs typeface="B Zar" pitchFamily="2" charset="-78"/>
                        </a:rPr>
                        <a:t>العباس(ع)</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4</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extLst>
                  <a:ext uri="{0D108BD9-81ED-4DB2-BD59-A6C34878D82A}">
                    <a16:rowId xmlns:a16="http://schemas.microsoft.com/office/drawing/2014/main" val="10004"/>
                  </a:ext>
                </a:extLst>
              </a:tr>
              <a:tr h="621585">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126</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17</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r" defTabSz="914400" rtl="0" eaLnBrk="1" latinLnBrk="0" hangingPunct="1"/>
                      <a:r>
                        <a:rPr lang="ar-SA" sz="2000" b="1" kern="1200" dirty="0">
                          <a:ln w="3175">
                            <a:noFill/>
                          </a:ln>
                          <a:solidFill>
                            <a:schemeClr val="tx1"/>
                          </a:solidFill>
                          <a:latin typeface="+mn-lt"/>
                          <a:ea typeface="+mn-ea"/>
                          <a:cs typeface="B Zar" pitchFamily="2" charset="-78"/>
                        </a:rPr>
                        <a:t>قدرداني از آزادگان</a:t>
                      </a:r>
                      <a:r>
                        <a:rPr lang="ar-SA" sz="2000" b="1" kern="1200" baseline="0" dirty="0">
                          <a:ln w="3175">
                            <a:noFill/>
                          </a:ln>
                          <a:solidFill>
                            <a:schemeClr val="tx1"/>
                          </a:solidFill>
                          <a:latin typeface="+mn-lt"/>
                          <a:ea typeface="+mn-ea"/>
                          <a:cs typeface="B Zar" pitchFamily="2" charset="-78"/>
                        </a:rPr>
                        <a:t> به مناسبت  سالروز بازگشت آزادگان سرافراز به ميهن اسلامي</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5</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extLst>
                  <a:ext uri="{0D108BD9-81ED-4DB2-BD59-A6C34878D82A}">
                    <a16:rowId xmlns:a16="http://schemas.microsoft.com/office/drawing/2014/main" val="10005"/>
                  </a:ext>
                </a:extLst>
              </a:tr>
              <a:tr h="416258">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318</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105</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r" defTabSz="914400" rtl="0" eaLnBrk="1" latinLnBrk="0" hangingPunct="1"/>
                      <a:r>
                        <a:rPr lang="ar-SA" sz="1800" b="1" kern="1200" dirty="0">
                          <a:ln w="3175">
                            <a:noFill/>
                          </a:ln>
                          <a:solidFill>
                            <a:schemeClr val="tx1"/>
                          </a:solidFill>
                          <a:latin typeface="+mn-lt"/>
                          <a:ea typeface="+mn-ea"/>
                          <a:cs typeface="B Zar" pitchFamily="2" charset="-78"/>
                        </a:rPr>
                        <a:t>قدر داني از رزمندگان هشت سال جنگ تحميلي در هفته دفاع</a:t>
                      </a:r>
                      <a:r>
                        <a:rPr lang="ar-SA" sz="2000" b="1" kern="1200" dirty="0">
                          <a:ln w="3175">
                            <a:noFill/>
                          </a:ln>
                          <a:solidFill>
                            <a:schemeClr val="tx1"/>
                          </a:solidFill>
                          <a:latin typeface="+mn-lt"/>
                          <a:ea typeface="+mn-ea"/>
                          <a:cs typeface="B Zar" pitchFamily="2" charset="-78"/>
                        </a:rPr>
                        <a:t> </a:t>
                      </a:r>
                      <a:r>
                        <a:rPr lang="ar-SA" sz="1800" b="1" kern="1200" dirty="0">
                          <a:ln w="3175">
                            <a:noFill/>
                          </a:ln>
                          <a:solidFill>
                            <a:schemeClr val="tx1"/>
                          </a:solidFill>
                          <a:latin typeface="+mn-lt"/>
                          <a:ea typeface="+mn-ea"/>
                          <a:cs typeface="B Zar" pitchFamily="2" charset="-78"/>
                        </a:rPr>
                        <a:t>مقدس</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6</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extLst>
                  <a:ext uri="{0D108BD9-81ED-4DB2-BD59-A6C34878D82A}">
                    <a16:rowId xmlns:a16="http://schemas.microsoft.com/office/drawing/2014/main" val="10006"/>
                  </a:ext>
                </a:extLst>
              </a:tr>
              <a:tr h="1109949">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1</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391</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060</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300</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r" defTabSz="914400" rtl="0" eaLnBrk="1" latinLnBrk="0" hangingPunct="1"/>
                      <a:r>
                        <a:rPr lang="ar-SA" sz="2000" b="1" kern="1200" dirty="0">
                          <a:ln w="3175">
                            <a:noFill/>
                          </a:ln>
                          <a:solidFill>
                            <a:schemeClr val="tx1"/>
                          </a:solidFill>
                          <a:latin typeface="+mn-lt"/>
                          <a:ea typeface="+mn-ea"/>
                          <a:cs typeface="B Zar" pitchFamily="2" charset="-78"/>
                        </a:rPr>
                        <a:t>پرداخت هزينه سفر زيارتي يا سياحتي به مدت 5 روز به همكاران جانباز ،آزاده</a:t>
                      </a:r>
                      <a:r>
                        <a:rPr lang="ar-SA" sz="2000" b="1" kern="1200" baseline="0" dirty="0">
                          <a:ln w="3175">
                            <a:noFill/>
                          </a:ln>
                          <a:solidFill>
                            <a:schemeClr val="tx1"/>
                          </a:solidFill>
                          <a:latin typeface="+mn-lt"/>
                          <a:ea typeface="+mn-ea"/>
                          <a:cs typeface="B Zar" pitchFamily="2" charset="-78"/>
                        </a:rPr>
                        <a:t> ،رزمنده و خانواده شهدا</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7</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alpha val="25000"/>
                      </a:srgbClr>
                    </a:solidFill>
                  </a:tcPr>
                </a:tc>
                <a:extLst>
                  <a:ext uri="{0D108BD9-81ED-4DB2-BD59-A6C34878D82A}">
                    <a16:rowId xmlns:a16="http://schemas.microsoft.com/office/drawing/2014/main" val="10007"/>
                  </a:ext>
                </a:extLst>
              </a:tr>
              <a:tr h="435302">
                <a:tc>
                  <a:txBody>
                    <a:bodyPr/>
                    <a:lstStyle/>
                    <a:p>
                      <a:pPr marL="0" algn="ctr" defTabSz="914400" rtl="0" eaLnBrk="1" latinLnBrk="0" hangingPunct="1"/>
                      <a:r>
                        <a:rPr lang="ar-SA" sz="2000" b="1" kern="1200" dirty="0">
                          <a:ln w="3175">
                            <a:noFill/>
                          </a:ln>
                          <a:solidFill>
                            <a:schemeClr val="tx1"/>
                          </a:solidFill>
                          <a:latin typeface="+mn-lt"/>
                          <a:ea typeface="+mn-ea"/>
                          <a:cs typeface="B Zar" pitchFamily="2" charset="-78"/>
                        </a:rPr>
                        <a:t>4</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309</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900</a:t>
                      </a:r>
                      <a:r>
                        <a:rPr lang="en-US" sz="2000" b="1" kern="1200" dirty="0">
                          <a:ln w="3175">
                            <a:noFill/>
                          </a:ln>
                          <a:solidFill>
                            <a:schemeClr val="tx1"/>
                          </a:solidFill>
                          <a:latin typeface="+mn-lt"/>
                          <a:ea typeface="+mn-ea"/>
                          <a:cs typeface="B Zar" pitchFamily="2" charset="-78"/>
                        </a:rPr>
                        <a:t>/</a:t>
                      </a:r>
                      <a:r>
                        <a:rPr lang="ar-SA" sz="2000" b="1" kern="1200" dirty="0">
                          <a:ln w="3175">
                            <a:noFill/>
                          </a:ln>
                          <a:solidFill>
                            <a:schemeClr val="tx1"/>
                          </a:solidFill>
                          <a:latin typeface="+mn-lt"/>
                          <a:ea typeface="+mn-ea"/>
                          <a:cs typeface="B Zar" pitchFamily="2" charset="-78"/>
                        </a:rPr>
                        <a:t>000</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25000"/>
                      </a:srgbClr>
                    </a:solidFill>
                  </a:tcPr>
                </a:tc>
                <a:tc gridSpan="3">
                  <a:txBody>
                    <a:bodyPr/>
                    <a:lstStyle/>
                    <a:p>
                      <a:pPr marL="0" algn="l" defTabSz="914400" rtl="0" eaLnBrk="1" latinLnBrk="0" hangingPunct="1"/>
                      <a:r>
                        <a:rPr lang="ar-SA" sz="2000" b="1" kern="1200" dirty="0">
                          <a:ln w="3175">
                            <a:noFill/>
                          </a:ln>
                          <a:solidFill>
                            <a:schemeClr val="tx1"/>
                          </a:solidFill>
                          <a:latin typeface="+mn-lt"/>
                          <a:ea typeface="+mn-ea"/>
                          <a:cs typeface="B Zar" pitchFamily="2" charset="-78"/>
                        </a:rPr>
                        <a:t>جمع كل پرداختها</a:t>
                      </a:r>
                      <a:endParaRPr lang="en-US" sz="2000" b="1" kern="1200" dirty="0">
                        <a:ln w="3175">
                          <a:noFill/>
                        </a:ln>
                        <a:solidFill>
                          <a:schemeClr val="tx1"/>
                        </a:solidFill>
                        <a:latin typeface="+mn-lt"/>
                        <a:ea typeface="+mn-ea"/>
                        <a:cs typeface="B Zar"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25000"/>
                      </a:srgbClr>
                    </a:soli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8"/>
                  </a:ext>
                </a:extLst>
              </a:tr>
            </a:tbl>
          </a:graphicData>
        </a:graphic>
      </p:graphicFrame>
      <p:grpSp>
        <p:nvGrpSpPr>
          <p:cNvPr id="47108" name="Group 3"/>
          <p:cNvGrpSpPr>
            <a:grpSpLocks/>
          </p:cNvGrpSpPr>
          <p:nvPr/>
        </p:nvGrpSpPr>
        <p:grpSpPr bwMode="auto">
          <a:xfrm>
            <a:off x="7772400" y="34925"/>
            <a:ext cx="1447800" cy="958850"/>
            <a:chOff x="7772400" y="35256"/>
            <a:chExt cx="1447800" cy="958321"/>
          </a:xfrm>
        </p:grpSpPr>
        <p:sp>
          <p:nvSpPr>
            <p:cNvPr id="47112" name="TextBox 4"/>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6" name="Picture 5"/>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47109" name="Picture 6">
            <a:hlinkClick r:id="rId4" action="ppaction://hlinksldjump"/>
          </p:cNvPr>
          <p:cNvPicPr>
            <a:picLocks noChangeAspect="1"/>
          </p:cNvPicPr>
          <p:nvPr/>
        </p:nvPicPr>
        <p:blipFill>
          <a:blip r:embed="rId5"/>
          <a:srcRect/>
          <a:stretch>
            <a:fillRect/>
          </a:stretch>
        </p:blipFill>
        <p:spPr bwMode="auto">
          <a:xfrm>
            <a:off x="3857625" y="6515100"/>
            <a:ext cx="685800" cy="685800"/>
          </a:xfrm>
          <a:prstGeom prst="rect">
            <a:avLst/>
          </a:prstGeom>
          <a:noFill/>
          <a:ln w="9525">
            <a:noFill/>
            <a:miter lim="800000"/>
            <a:headEnd/>
            <a:tailEnd/>
          </a:ln>
        </p:spPr>
      </p:pic>
      <p:pic>
        <p:nvPicPr>
          <p:cNvPr id="47110" name="Picture 7">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47111" name="Picture 8">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Tree>
  </p:cSld>
  <p:clrMapOvr>
    <a:masterClrMapping/>
  </p:clrMapOvr>
  <p:transition spd="med" advTm="6000">
    <p:fad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48130" name="Group 2"/>
          <p:cNvGrpSpPr>
            <a:grpSpLocks/>
          </p:cNvGrpSpPr>
          <p:nvPr/>
        </p:nvGrpSpPr>
        <p:grpSpPr bwMode="auto">
          <a:xfrm>
            <a:off x="6715125" y="0"/>
            <a:ext cx="2428875" cy="958850"/>
            <a:chOff x="7000892" y="35256"/>
            <a:chExt cx="2428892" cy="958151"/>
          </a:xfrm>
        </p:grpSpPr>
        <p:sp>
          <p:nvSpPr>
            <p:cNvPr id="48137" name="TextBox 3"/>
            <p:cNvSpPr txBox="1">
              <a:spLocks noChangeArrowheads="1"/>
            </p:cNvSpPr>
            <p:nvPr/>
          </p:nvSpPr>
          <p:spPr bwMode="auto">
            <a:xfrm>
              <a:off x="7000892" y="685800"/>
              <a:ext cx="2428892" cy="307607"/>
            </a:xfrm>
            <a:prstGeom prst="rect">
              <a:avLst/>
            </a:prstGeom>
            <a:noFill/>
            <a:ln w="9525">
              <a:noFill/>
              <a:miter lim="800000"/>
              <a:headEnd/>
              <a:tailEnd/>
            </a:ln>
          </p:spPr>
          <p:txBody>
            <a:bodyPr>
              <a:spAutoFit/>
            </a:bodyPr>
            <a:lstStyle/>
            <a:p>
              <a:pPr algn="ctr"/>
              <a:r>
                <a:rPr lang="fa-IR" sz="1400">
                  <a:solidFill>
                    <a:schemeClr val="bg1"/>
                  </a:solidFill>
                  <a:latin typeface="IranNastaliq"/>
                </a:rPr>
                <a:t>شركت توزيع نيروي برق  خوزستان</a:t>
              </a:r>
              <a:endParaRPr lang="en-US" sz="1400">
                <a:solidFill>
                  <a:schemeClr val="bg1"/>
                </a:solidFill>
                <a:latin typeface="IranNastaliq"/>
              </a:endParaRPr>
            </a:p>
          </p:txBody>
        </p:sp>
        <p:pic>
          <p:nvPicPr>
            <p:cNvPr id="5" name="Picture 4"/>
            <p:cNvPicPr>
              <a:picLocks noChangeAspect="1"/>
            </p:cNvPicPr>
            <p:nvPr/>
          </p:nvPicPr>
          <p:blipFill>
            <a:blip r:embed="rId3"/>
            <a:stretch>
              <a:fillRect/>
            </a:stretch>
          </p:blipFill>
          <p:spPr>
            <a:xfrm>
              <a:off x="8232801" y="35256"/>
              <a:ext cx="530229" cy="650401"/>
            </a:xfrm>
            <a:prstGeom prst="rect">
              <a:avLst/>
            </a:prstGeom>
            <a:ln>
              <a:noFill/>
            </a:ln>
            <a:effectLst>
              <a:outerShdw blurRad="292100" dist="139700" dir="2700000" algn="tl" rotWithShape="0">
                <a:srgbClr val="333333">
                  <a:alpha val="65000"/>
                </a:srgbClr>
              </a:outerShdw>
            </a:effectLst>
          </p:spPr>
        </p:pic>
      </p:grpSp>
      <p:pic>
        <p:nvPicPr>
          <p:cNvPr id="48131"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48132"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48133"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9" name="TextBox 8"/>
          <p:cNvSpPr txBox="1"/>
          <p:nvPr/>
        </p:nvSpPr>
        <p:spPr>
          <a:xfrm>
            <a:off x="285720" y="214290"/>
            <a:ext cx="7358114" cy="830997"/>
          </a:xfrm>
          <a:prstGeom prst="rect">
            <a:avLst/>
          </a:prstGeom>
          <a:solidFill>
            <a:srgbClr val="92D050">
              <a:alpha val="23000"/>
            </a:srgbClr>
          </a:solid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3200" b="1">
                <a:ln w="10541" cmpd="sng">
                  <a:solidFill>
                    <a:schemeClr val="tx1"/>
                  </a:solidFill>
                  <a:prstDash val="solid"/>
                </a:ln>
                <a:solidFill>
                  <a:schemeClr val="bg1"/>
                </a:solidFill>
                <a:effectLst>
                  <a:outerShdw blurRad="50800" dist="38100" dir="8100000" algn="tr" rotWithShape="0">
                    <a:prstClr val="black">
                      <a:alpha val="40000"/>
                    </a:prstClr>
                  </a:outerShdw>
                </a:effectLst>
                <a:cs typeface="B Titr" pitchFamily="2" charset="-78"/>
              </a:defRPr>
            </a:lvl1pPr>
          </a:lstStyle>
          <a:p>
            <a:pPr fontAlgn="auto">
              <a:spcBef>
                <a:spcPts val="0"/>
              </a:spcBef>
              <a:spcAft>
                <a:spcPts val="0"/>
              </a:spcAft>
              <a:defRPr/>
            </a:pPr>
            <a:r>
              <a:rPr lang="ar-SA" sz="2400" dirty="0">
                <a:solidFill>
                  <a:srgbClr val="00B050"/>
                </a:solidFill>
              </a:rPr>
              <a:t>عملكرد شركت در احداث شبكه  جهت اماكن ويادمانهاي مورد بازديد راهيان نور</a:t>
            </a:r>
            <a:endParaRPr lang="en-US" sz="2400" dirty="0">
              <a:solidFill>
                <a:srgbClr val="00B050"/>
              </a:solidFill>
            </a:endParaRPr>
          </a:p>
        </p:txBody>
      </p:sp>
      <p:sp>
        <p:nvSpPr>
          <p:cNvPr id="48135" name="TextBox 9"/>
          <p:cNvSpPr txBox="1">
            <a:spLocks noChangeArrowheads="1"/>
          </p:cNvSpPr>
          <p:nvPr/>
        </p:nvSpPr>
        <p:spPr bwMode="auto">
          <a:xfrm>
            <a:off x="419100" y="1524000"/>
            <a:ext cx="8510588" cy="3140075"/>
          </a:xfrm>
          <a:prstGeom prst="rect">
            <a:avLst/>
          </a:prstGeom>
          <a:noFill/>
          <a:ln w="9525">
            <a:noFill/>
            <a:miter lim="800000"/>
            <a:headEnd/>
            <a:tailEnd/>
          </a:ln>
        </p:spPr>
        <p:txBody>
          <a:bodyPr>
            <a:spAutoFit/>
          </a:bodyPr>
          <a:lstStyle/>
          <a:p>
            <a:endParaRPr lang="en-US" b="1">
              <a:solidFill>
                <a:schemeClr val="bg1"/>
              </a:solidFill>
              <a:cs typeface="B Zar" pitchFamily="2" charset="-78"/>
            </a:endParaRPr>
          </a:p>
          <a:p>
            <a:endParaRPr lang="en-US" b="1">
              <a:solidFill>
                <a:schemeClr val="bg1"/>
              </a:solidFill>
              <a:cs typeface="B Zar" pitchFamily="2" charset="-78"/>
            </a:endParaRPr>
          </a:p>
          <a:p>
            <a:endParaRPr lang="en-US" b="1">
              <a:solidFill>
                <a:schemeClr val="bg1"/>
              </a:solidFill>
              <a:cs typeface="B Zar" pitchFamily="2" charset="-78"/>
            </a:endParaRPr>
          </a:p>
          <a:p>
            <a:endParaRPr lang="en-US" b="1">
              <a:solidFill>
                <a:schemeClr val="bg1"/>
              </a:solidFill>
              <a:cs typeface="B Zar" pitchFamily="2" charset="-78"/>
            </a:endParaRPr>
          </a:p>
          <a:p>
            <a:endParaRPr lang="en-US" b="1">
              <a:solidFill>
                <a:schemeClr val="bg1"/>
              </a:solidFill>
              <a:cs typeface="B Zar" pitchFamily="2" charset="-78"/>
            </a:endParaRPr>
          </a:p>
          <a:p>
            <a:endParaRPr lang="en-US" b="1">
              <a:solidFill>
                <a:schemeClr val="bg1"/>
              </a:solidFill>
              <a:cs typeface="B Zar" pitchFamily="2" charset="-78"/>
            </a:endParaRPr>
          </a:p>
          <a:p>
            <a:endParaRPr lang="en-US" b="1">
              <a:solidFill>
                <a:schemeClr val="bg1"/>
              </a:solidFill>
              <a:cs typeface="B Zar" pitchFamily="2" charset="-78"/>
            </a:endParaRPr>
          </a:p>
          <a:p>
            <a:endParaRPr lang="en-US" b="1">
              <a:solidFill>
                <a:schemeClr val="bg1"/>
              </a:solidFill>
              <a:cs typeface="B Zar" pitchFamily="2" charset="-78"/>
            </a:endParaRPr>
          </a:p>
          <a:p>
            <a:endParaRPr lang="en-US" b="1">
              <a:solidFill>
                <a:schemeClr val="bg1"/>
              </a:solidFill>
              <a:cs typeface="B Zar" pitchFamily="2" charset="-78"/>
            </a:endParaRPr>
          </a:p>
          <a:p>
            <a:endParaRPr lang="en-US" b="1">
              <a:solidFill>
                <a:schemeClr val="bg1"/>
              </a:solidFill>
              <a:cs typeface="B Zar" pitchFamily="2" charset="-78"/>
            </a:endParaRPr>
          </a:p>
          <a:p>
            <a:endParaRPr lang="en-US" b="1">
              <a:solidFill>
                <a:schemeClr val="bg1"/>
              </a:solidFill>
              <a:cs typeface="B Zar" pitchFamily="2" charset="-78"/>
            </a:endParaRPr>
          </a:p>
        </p:txBody>
      </p:sp>
      <p:graphicFrame>
        <p:nvGraphicFramePr>
          <p:cNvPr id="10" name="Table 9"/>
          <p:cNvGraphicFramePr>
            <a:graphicFrameLocks noGrp="1"/>
          </p:cNvGraphicFramePr>
          <p:nvPr/>
        </p:nvGraphicFramePr>
        <p:xfrm>
          <a:off x="1" y="1357301"/>
          <a:ext cx="9143997" cy="4786344"/>
        </p:xfrm>
        <a:graphic>
          <a:graphicData uri="http://schemas.openxmlformats.org/drawingml/2006/table">
            <a:tbl>
              <a:tblPr/>
              <a:tblGrid>
                <a:gridCol w="1357284">
                  <a:extLst>
                    <a:ext uri="{9D8B030D-6E8A-4147-A177-3AD203B41FA5}">
                      <a16:colId xmlns:a16="http://schemas.microsoft.com/office/drawing/2014/main" val="20000"/>
                    </a:ext>
                  </a:extLst>
                </a:gridCol>
                <a:gridCol w="1357317">
                  <a:extLst>
                    <a:ext uri="{9D8B030D-6E8A-4147-A177-3AD203B41FA5}">
                      <a16:colId xmlns:a16="http://schemas.microsoft.com/office/drawing/2014/main" val="20001"/>
                    </a:ext>
                  </a:extLst>
                </a:gridCol>
                <a:gridCol w="928691">
                  <a:extLst>
                    <a:ext uri="{9D8B030D-6E8A-4147-A177-3AD203B41FA5}">
                      <a16:colId xmlns:a16="http://schemas.microsoft.com/office/drawing/2014/main" val="20002"/>
                    </a:ext>
                  </a:extLst>
                </a:gridCol>
                <a:gridCol w="1000128">
                  <a:extLst>
                    <a:ext uri="{9D8B030D-6E8A-4147-A177-3AD203B41FA5}">
                      <a16:colId xmlns:a16="http://schemas.microsoft.com/office/drawing/2014/main" val="20003"/>
                    </a:ext>
                  </a:extLst>
                </a:gridCol>
                <a:gridCol w="1000128">
                  <a:extLst>
                    <a:ext uri="{9D8B030D-6E8A-4147-A177-3AD203B41FA5}">
                      <a16:colId xmlns:a16="http://schemas.microsoft.com/office/drawing/2014/main" val="20004"/>
                    </a:ext>
                  </a:extLst>
                </a:gridCol>
                <a:gridCol w="1071566">
                  <a:extLst>
                    <a:ext uri="{9D8B030D-6E8A-4147-A177-3AD203B41FA5}">
                      <a16:colId xmlns:a16="http://schemas.microsoft.com/office/drawing/2014/main" val="20005"/>
                    </a:ext>
                  </a:extLst>
                </a:gridCol>
                <a:gridCol w="1285879">
                  <a:extLst>
                    <a:ext uri="{9D8B030D-6E8A-4147-A177-3AD203B41FA5}">
                      <a16:colId xmlns:a16="http://schemas.microsoft.com/office/drawing/2014/main" val="20006"/>
                    </a:ext>
                  </a:extLst>
                </a:gridCol>
                <a:gridCol w="928691">
                  <a:extLst>
                    <a:ext uri="{9D8B030D-6E8A-4147-A177-3AD203B41FA5}">
                      <a16:colId xmlns:a16="http://schemas.microsoft.com/office/drawing/2014/main" val="20007"/>
                    </a:ext>
                  </a:extLst>
                </a:gridCol>
                <a:gridCol w="214313">
                  <a:extLst>
                    <a:ext uri="{9D8B030D-6E8A-4147-A177-3AD203B41FA5}">
                      <a16:colId xmlns:a16="http://schemas.microsoft.com/office/drawing/2014/main" val="20008"/>
                    </a:ext>
                  </a:extLst>
                </a:gridCol>
              </a:tblGrid>
              <a:tr h="419281">
                <a:tc>
                  <a:txBody>
                    <a:bodyPr/>
                    <a:lstStyle/>
                    <a:p>
                      <a:pPr algn="r"/>
                      <a:r>
                        <a:rPr lang="ar-SA" sz="1800" b="1" dirty="0">
                          <a:solidFill>
                            <a:schemeClr val="tx1"/>
                          </a:solidFill>
                        </a:rPr>
                        <a:t>هزينه انشعاب</a:t>
                      </a:r>
                    </a:p>
                  </a:txBody>
                  <a:tcPr>
                    <a:lnL w="12700" cmpd="sng">
                      <a:solidFill>
                        <a:schemeClr val="tx1"/>
                      </a:solidFill>
                      <a:prstDash val="solid"/>
                    </a:lnL>
                    <a:lnR w="12700" cap="flat" cmpd="sng" algn="ctr">
                      <a:solidFill>
                        <a:schemeClr val="bg1"/>
                      </a:solidFill>
                      <a:prstDash val="solid"/>
                      <a:round/>
                      <a:headEnd type="none" w="med" len="med"/>
                      <a:tailEnd type="none" w="med" len="med"/>
                    </a:lnR>
                    <a:lnT w="12700" cmpd="sng">
                      <a:solidFill>
                        <a:schemeClr val="tx1"/>
                      </a:solidFill>
                      <a:prstDash val="solid"/>
                    </a:lnT>
                    <a:lnB w="12700" cap="flat" cmpd="sng" algn="ctr">
                      <a:solidFill>
                        <a:schemeClr val="bg1"/>
                      </a:solidFill>
                      <a:prstDash val="solid"/>
                      <a:round/>
                      <a:headEnd type="none" w="med" len="med"/>
                      <a:tailEnd type="none" w="med" len="med"/>
                    </a:lnB>
                    <a:solidFill>
                      <a:srgbClr val="92D050"/>
                    </a:solidFill>
                  </a:tcPr>
                </a:tc>
                <a:tc>
                  <a:txBody>
                    <a:bodyPr/>
                    <a:lstStyle/>
                    <a:p>
                      <a:pPr algn="ctr"/>
                      <a:r>
                        <a:rPr lang="ar-SA" sz="1800" b="1" dirty="0">
                          <a:solidFill>
                            <a:schemeClr val="tx1"/>
                          </a:solidFill>
                        </a:rPr>
                        <a:t>هزينه احداث</a:t>
                      </a:r>
                      <a:endParaRPr lang="en-US" sz="18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chemeClr val="tx1"/>
                      </a:solidFill>
                      <a:prstDash val="solid"/>
                    </a:lnT>
                    <a:lnB w="12700" cap="flat" cmpd="sng" algn="ctr">
                      <a:solidFill>
                        <a:schemeClr val="bg1"/>
                      </a:solidFill>
                      <a:prstDash val="solid"/>
                      <a:round/>
                      <a:headEnd type="none" w="med" len="med"/>
                      <a:tailEnd type="none" w="med" len="med"/>
                    </a:lnB>
                    <a:solidFill>
                      <a:srgbClr val="92D050"/>
                    </a:solidFill>
                  </a:tcPr>
                </a:tc>
                <a:tc>
                  <a:txBody>
                    <a:bodyPr/>
                    <a:lstStyle/>
                    <a:p>
                      <a:pPr algn="ctr"/>
                      <a:r>
                        <a:rPr lang="ar-SA" sz="1600" b="1" dirty="0">
                          <a:solidFill>
                            <a:schemeClr val="tx1"/>
                          </a:solidFill>
                        </a:rPr>
                        <a:t>چراغ</a:t>
                      </a:r>
                      <a:endParaRPr lang="en-US" sz="16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dirty="0">
                          <a:solidFill>
                            <a:schemeClr val="tx1"/>
                          </a:solidFill>
                        </a:rPr>
                        <a:t>ترانس</a:t>
                      </a:r>
                      <a:endParaRPr lang="en-US" sz="16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2D050"/>
                    </a:solidFill>
                  </a:tcPr>
                </a:tc>
                <a:tc>
                  <a:txBody>
                    <a:bodyPr/>
                    <a:lstStyle/>
                    <a:p>
                      <a:pPr algn="ctr"/>
                      <a:r>
                        <a:rPr lang="ar-SA" sz="1600" b="1" dirty="0">
                          <a:solidFill>
                            <a:schemeClr val="tx1"/>
                          </a:solidFill>
                        </a:rPr>
                        <a:t>ضعف </a:t>
                      </a:r>
                      <a:endParaRPr lang="en-US" sz="16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2D050"/>
                    </a:solidFill>
                  </a:tcPr>
                </a:tc>
                <a:tc>
                  <a:txBody>
                    <a:bodyPr/>
                    <a:lstStyle/>
                    <a:p>
                      <a:pPr algn="ctr"/>
                      <a:r>
                        <a:rPr lang="ar-SA" sz="1600" b="1" dirty="0">
                          <a:solidFill>
                            <a:schemeClr val="tx1"/>
                          </a:solidFill>
                        </a:rPr>
                        <a:t>متوسط</a:t>
                      </a:r>
                      <a:endParaRPr lang="en-US" sz="16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2D050"/>
                    </a:solidFill>
                  </a:tcPr>
                </a:tc>
                <a:tc>
                  <a:txBody>
                    <a:bodyPr/>
                    <a:lstStyle/>
                    <a:p>
                      <a:pPr algn="ctr"/>
                      <a:r>
                        <a:rPr lang="ar-SA" sz="1600" b="1" dirty="0">
                          <a:solidFill>
                            <a:schemeClr val="tx1"/>
                          </a:solidFill>
                        </a:rPr>
                        <a:t>زمان پايان </a:t>
                      </a:r>
                      <a:r>
                        <a:rPr lang="ar-SA" b="1" dirty="0">
                          <a:solidFill>
                            <a:schemeClr val="tx1"/>
                          </a:solidFill>
                        </a:rPr>
                        <a:t>اجرا</a:t>
                      </a:r>
                      <a:endParaRPr lang="en-US"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2D050"/>
                    </a:solidFill>
                  </a:tcPr>
                </a:tc>
                <a:tc>
                  <a:txBody>
                    <a:bodyPr/>
                    <a:lstStyle/>
                    <a:p>
                      <a:pPr algn="ctr"/>
                      <a:r>
                        <a:rPr lang="ar-SA" b="1" baseline="0" dirty="0">
                          <a:solidFill>
                            <a:schemeClr val="tx1"/>
                          </a:solidFill>
                        </a:rPr>
                        <a:t>يادمان</a:t>
                      </a:r>
                      <a:endParaRPr lang="en-US"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chemeClr val="tx1"/>
                      </a:solidFill>
                      <a:prstDash val="solid"/>
                    </a:lnT>
                    <a:lnB w="12700" cap="flat" cmpd="sng" algn="ctr">
                      <a:solidFill>
                        <a:schemeClr val="accent6">
                          <a:lumMod val="75000"/>
                        </a:schemeClr>
                      </a:solidFill>
                      <a:prstDash val="solid"/>
                      <a:round/>
                      <a:headEnd type="none" w="med" len="med"/>
                      <a:tailEnd type="none" w="med" len="med"/>
                    </a:lnB>
                    <a:solidFill>
                      <a:srgbClr val="92D050"/>
                    </a:solidFill>
                  </a:tcPr>
                </a:tc>
                <a:tc rowSpan="2">
                  <a:txBody>
                    <a:bodyPr/>
                    <a:lstStyle/>
                    <a:p>
                      <a:pPr algn="ctr"/>
                      <a:r>
                        <a:rPr lang="ar-SA" b="0" dirty="0">
                          <a:solidFill>
                            <a:srgbClr val="4CAC04"/>
                          </a:solidFill>
                        </a:rPr>
                        <a:t>رديف</a:t>
                      </a:r>
                      <a:endParaRPr lang="en-US" b="0" dirty="0">
                        <a:solidFill>
                          <a:srgbClr val="4CAC04"/>
                        </a:solidFill>
                      </a:endParaRPr>
                    </a:p>
                  </a:txBody>
                  <a:tcPr vert="vert">
                    <a:lnL w="12700" cap="flat" cmpd="sng" algn="ctr">
                      <a:solidFill>
                        <a:schemeClr val="bg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alpha val="0"/>
                      </a:srgbClr>
                    </a:solidFill>
                  </a:tcPr>
                </a:tc>
                <a:extLst>
                  <a:ext uri="{0D108BD9-81ED-4DB2-BD59-A6C34878D82A}">
                    <a16:rowId xmlns:a16="http://schemas.microsoft.com/office/drawing/2014/main" val="10000"/>
                  </a:ext>
                </a:extLst>
              </a:tr>
              <a:tr h="384342">
                <a:tc gridSpan="2">
                  <a:txBody>
                    <a:bodyPr/>
                    <a:lstStyle/>
                    <a:p>
                      <a:pPr algn="ctr"/>
                      <a:r>
                        <a:rPr lang="ar-SA" sz="1600" b="1" dirty="0">
                          <a:solidFill>
                            <a:srgbClr val="4CAC04"/>
                          </a:solidFill>
                          <a:cs typeface="B Nazanin" pitchFamily="2" charset="-78"/>
                        </a:rPr>
                        <a:t>(هزار ريال)</a:t>
                      </a:r>
                      <a:endParaRPr lang="en-US" sz="1600" b="1" dirty="0">
                        <a:solidFill>
                          <a:srgbClr val="4CAC04"/>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alpha val="0"/>
                      </a:srgbClr>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dirty="0">
                          <a:solidFill>
                            <a:srgbClr val="4CAC04"/>
                          </a:solidFill>
                          <a:cs typeface="B Nazanin" pitchFamily="2" charset="-78"/>
                        </a:rPr>
                        <a:t>(دستگاه) </a:t>
                      </a:r>
                      <a:endParaRPr lang="en-US" sz="1600" b="1" dirty="0">
                        <a:solidFill>
                          <a:srgbClr val="4CAC04"/>
                        </a:solidFill>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1800" b="1" dirty="0">
                          <a:solidFill>
                            <a:srgbClr val="4CAC04"/>
                          </a:solidFill>
                          <a:cs typeface="B Nazanin" pitchFamily="2" charset="-78"/>
                        </a:rPr>
                        <a:t>(دستگاه)</a:t>
                      </a:r>
                      <a:endParaRPr lang="en-US" sz="1800" b="1" dirty="0">
                        <a:solidFill>
                          <a:srgbClr val="4CAC04"/>
                        </a:solidFill>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alpha val="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dirty="0">
                          <a:solidFill>
                            <a:srgbClr val="4CAC04"/>
                          </a:solidFill>
                          <a:cs typeface="B Nazanin" pitchFamily="2" charset="-78"/>
                        </a:rPr>
                        <a:t>(متر)</a:t>
                      </a:r>
                      <a:endParaRPr lang="en-US" sz="1600" b="1" dirty="0">
                        <a:solidFill>
                          <a:srgbClr val="4CAC04"/>
                        </a:solidFill>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1600" b="1" dirty="0">
                          <a:solidFill>
                            <a:srgbClr val="4CAC04"/>
                          </a:solidFill>
                          <a:cs typeface="B Nazanin" pitchFamily="2" charset="-78"/>
                        </a:rPr>
                        <a:t>(متر)</a:t>
                      </a:r>
                      <a:endParaRPr lang="en-US" sz="1600" b="1" dirty="0">
                        <a:solidFill>
                          <a:srgbClr val="4CAC04"/>
                        </a:solidFill>
                        <a:cs typeface="B Nazanin" pitchFamily="2" charset="-7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1800" b="1" dirty="0">
                          <a:solidFill>
                            <a:srgbClr val="4CAC04"/>
                          </a:solidFill>
                        </a:rPr>
                        <a:t>سال</a:t>
                      </a:r>
                      <a:endParaRPr lang="en-US" sz="18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1800" b="1" dirty="0">
                          <a:solidFill>
                            <a:srgbClr val="4CAC04"/>
                          </a:solidFill>
                        </a:rPr>
                        <a:t>تعداد</a:t>
                      </a:r>
                      <a:endParaRPr lang="en-US" sz="18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alpha val="0"/>
                      </a:srgbClr>
                    </a:solidFill>
                  </a:tcPr>
                </a:tc>
                <a:tc vMerge="1">
                  <a:txBody>
                    <a:bodyPr/>
                    <a:lstStyle/>
                    <a:p>
                      <a:endParaRPr lang="en-US"/>
                    </a:p>
                  </a:txBody>
                  <a:tcPr/>
                </a:tc>
                <a:extLst>
                  <a:ext uri="{0D108BD9-81ED-4DB2-BD59-A6C34878D82A}">
                    <a16:rowId xmlns:a16="http://schemas.microsoft.com/office/drawing/2014/main" val="10001"/>
                  </a:ext>
                </a:extLst>
              </a:tr>
              <a:tr h="473999">
                <a:tc>
                  <a:txBody>
                    <a:bodyPr/>
                    <a:lstStyle/>
                    <a:p>
                      <a:pPr algn="ctr"/>
                      <a:r>
                        <a:rPr lang="ar-SA" sz="2000" b="1" dirty="0">
                          <a:solidFill>
                            <a:srgbClr val="4CAC04"/>
                          </a:solidFill>
                        </a:rPr>
                        <a:t>263538</a:t>
                      </a:r>
                      <a:endParaRPr lang="en-US" sz="2000" b="1" dirty="0">
                        <a:solidFill>
                          <a:srgbClr val="4CAC04"/>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1800" b="1" dirty="0">
                          <a:solidFill>
                            <a:srgbClr val="4CAC04"/>
                          </a:solidFill>
                        </a:rPr>
                        <a:t>5757943</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719</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2034</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7694</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85</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5</a:t>
                      </a:r>
                      <a:endParaRPr lang="en-US" sz="2000" b="1" dirty="0">
                        <a:solidFill>
                          <a:srgbClr val="4CAC04"/>
                        </a:solidFill>
                      </a:endParaRP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b="0" dirty="0">
                          <a:solidFill>
                            <a:srgbClr val="4CAC04"/>
                          </a:solidFill>
                        </a:rPr>
                        <a:t>1</a:t>
                      </a:r>
                      <a:endParaRPr lang="en-US" b="0"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extLst>
                  <a:ext uri="{0D108BD9-81ED-4DB2-BD59-A6C34878D82A}">
                    <a16:rowId xmlns:a16="http://schemas.microsoft.com/office/drawing/2014/main" val="10002"/>
                  </a:ext>
                </a:extLst>
              </a:tr>
              <a:tr h="473999">
                <a:tc>
                  <a:txBody>
                    <a:bodyPr/>
                    <a:lstStyle/>
                    <a:p>
                      <a:pPr algn="ctr"/>
                      <a:r>
                        <a:rPr lang="ar-SA" sz="2000" b="1" dirty="0">
                          <a:solidFill>
                            <a:srgbClr val="4CAC04"/>
                          </a:solidFill>
                        </a:rPr>
                        <a:t>316061</a:t>
                      </a:r>
                      <a:endParaRPr lang="en-US" sz="2000" b="1" dirty="0">
                        <a:solidFill>
                          <a:srgbClr val="4CAC04"/>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8950000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253</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13</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4353</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21746</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86</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3</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b="0" dirty="0">
                          <a:solidFill>
                            <a:srgbClr val="4CAC04"/>
                          </a:solidFill>
                        </a:rPr>
                        <a:t>2</a:t>
                      </a:r>
                      <a:endParaRPr lang="en-US" b="0"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extLst>
                  <a:ext uri="{0D108BD9-81ED-4DB2-BD59-A6C34878D82A}">
                    <a16:rowId xmlns:a16="http://schemas.microsoft.com/office/drawing/2014/main" val="10003"/>
                  </a:ext>
                </a:extLst>
              </a:tr>
              <a:tr h="473999">
                <a:tc>
                  <a:txBody>
                    <a:bodyPr/>
                    <a:lstStyle/>
                    <a:p>
                      <a:pPr algn="ctr"/>
                      <a:r>
                        <a:rPr lang="ar-SA" sz="2000" b="1" dirty="0">
                          <a:solidFill>
                            <a:srgbClr val="4CAC04"/>
                          </a:solidFill>
                        </a:rPr>
                        <a:t>1042766</a:t>
                      </a:r>
                      <a:endParaRPr lang="en-US" sz="2000" b="1" dirty="0">
                        <a:solidFill>
                          <a:srgbClr val="4CAC04"/>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11355418</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189</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17</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5128</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22841</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87</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4</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b="0" dirty="0">
                          <a:solidFill>
                            <a:srgbClr val="4CAC04"/>
                          </a:solidFill>
                        </a:rPr>
                        <a:t>3</a:t>
                      </a:r>
                      <a:endParaRPr lang="en-US" b="0"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extLst>
                  <a:ext uri="{0D108BD9-81ED-4DB2-BD59-A6C34878D82A}">
                    <a16:rowId xmlns:a16="http://schemas.microsoft.com/office/drawing/2014/main" val="10004"/>
                  </a:ext>
                </a:extLst>
              </a:tr>
              <a:tr h="664728">
                <a:tc>
                  <a:txBody>
                    <a:bodyPr/>
                    <a:lstStyle/>
                    <a:p>
                      <a:pPr algn="ctr"/>
                      <a:r>
                        <a:rPr lang="ar-SA" sz="2000" b="1" dirty="0">
                          <a:solidFill>
                            <a:srgbClr val="4CAC04"/>
                          </a:solidFill>
                        </a:rPr>
                        <a:t>0</a:t>
                      </a:r>
                      <a:endParaRPr lang="en-US" sz="2000" b="1" dirty="0">
                        <a:solidFill>
                          <a:srgbClr val="4CAC04"/>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22975000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1481</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27</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15575</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58150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88</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5</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b="0" dirty="0">
                          <a:solidFill>
                            <a:srgbClr val="4CAC04"/>
                          </a:solidFill>
                        </a:rPr>
                        <a:t>4</a:t>
                      </a:r>
                      <a:endParaRPr lang="en-US" b="0"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extLst>
                  <a:ext uri="{0D108BD9-81ED-4DB2-BD59-A6C34878D82A}">
                    <a16:rowId xmlns:a16="http://schemas.microsoft.com/office/drawing/2014/main" val="10005"/>
                  </a:ext>
                </a:extLst>
              </a:tr>
              <a:tr h="473999">
                <a:tc>
                  <a:txBody>
                    <a:bodyPr/>
                    <a:lstStyle/>
                    <a:p>
                      <a:pPr algn="ctr"/>
                      <a:r>
                        <a:rPr lang="ar-SA" sz="2000" b="1" dirty="0">
                          <a:solidFill>
                            <a:srgbClr val="4CAC04"/>
                          </a:solidFill>
                        </a:rPr>
                        <a:t>1170000</a:t>
                      </a:r>
                      <a:endParaRPr lang="en-US" sz="2000" b="1" dirty="0">
                        <a:solidFill>
                          <a:srgbClr val="4CAC04"/>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46563000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1507</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20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51200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48160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89</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7</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b="0" dirty="0">
                          <a:solidFill>
                            <a:srgbClr val="4CAC04"/>
                          </a:solidFill>
                        </a:rPr>
                        <a:t>5</a:t>
                      </a:r>
                      <a:endParaRPr lang="en-US" b="0"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extLst>
                  <a:ext uri="{0D108BD9-81ED-4DB2-BD59-A6C34878D82A}">
                    <a16:rowId xmlns:a16="http://schemas.microsoft.com/office/drawing/2014/main" val="10006"/>
                  </a:ext>
                </a:extLst>
              </a:tr>
              <a:tr h="473999">
                <a:tc>
                  <a:txBody>
                    <a:bodyPr/>
                    <a:lstStyle/>
                    <a:p>
                      <a:pPr algn="ctr"/>
                      <a:r>
                        <a:rPr lang="ar-SA" sz="2000" b="1" dirty="0">
                          <a:solidFill>
                            <a:srgbClr val="4CAC04"/>
                          </a:solidFill>
                        </a:rPr>
                        <a:t>0</a:t>
                      </a:r>
                      <a:endParaRPr lang="en-US" sz="2000" b="1" dirty="0">
                        <a:solidFill>
                          <a:srgbClr val="4CAC04"/>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r>
                        <a:rPr lang="ar-SA" sz="2000" b="1" dirty="0">
                          <a:solidFill>
                            <a:srgbClr val="4CAC04"/>
                          </a:solidFill>
                        </a:rPr>
                        <a:t>4978588</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257</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23</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5700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110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90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3</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b="0" dirty="0">
                          <a:solidFill>
                            <a:srgbClr val="4CAC04"/>
                          </a:solidFill>
                        </a:rPr>
                        <a:t>6</a:t>
                      </a:r>
                      <a:endParaRPr lang="en-US" b="0"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extLst>
                  <a:ext uri="{0D108BD9-81ED-4DB2-BD59-A6C34878D82A}">
                    <a16:rowId xmlns:a16="http://schemas.microsoft.com/office/drawing/2014/main" val="10007"/>
                  </a:ext>
                </a:extLst>
              </a:tr>
              <a:tr h="473999">
                <a:tc>
                  <a:txBody>
                    <a:bodyPr/>
                    <a:lstStyle/>
                    <a:p>
                      <a:pPr algn="ctr"/>
                      <a:r>
                        <a:rPr lang="ar-SA" sz="2000" b="1" dirty="0">
                          <a:solidFill>
                            <a:srgbClr val="4CAC04"/>
                          </a:solidFill>
                        </a:rPr>
                        <a:t>0</a:t>
                      </a:r>
                      <a:endParaRPr lang="en-US" sz="2000" b="1" dirty="0">
                        <a:solidFill>
                          <a:srgbClr val="4CAC04"/>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r>
                        <a:rPr lang="ar-SA" sz="2000" b="1" dirty="0">
                          <a:solidFill>
                            <a:srgbClr val="4CAC04"/>
                          </a:solidFill>
                        </a:rPr>
                        <a:t>19985300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1720</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16</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11145</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5084</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1391</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sz="2000" b="1" dirty="0">
                          <a:solidFill>
                            <a:srgbClr val="4CAC04"/>
                          </a:solidFill>
                        </a:rPr>
                        <a:t>7</a:t>
                      </a:r>
                      <a:endParaRPr lang="en-US" sz="2000" b="1"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tc>
                  <a:txBody>
                    <a:bodyPr/>
                    <a:lstStyle/>
                    <a:p>
                      <a:pPr algn="ctr"/>
                      <a:r>
                        <a:rPr lang="ar-SA" b="0" dirty="0">
                          <a:solidFill>
                            <a:srgbClr val="4CAC04"/>
                          </a:solidFill>
                        </a:rPr>
                        <a:t>7</a:t>
                      </a:r>
                      <a:endParaRPr lang="en-US" b="0" dirty="0">
                        <a:solidFill>
                          <a:srgbClr val="4CAC04"/>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alpha val="0"/>
                      </a:srgbClr>
                    </a:solidFill>
                  </a:tcPr>
                </a:tc>
                <a:extLst>
                  <a:ext uri="{0D108BD9-81ED-4DB2-BD59-A6C34878D82A}">
                    <a16:rowId xmlns:a16="http://schemas.microsoft.com/office/drawing/2014/main" val="10008"/>
                  </a:ext>
                </a:extLst>
              </a:tr>
              <a:tr h="473999">
                <a:tc>
                  <a:txBody>
                    <a:bodyPr/>
                    <a:lstStyle/>
                    <a:p>
                      <a:pPr algn="ctr"/>
                      <a:r>
                        <a:rPr lang="ar-SA" sz="1800" b="1" dirty="0">
                          <a:solidFill>
                            <a:schemeClr val="tx1"/>
                          </a:solidFill>
                        </a:rPr>
                        <a:t>2792365</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chemeClr val="tx1"/>
                      </a:solidFill>
                      <a:prstDash val="solid"/>
                    </a:lnB>
                    <a:solidFill>
                      <a:srgbClr val="92D050"/>
                    </a:solidFill>
                  </a:tcPr>
                </a:tc>
                <a:tc>
                  <a:txBody>
                    <a:bodyPr/>
                    <a:lstStyle/>
                    <a:p>
                      <a:r>
                        <a:rPr lang="ar-SA" dirty="0">
                          <a:solidFill>
                            <a:schemeClr val="tx1"/>
                          </a:solidFill>
                        </a:rPr>
                        <a:t>120564800</a:t>
                      </a:r>
                      <a:endParaRPr lang="en-US"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ar-SA" sz="2000" b="1" dirty="0">
                          <a:solidFill>
                            <a:schemeClr val="tx1"/>
                          </a:solidFill>
                        </a:rPr>
                        <a:t>6126</a:t>
                      </a:r>
                      <a:endParaRPr lang="en-US" sz="20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ar-SA" sz="2000" b="1" dirty="0">
                          <a:solidFill>
                            <a:schemeClr val="tx1"/>
                          </a:solidFill>
                        </a:rPr>
                        <a:t>117</a:t>
                      </a:r>
                      <a:endParaRPr lang="en-US" sz="20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ar-SA" sz="2000" b="1" dirty="0">
                          <a:solidFill>
                            <a:schemeClr val="tx1"/>
                          </a:solidFill>
                        </a:rPr>
                        <a:t>95135</a:t>
                      </a:r>
                      <a:endParaRPr lang="en-US" sz="20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chemeClr val="tx1"/>
                      </a:solidFill>
                      <a:prstDash val="solid"/>
                    </a:lnB>
                    <a:solidFill>
                      <a:srgbClr val="92D050"/>
                    </a:solidFill>
                  </a:tcPr>
                </a:tc>
                <a:tc>
                  <a:txBody>
                    <a:bodyPr/>
                    <a:lstStyle/>
                    <a:p>
                      <a:pPr algn="ctr"/>
                      <a:r>
                        <a:rPr lang="ar-SA" sz="2000" b="1" dirty="0">
                          <a:solidFill>
                            <a:schemeClr val="tx1"/>
                          </a:solidFill>
                        </a:rPr>
                        <a:t>163785</a:t>
                      </a:r>
                      <a:endParaRPr lang="en-US" sz="20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chemeClr val="tx1"/>
                      </a:solidFill>
                      <a:prstDash val="solid"/>
                    </a:lnB>
                    <a:solidFill>
                      <a:srgbClr val="92D050"/>
                    </a:solidFill>
                  </a:tcPr>
                </a:tc>
                <a:tc gridSpan="3">
                  <a:txBody>
                    <a:bodyPr/>
                    <a:lstStyle/>
                    <a:p>
                      <a:pPr algn="ctr"/>
                      <a:r>
                        <a:rPr lang="ar-SA" sz="2000" b="1" dirty="0">
                          <a:solidFill>
                            <a:schemeClr val="tx1"/>
                          </a:solidFill>
                        </a:rPr>
                        <a:t>سر</a:t>
                      </a:r>
                      <a:r>
                        <a:rPr lang="ar-SA" sz="2000" b="1" baseline="0" dirty="0">
                          <a:solidFill>
                            <a:schemeClr val="tx1"/>
                          </a:solidFill>
                        </a:rPr>
                        <a:t> جمع كل</a:t>
                      </a:r>
                      <a:endParaRPr lang="en-US" sz="20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transition spd="med" advTm="8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6858000" y="285750"/>
            <a:ext cx="1447800" cy="1174750"/>
            <a:chOff x="7772400" y="35256"/>
            <a:chExt cx="1447800" cy="1173475"/>
          </a:xfrm>
        </p:grpSpPr>
        <p:sp>
          <p:nvSpPr>
            <p:cNvPr id="12300" name="TextBox 2"/>
            <p:cNvSpPr txBox="1">
              <a:spLocks noChangeArrowheads="1"/>
            </p:cNvSpPr>
            <p:nvPr/>
          </p:nvSpPr>
          <p:spPr bwMode="auto">
            <a:xfrm>
              <a:off x="7772400" y="685800"/>
              <a:ext cx="1447800" cy="522931"/>
            </a:xfrm>
            <a:prstGeom prst="rect">
              <a:avLst/>
            </a:prstGeom>
            <a:noFill/>
            <a:ln w="9525">
              <a:noFill/>
              <a:miter lim="800000"/>
              <a:headEnd/>
              <a:tailEnd/>
            </a:ln>
          </p:spPr>
          <p:txBody>
            <a:bodyPr>
              <a:spAutoFit/>
            </a:bodyPr>
            <a:lstStyle/>
            <a:p>
              <a:pPr algn="ctr"/>
              <a:r>
                <a:rPr lang="fa-IR" sz="1400">
                  <a:solidFill>
                    <a:srgbClr val="990000"/>
                  </a:solidFill>
                  <a:latin typeface="IranNastaliq"/>
                </a:rPr>
                <a:t>شركت توزيع نيروي برق  خوزستان</a:t>
              </a:r>
              <a:endParaRPr lang="en-US" sz="1400">
                <a:solidFill>
                  <a:srgbClr val="990000"/>
                </a:solidFill>
                <a:latin typeface="IranNastaliq"/>
              </a:endParaRPr>
            </a:p>
          </p:txBody>
        </p:sp>
        <p:pic>
          <p:nvPicPr>
            <p:cNvPr id="4" name="Picture 3"/>
            <p:cNvPicPr>
              <a:picLocks noChangeAspect="1"/>
            </p:cNvPicPr>
            <p:nvPr/>
          </p:nvPicPr>
          <p:blipFill>
            <a:blip r:embed="rId3"/>
            <a:stretch>
              <a:fillRect/>
            </a:stretch>
          </p:blipFill>
          <p:spPr>
            <a:xfrm>
              <a:off x="8232775" y="35256"/>
              <a:ext cx="530225" cy="650169"/>
            </a:xfrm>
            <a:prstGeom prst="rect">
              <a:avLst/>
            </a:prstGeom>
            <a:ln>
              <a:noFill/>
            </a:ln>
            <a:effectLst>
              <a:outerShdw blurRad="292100" dist="139700" dir="2700000" algn="tl" rotWithShape="0">
                <a:srgbClr val="333333">
                  <a:alpha val="65000"/>
                </a:srgbClr>
              </a:outerShdw>
            </a:effectLst>
          </p:spPr>
        </p:pic>
      </p:grpSp>
      <p:pic>
        <p:nvPicPr>
          <p:cNvPr id="12291"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12292"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12293"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pic>
        <p:nvPicPr>
          <p:cNvPr id="89090" name="Picture 2"/>
          <p:cNvPicPr>
            <a:picLocks noChangeAspect="1" noChangeArrowheads="1"/>
          </p:cNvPicPr>
          <p:nvPr/>
        </p:nvPicPr>
        <p:blipFill>
          <a:blip r:embed="rId8">
            <a:lum bright="4000" contrast="26000"/>
          </a:blip>
          <a:srcRect/>
          <a:stretch>
            <a:fillRect/>
          </a:stretch>
        </p:blipFill>
        <p:spPr bwMode="auto">
          <a:xfrm>
            <a:off x="357188" y="357166"/>
            <a:ext cx="3071804" cy="2214578"/>
          </a:xfrm>
          <a:prstGeom prst="rect">
            <a:avLst/>
          </a:prstGeom>
          <a:solidFill>
            <a:schemeClr val="accent1">
              <a:alpha val="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215900" dist="241300" dir="7800000" sx="97000" sy="97000" algn="ctr" rotWithShape="0">
              <a:schemeClr val="tx1">
                <a:alpha val="70000"/>
              </a:schemeClr>
            </a:outerShdw>
          </a:effectLst>
        </p:spPr>
      </p:pic>
      <p:sp useBgFill="1">
        <p:nvSpPr>
          <p:cNvPr id="11" name="Title 10"/>
          <p:cNvSpPr>
            <a:spLocks noGrp="1"/>
          </p:cNvSpPr>
          <p:nvPr>
            <p:ph type="title"/>
          </p:nvPr>
        </p:nvSpPr>
        <p:spPr>
          <a:xfrm>
            <a:off x="1" y="3429000"/>
            <a:ext cx="9144000" cy="3429000"/>
          </a:xfrm>
          <a:ln>
            <a:solidFill>
              <a:srgbClr val="660033">
                <a:alpha val="0"/>
              </a:srgbClr>
            </a:solidFill>
          </a:ln>
        </p:spPr>
        <p:txBody>
          <a:bodyPr>
            <a:normAutofit fontScale="90000"/>
          </a:bodyPr>
          <a:lstStyle/>
          <a:p>
            <a:pPr algn="r" rtl="1" eaLnBrk="1" fontAlgn="auto" hangingPunct="1">
              <a:spcAft>
                <a:spcPts val="0"/>
              </a:spcAft>
              <a:defRPr/>
            </a:pPr>
            <a:r>
              <a:rPr lang="fa-IR" sz="2200" b="0" dirty="0">
                <a:latin typeface="Viner Hand ITC" pitchFamily="66" charset="0"/>
                <a:cs typeface="B Zar" pitchFamily="2" charset="-78"/>
              </a:rPr>
              <a:t>شركت توزيع نيروي برق خوزستان به عنوان دومين متولي تأمين و توزيع برق پايدار و مطمئن به حدود 836 هزار مشترك در بخش هاي مختلف خانگي ، تجاري، صنايع و ... نقش بسيار مهم و مؤثري در حيات اقتصادي، اجتماعي و ديگر جنبه هاي توسعه و آباداني استان و كشور ايفا ميكند.</a:t>
            </a:r>
            <a:br>
              <a:rPr lang="fa-IR" sz="2200" b="0" dirty="0">
                <a:latin typeface="Viner Hand ITC" pitchFamily="66" charset="0"/>
                <a:cs typeface="B Zar" pitchFamily="2" charset="-78"/>
              </a:rPr>
            </a:br>
            <a:r>
              <a:rPr lang="fa-IR" sz="2200" b="0" dirty="0">
                <a:latin typeface="Viner Hand ITC" pitchFamily="66" charset="0"/>
                <a:cs typeface="B Zar" pitchFamily="2" charset="-78"/>
              </a:rPr>
              <a:t>اقدامات  فني و مهندسي اين شركت براي توسعه و احداث شبكه هاي جديد، برق رساني به روستاها ، اجراي طرح هاي كاهش تلفات انرژي ، تأمين انرژي مورد نياز برخي مناطق با استفاده از تكنولوژي هاي نوين و پاك ، چشم انداز روشني را پيش روي صنعت برق قرار داده است</a:t>
            </a:r>
            <a:r>
              <a:rPr lang="ar-SA" sz="2200" b="0" dirty="0">
                <a:latin typeface="Viner Hand ITC" pitchFamily="66" charset="0"/>
                <a:cs typeface="B Zar" pitchFamily="2" charset="-78"/>
              </a:rPr>
              <a:t>    </a:t>
            </a:r>
            <a:r>
              <a:rPr lang="fa-IR" sz="2200" b="0" dirty="0">
                <a:latin typeface="Viner Hand ITC" pitchFamily="66" charset="0"/>
                <a:cs typeface="B Zar" pitchFamily="2" charset="-78"/>
              </a:rPr>
              <a:t>.  </a:t>
            </a:r>
            <a:br>
              <a:rPr lang="fa-IR" sz="2200" b="0" dirty="0">
                <a:latin typeface="Viner Hand ITC" pitchFamily="66" charset="0"/>
                <a:cs typeface="B Zar" pitchFamily="2" charset="-78"/>
              </a:rPr>
            </a:br>
            <a:r>
              <a:rPr lang="fa-IR" sz="2200" b="0" dirty="0">
                <a:latin typeface="Viner Hand ITC" pitchFamily="66" charset="0"/>
                <a:cs typeface="B Zar" pitchFamily="2" charset="-78"/>
              </a:rPr>
              <a:t>گزارشي كه ملاحظه مي فرماييد  مرهون تلاش  كليه پرسنل  خدمتگزار شركت توزيع نيروي برق خوزستان ميباشد كه در حوضه معاونت برنامه ريزي و مهندسي حاصل شده است.</a:t>
            </a:r>
            <a:br>
              <a:rPr lang="fa-IR" sz="2200" b="0" dirty="0">
                <a:latin typeface="Viner Hand ITC" pitchFamily="66" charset="0"/>
                <a:cs typeface="B Zar" pitchFamily="2" charset="-78"/>
              </a:rPr>
            </a:br>
            <a:r>
              <a:rPr lang="fa-IR" sz="2200" b="0" dirty="0">
                <a:latin typeface="Viner Hand ITC" pitchFamily="66" charset="0"/>
                <a:cs typeface="B Zar" pitchFamily="2" charset="-78"/>
              </a:rPr>
              <a:t>انشالله كه خدمات اين شركت با تكيه بر دانش و تخصص </a:t>
            </a:r>
            <a:r>
              <a:rPr lang="ar-SA" sz="2200" b="0" dirty="0">
                <a:latin typeface="Viner Hand ITC" pitchFamily="66" charset="0"/>
                <a:cs typeface="B Zar" pitchFamily="2" charset="-78"/>
              </a:rPr>
              <a:t>؛ </a:t>
            </a:r>
            <a:r>
              <a:rPr lang="fa-IR" sz="2200" b="0" dirty="0">
                <a:latin typeface="Viner Hand ITC" pitchFamily="66" charset="0"/>
                <a:cs typeface="B Zar" pitchFamily="2" charset="-78"/>
              </a:rPr>
              <a:t>اخلاق و تدبير زمينه ساز توسعه و پيشرفت هر چه بيشتر ايران  اسلامي گردد</a:t>
            </a:r>
            <a:r>
              <a:rPr lang="ar-SA" sz="2200" b="0" dirty="0">
                <a:latin typeface="Viner Hand ITC" pitchFamily="66" charset="0"/>
                <a:cs typeface="B Zar" pitchFamily="2" charset="-78"/>
              </a:rPr>
              <a:t>     </a:t>
            </a:r>
            <a:r>
              <a:rPr lang="fa-IR" sz="2200" b="0" dirty="0">
                <a:latin typeface="Viner Hand ITC" pitchFamily="66" charset="0"/>
                <a:cs typeface="B Zar" pitchFamily="2" charset="-78"/>
              </a:rPr>
              <a:t>.</a:t>
            </a:r>
            <a:r>
              <a:rPr lang="fa-IR" sz="2000" b="0" dirty="0">
                <a:latin typeface="Viner Hand ITC" pitchFamily="66" charset="0"/>
                <a:cs typeface="B Zar" pitchFamily="2" charset="-78"/>
              </a:rPr>
              <a:t/>
            </a:r>
            <a:br>
              <a:rPr lang="fa-IR" sz="2000" b="0" dirty="0">
                <a:latin typeface="Viner Hand ITC" pitchFamily="66" charset="0"/>
                <a:cs typeface="B Zar" pitchFamily="2" charset="-78"/>
              </a:rPr>
            </a:br>
            <a:r>
              <a:rPr lang="fa-IR" sz="2000" b="0" dirty="0">
                <a:latin typeface="Viner Hand ITC" pitchFamily="66" charset="0"/>
                <a:cs typeface="B Zar" pitchFamily="2" charset="-78"/>
              </a:rPr>
              <a:t>                                                                                                                     </a:t>
            </a:r>
            <a:r>
              <a:rPr lang="fa-IR" sz="2000" dirty="0">
                <a:latin typeface="Viner Hand ITC" pitchFamily="66" charset="0"/>
                <a:cs typeface="B Zar" pitchFamily="2" charset="-78"/>
              </a:rPr>
              <a:t>   اسدا... اسديان</a:t>
            </a:r>
            <a:br>
              <a:rPr lang="fa-IR" sz="2000" dirty="0">
                <a:latin typeface="Viner Hand ITC" pitchFamily="66" charset="0"/>
                <a:cs typeface="B Zar" pitchFamily="2" charset="-78"/>
              </a:rPr>
            </a:br>
            <a:r>
              <a:rPr lang="fa-IR" sz="2000" dirty="0">
                <a:latin typeface="Viner Hand ITC" pitchFamily="66" charset="0"/>
                <a:cs typeface="B Zar" pitchFamily="2" charset="-78"/>
              </a:rPr>
              <a:t>                                                                                                         مدير عامل</a:t>
            </a:r>
            <a:r>
              <a:rPr lang="en-US" sz="4400" dirty="0">
                <a:latin typeface="Viner Hand ITC" pitchFamily="66" charset="0"/>
                <a:cs typeface="B Zar" pitchFamily="2" charset="-78"/>
              </a:rPr>
              <a:t/>
            </a:r>
            <a:br>
              <a:rPr lang="en-US" sz="4400" dirty="0">
                <a:latin typeface="Viner Hand ITC" pitchFamily="66" charset="0"/>
                <a:cs typeface="B Zar" pitchFamily="2" charset="-78"/>
              </a:rPr>
            </a:br>
            <a:endParaRPr lang="en-US" dirty="0"/>
          </a:p>
        </p:txBody>
      </p:sp>
      <p:sp>
        <p:nvSpPr>
          <p:cNvPr id="10" name="Rectangle 9"/>
          <p:cNvSpPr/>
          <p:nvPr/>
        </p:nvSpPr>
        <p:spPr>
          <a:xfrm>
            <a:off x="3905250" y="1630363"/>
            <a:ext cx="4238625" cy="708025"/>
          </a:xfrm>
          <a:prstGeom prst="rect">
            <a:avLst/>
          </a:prstGeom>
          <a:effectLst>
            <a:outerShdw blurRad="25400" dist="127000" dir="9000000" algn="ctr" rotWithShape="0">
              <a:schemeClr val="bg1">
                <a:alpha val="84000"/>
              </a:schemeClr>
            </a:outerShdw>
          </a:effectLst>
        </p:spPr>
        <p:txBody>
          <a:bodyPr>
            <a:spAutoFit/>
          </a:bodyPr>
          <a:lstStyle/>
          <a:p>
            <a:pPr>
              <a:defRPr/>
            </a:pPr>
            <a:r>
              <a:rPr lang="fa-IR" sz="4000" dirty="0">
                <a:effectLst>
                  <a:outerShdw blurRad="38100" dist="38100" dir="2700000" algn="tl">
                    <a:srgbClr val="000000">
                      <a:alpha val="43137"/>
                    </a:srgbClr>
                  </a:outerShdw>
                </a:effectLst>
                <a:latin typeface="Castellar" pitchFamily="18" charset="0"/>
                <a:cs typeface="B Titr" pitchFamily="2" charset="-78"/>
              </a:rPr>
              <a:t>پيام مديرعامل</a:t>
            </a:r>
            <a:endParaRPr lang="en-US" sz="4000" dirty="0">
              <a:effectLst>
                <a:outerShdw blurRad="38100" dist="38100" dir="2700000" algn="tl">
                  <a:srgbClr val="000000">
                    <a:alpha val="43137"/>
                  </a:srgbClr>
                </a:outerShdw>
              </a:effectLst>
              <a:latin typeface="Castellar" pitchFamily="18" charset="0"/>
              <a:cs typeface="B Titr" pitchFamily="2" charset="-78"/>
            </a:endParaRPr>
          </a:p>
        </p:txBody>
      </p:sp>
      <p:graphicFrame>
        <p:nvGraphicFramePr>
          <p:cNvPr id="12" name="Table 11"/>
          <p:cNvGraphicFramePr>
            <a:graphicFrameLocks noGrp="1"/>
          </p:cNvGraphicFramePr>
          <p:nvPr/>
        </p:nvGraphicFramePr>
        <p:xfrm>
          <a:off x="7429500" y="6427788"/>
          <a:ext cx="2000264" cy="365760"/>
        </p:xfrm>
        <a:graphic>
          <a:graphicData uri="http://schemas.openxmlformats.org/drawingml/2006/table">
            <a:tbl>
              <a:tblPr/>
              <a:tblGrid>
                <a:gridCol w="2000264">
                  <a:extLst>
                    <a:ext uri="{9D8B030D-6E8A-4147-A177-3AD203B41FA5}">
                      <a16:colId xmlns:a16="http://schemas.microsoft.com/office/drawing/2014/main" val="20000"/>
                    </a:ext>
                  </a:extLst>
                </a:gridCol>
              </a:tblGrid>
              <a:tr h="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0"/>
                  </a:ext>
                </a:extLst>
              </a:tr>
            </a:tbl>
          </a:graphicData>
        </a:graphic>
      </p:graphicFrame>
      <p:pic>
        <p:nvPicPr>
          <p:cNvPr id="13" name="110.mp3">
            <a:hlinkClick r:id="" action="ppaction://media"/>
          </p:cNvPr>
          <p:cNvPicPr>
            <a:picLocks noRot="1" noChangeAspect="1"/>
          </p:cNvPicPr>
          <p:nvPr>
            <a:audioFile r:link="rId1"/>
          </p:nvPr>
        </p:nvPicPr>
        <p:blipFill>
          <a:blip r:embed="rId9"/>
          <a:srcRect/>
          <a:stretch>
            <a:fillRect/>
          </a:stretch>
        </p:blipFill>
        <p:spPr bwMode="auto">
          <a:xfrm>
            <a:off x="714375" y="6553200"/>
            <a:ext cx="304800" cy="304800"/>
          </a:xfrm>
          <a:prstGeom prst="rect">
            <a:avLst/>
          </a:prstGeom>
          <a:noFill/>
          <a:ln w="9525">
            <a:noFill/>
            <a:miter lim="800000"/>
            <a:headEnd/>
            <a:tailEnd/>
          </a:ln>
        </p:spPr>
      </p:pic>
    </p:spTree>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grpSp>
        <p:nvGrpSpPr>
          <p:cNvPr id="49154" name="Group 1"/>
          <p:cNvGrpSpPr>
            <a:grpSpLocks/>
          </p:cNvGrpSpPr>
          <p:nvPr/>
        </p:nvGrpSpPr>
        <p:grpSpPr bwMode="auto">
          <a:xfrm>
            <a:off x="7772400" y="34925"/>
            <a:ext cx="1447800" cy="958850"/>
            <a:chOff x="7772400" y="35256"/>
            <a:chExt cx="1447800" cy="958321"/>
          </a:xfrm>
        </p:grpSpPr>
        <p:sp>
          <p:nvSpPr>
            <p:cNvPr id="49160"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4" name="Picture 3"/>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49155"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49156"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49157"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9" name="TextBox 8"/>
          <p:cNvSpPr txBox="1"/>
          <p:nvPr/>
        </p:nvSpPr>
        <p:spPr>
          <a:xfrm>
            <a:off x="2143108" y="428604"/>
            <a:ext cx="5357850" cy="584775"/>
          </a:xfrm>
          <a:prstGeom prst="rect">
            <a:avLst/>
          </a:prstGeom>
          <a:solidFill>
            <a:schemeClr val="accent6">
              <a:lumMod val="40000"/>
              <a:lumOff val="60000"/>
            </a:schemeClr>
          </a:solid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3200" b="1">
                <a:ln w="10541" cmpd="sng">
                  <a:solidFill>
                    <a:schemeClr val="tx1"/>
                  </a:solidFill>
                  <a:prstDash val="solid"/>
                </a:ln>
                <a:solidFill>
                  <a:schemeClr val="bg1"/>
                </a:solidFill>
                <a:effectLst>
                  <a:outerShdw blurRad="50800" dist="38100" dir="8100000" algn="tr" rotWithShape="0">
                    <a:prstClr val="black">
                      <a:alpha val="40000"/>
                    </a:prstClr>
                  </a:outerShdw>
                </a:effectLst>
                <a:cs typeface="B Titr" pitchFamily="2" charset="-78"/>
              </a:defRPr>
            </a:lvl1pPr>
          </a:lstStyle>
          <a:p>
            <a:pPr fontAlgn="auto">
              <a:spcBef>
                <a:spcPts val="0"/>
              </a:spcBef>
              <a:spcAft>
                <a:spcPts val="0"/>
              </a:spcAft>
              <a:defRPr/>
            </a:pPr>
            <a:r>
              <a:rPr lang="ar-SA" dirty="0">
                <a:solidFill>
                  <a:srgbClr val="FF0000"/>
                </a:solidFill>
              </a:rPr>
              <a:t>چكيده اي از</a:t>
            </a:r>
            <a:r>
              <a:rPr lang="fa-IR" dirty="0">
                <a:solidFill>
                  <a:srgbClr val="FF0000"/>
                </a:solidFill>
              </a:rPr>
              <a:t>عملكرد</a:t>
            </a:r>
            <a:r>
              <a:rPr lang="ar-SA" dirty="0">
                <a:solidFill>
                  <a:srgbClr val="FF0000"/>
                </a:solidFill>
              </a:rPr>
              <a:t> دفتر</a:t>
            </a:r>
            <a:r>
              <a:rPr lang="fa-IR" dirty="0">
                <a:solidFill>
                  <a:srgbClr val="FF0000"/>
                </a:solidFill>
              </a:rPr>
              <a:t> آموزش</a:t>
            </a:r>
            <a:endParaRPr lang="en-US" dirty="0">
              <a:solidFill>
                <a:srgbClr val="FF0000"/>
              </a:solidFill>
            </a:endParaRPr>
          </a:p>
        </p:txBody>
      </p:sp>
      <p:sp>
        <p:nvSpPr>
          <p:cNvPr id="49159" name="TextBox 9"/>
          <p:cNvSpPr txBox="1">
            <a:spLocks noChangeArrowheads="1"/>
          </p:cNvSpPr>
          <p:nvPr/>
        </p:nvSpPr>
        <p:spPr bwMode="auto">
          <a:xfrm>
            <a:off x="714375" y="1857375"/>
            <a:ext cx="8001000" cy="3540125"/>
          </a:xfrm>
          <a:prstGeom prst="rect">
            <a:avLst/>
          </a:prstGeom>
          <a:solidFill>
            <a:srgbClr val="92D050">
              <a:alpha val="7059"/>
            </a:srgbClr>
          </a:solidFill>
          <a:ln w="9525">
            <a:noFill/>
            <a:miter lim="800000"/>
            <a:headEnd/>
            <a:tailEnd/>
          </a:ln>
        </p:spPr>
        <p:txBody>
          <a:bodyPr>
            <a:spAutoFit/>
          </a:bodyPr>
          <a:lstStyle/>
          <a:p>
            <a:r>
              <a:rPr lang="ar-SA" sz="2800" b="1">
                <a:solidFill>
                  <a:srgbClr val="E20000"/>
                </a:solidFill>
                <a:cs typeface="B Zar" pitchFamily="2" charset="-78"/>
              </a:rPr>
              <a:t>دفترآموزش وبرنامه ريزي نيروي انساني شركت توزيع نيروي برق خوزستان با هدف ارتقاء دانش و مهارت كاركنان اقدام به برگزاري دوره هاي نظام جامع آموزش كاركنان و دوره هاي كاربردي نموده است ؛ در اين راستا در سال  1391توانسته است بالغ بر31439 نفر ساعت شامل 137 دوره آموزشي اعم ازعمومي  ؛ تخصصي ؛ كارشناسي ؛ كارگري ؛ همايش  وسمينار را در سطح استان با همكاري مراكز آموزشي مختلف به كاركنان ارائه نمايد0</a:t>
            </a:r>
          </a:p>
        </p:txBody>
      </p:sp>
      <p:sp>
        <p:nvSpPr>
          <p:cNvPr id="10" name="TextBox 3">
            <a:extLst>
              <a:ext uri="{FF2B5EF4-FFF2-40B4-BE49-F238E27FC236}">
                <a16:creationId xmlns:a16="http://schemas.microsoft.com/office/drawing/2014/main" id="{50E3C18F-B89D-4850-AF92-32BCA9BA90D7}"/>
              </a:ext>
            </a:extLst>
          </p:cNvPr>
          <p:cNvSpPr txBox="1">
            <a:spLocks noChangeArrowheads="1"/>
          </p:cNvSpPr>
          <p:nvPr/>
        </p:nvSpPr>
        <p:spPr bwMode="auto">
          <a:xfrm>
            <a:off x="3563888" y="6380668"/>
            <a:ext cx="2669159" cy="584775"/>
          </a:xfrm>
          <a:prstGeom prst="rect">
            <a:avLst/>
          </a:prstGeom>
          <a:noFill/>
          <a:ln w="9525">
            <a:noFill/>
            <a:miter lim="800000"/>
            <a:headEnd/>
            <a:tailEnd/>
          </a:ln>
        </p:spPr>
        <p:txBody>
          <a:bodyPr wrap="square">
            <a:spAutoFit/>
          </a:bodyPr>
          <a:lstStyle/>
          <a:p>
            <a:pPr algn="ctr"/>
            <a:r>
              <a:rPr lang="en-US" sz="3200" dirty="0">
                <a:latin typeface="Ubuntu" panose="020B0504030602030204" pitchFamily="34" charset="0"/>
                <a:cs typeface="IRANSans" panose="02040503050201020203" pitchFamily="18" charset="-78"/>
              </a:rPr>
              <a:t>PowerEn.ir</a:t>
            </a:r>
          </a:p>
        </p:txBody>
      </p:sp>
    </p:spTree>
  </p:cSld>
  <p:clrMapOvr>
    <a:masterClrMapping/>
  </p:clrMapOvr>
  <p:transition spd="med" advTm="8000">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500034" y="1"/>
            <a:ext cx="7858180" cy="523220"/>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rtl="0" fontAlgn="auto">
              <a:spcBef>
                <a:spcPts val="0"/>
              </a:spcBef>
              <a:spcAft>
                <a:spcPts val="0"/>
              </a:spcAft>
              <a:defRPr/>
            </a:pPr>
            <a:r>
              <a:rPr lang="fa-IR" dirty="0">
                <a:solidFill>
                  <a:schemeClr val="bg1"/>
                </a:solidFill>
              </a:rPr>
              <a:t>عملكرد آموزشي سال 91 شركت </a:t>
            </a:r>
            <a:r>
              <a:rPr lang="ar-SA" dirty="0">
                <a:solidFill>
                  <a:schemeClr val="bg1"/>
                </a:solidFill>
              </a:rPr>
              <a:t>به تفكيك بخش شغلي</a:t>
            </a:r>
            <a:endParaRPr lang="en-US" dirty="0">
              <a:solidFill>
                <a:schemeClr val="bg1"/>
              </a:solidFill>
            </a:endParaRPr>
          </a:p>
        </p:txBody>
      </p:sp>
      <p:grpSp>
        <p:nvGrpSpPr>
          <p:cNvPr id="50179" name="Group 2"/>
          <p:cNvGrpSpPr>
            <a:grpSpLocks/>
          </p:cNvGrpSpPr>
          <p:nvPr/>
        </p:nvGrpSpPr>
        <p:grpSpPr bwMode="auto">
          <a:xfrm>
            <a:off x="7772400" y="34925"/>
            <a:ext cx="1447800" cy="958850"/>
            <a:chOff x="7772400" y="35256"/>
            <a:chExt cx="1447800" cy="958321"/>
          </a:xfrm>
        </p:grpSpPr>
        <p:sp>
          <p:nvSpPr>
            <p:cNvPr id="50184" name="TextBox 3"/>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5" name="Picture 4"/>
            <p:cNvPicPr>
              <a:picLocks noChangeAspect="1"/>
            </p:cNvPicPr>
            <p:nvPr/>
          </p:nvPicPr>
          <p:blipFill>
            <a:blip r:embed="rId4"/>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50180" name="Picture 5">
            <a:hlinkClick r:id="rId5" action="ppaction://hlinksldjump"/>
          </p:cNvPr>
          <p:cNvPicPr>
            <a:picLocks noChangeAspect="1"/>
          </p:cNvPicPr>
          <p:nvPr/>
        </p:nvPicPr>
        <p:blipFill>
          <a:blip r:embed="rId6"/>
          <a:srcRect/>
          <a:stretch>
            <a:fillRect/>
          </a:stretch>
        </p:blipFill>
        <p:spPr bwMode="auto">
          <a:xfrm>
            <a:off x="76200" y="6172200"/>
            <a:ext cx="685800" cy="685800"/>
          </a:xfrm>
          <a:prstGeom prst="rect">
            <a:avLst/>
          </a:prstGeom>
          <a:noFill/>
          <a:ln w="9525">
            <a:noFill/>
            <a:miter lim="800000"/>
            <a:headEnd/>
            <a:tailEnd/>
          </a:ln>
        </p:spPr>
      </p:pic>
      <p:pic>
        <p:nvPicPr>
          <p:cNvPr id="50181" name="Picture 6">
            <a:hlinkClick r:id="" action="ppaction://hlinkshowjump?jump=nextslide"/>
          </p:cNvPr>
          <p:cNvPicPr>
            <a:picLocks noChangeAspect="1"/>
          </p:cNvPicPr>
          <p:nvPr/>
        </p:nvPicPr>
        <p:blipFill>
          <a:blip r:embed="rId7"/>
          <a:srcRect/>
          <a:stretch>
            <a:fillRect/>
          </a:stretch>
        </p:blipFill>
        <p:spPr bwMode="auto">
          <a:xfrm>
            <a:off x="8478838" y="6503988"/>
            <a:ext cx="338137" cy="338137"/>
          </a:xfrm>
          <a:prstGeom prst="rect">
            <a:avLst/>
          </a:prstGeom>
          <a:noFill/>
          <a:ln w="9525">
            <a:noFill/>
            <a:miter lim="800000"/>
            <a:headEnd/>
            <a:tailEnd/>
          </a:ln>
        </p:spPr>
      </p:pic>
      <p:pic>
        <p:nvPicPr>
          <p:cNvPr id="50182" name="Picture 7">
            <a:hlinkClick r:id="" action="ppaction://hlinkshowjump?jump=previousslide"/>
          </p:cNvPr>
          <p:cNvPicPr>
            <a:picLocks noChangeAspect="1"/>
          </p:cNvPicPr>
          <p:nvPr/>
        </p:nvPicPr>
        <p:blipFill>
          <a:blip r:embed="rId8"/>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642910" y="642923"/>
          <a:ext cx="7640348" cy="628754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947717">
                  <a:extLst>
                    <a:ext uri="{9D8B030D-6E8A-4147-A177-3AD203B41FA5}">
                      <a16:colId xmlns:a16="http://schemas.microsoft.com/office/drawing/2014/main" val="20000"/>
                    </a:ext>
                  </a:extLst>
                </a:gridCol>
                <a:gridCol w="1000132">
                  <a:extLst>
                    <a:ext uri="{9D8B030D-6E8A-4147-A177-3AD203B41FA5}">
                      <a16:colId xmlns:a16="http://schemas.microsoft.com/office/drawing/2014/main" val="20001"/>
                    </a:ext>
                  </a:extLst>
                </a:gridCol>
                <a:gridCol w="1214446">
                  <a:extLst>
                    <a:ext uri="{9D8B030D-6E8A-4147-A177-3AD203B41FA5}">
                      <a16:colId xmlns:a16="http://schemas.microsoft.com/office/drawing/2014/main" val="20002"/>
                    </a:ext>
                  </a:extLst>
                </a:gridCol>
                <a:gridCol w="1285884">
                  <a:extLst>
                    <a:ext uri="{9D8B030D-6E8A-4147-A177-3AD203B41FA5}">
                      <a16:colId xmlns:a16="http://schemas.microsoft.com/office/drawing/2014/main" val="20003"/>
                    </a:ext>
                  </a:extLst>
                </a:gridCol>
                <a:gridCol w="714380">
                  <a:extLst>
                    <a:ext uri="{9D8B030D-6E8A-4147-A177-3AD203B41FA5}">
                      <a16:colId xmlns:a16="http://schemas.microsoft.com/office/drawing/2014/main" val="20004"/>
                    </a:ext>
                  </a:extLst>
                </a:gridCol>
                <a:gridCol w="1714512">
                  <a:extLst>
                    <a:ext uri="{9D8B030D-6E8A-4147-A177-3AD203B41FA5}">
                      <a16:colId xmlns:a16="http://schemas.microsoft.com/office/drawing/2014/main" val="20005"/>
                    </a:ext>
                  </a:extLst>
                </a:gridCol>
                <a:gridCol w="763277">
                  <a:extLst>
                    <a:ext uri="{9D8B030D-6E8A-4147-A177-3AD203B41FA5}">
                      <a16:colId xmlns:a16="http://schemas.microsoft.com/office/drawing/2014/main" val="20006"/>
                    </a:ext>
                  </a:extLst>
                </a:gridCol>
              </a:tblGrid>
              <a:tr h="714375">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نفر ماه</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نفر ساعت</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تعداد نفر</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بخش شغلي</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تعداد دوره</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سطح دوره</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رديف</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9.7</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1310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153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10000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4">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عمومي ديپلم</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9.16</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1102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157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20000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عمومي فوق ديپلم</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6.95</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840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98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30000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tc>
                <a:tc rowSpan="2">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عمومي ليسانس</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2">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3"/>
                  </a:ext>
                </a:extLst>
              </a:tr>
              <a:tr h="408633">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12.94</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1554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103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40000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6.01</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722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10000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5">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5">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شغلي اختصاصي نظام جامع</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5">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5"/>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3.4</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408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20000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tc>
                <a:tc vMerge="1">
                  <a:txBody>
                    <a:bodyPr/>
                    <a:lstStyle/>
                    <a:p>
                      <a:endParaRPr lang="en-US"/>
                    </a:p>
                  </a:txBody>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6"/>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16.48</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1874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127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30000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tc>
                <a:tc vMerge="1">
                  <a:txBody>
                    <a:bodyPr/>
                    <a:lstStyle/>
                    <a:p>
                      <a:endParaRPr lang="en-US"/>
                    </a:p>
                  </a:txBody>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7"/>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17.4</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1292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67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40000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tc>
                <a:tc vMerge="1">
                  <a:txBody>
                    <a:bodyPr/>
                    <a:lstStyle/>
                    <a:p>
                      <a:endParaRPr lang="en-US"/>
                    </a:p>
                  </a:txBody>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8"/>
                  </a:ext>
                </a:extLst>
              </a:tr>
              <a:tr h="492924">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13.65</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1638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91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پيمانكاران</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9"/>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0.13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16</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10000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5">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10</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5">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كارشناس</a:t>
                      </a:r>
                      <a:r>
                        <a:rPr lang="fa-IR" sz="1800" b="1" kern="1200" baseline="0" dirty="0">
                          <a:ln w="3175">
                            <a:noFill/>
                          </a:ln>
                          <a:solidFill>
                            <a:schemeClr val="tx1"/>
                          </a:solidFill>
                          <a:latin typeface="+mn-lt"/>
                          <a:ea typeface="+mn-ea"/>
                          <a:cs typeface="B Zar" pitchFamily="2" charset="-78"/>
                        </a:rPr>
                        <a:t> خارج از نظام (ساير)</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5">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0"/>
                  </a:ext>
                </a:extLst>
              </a:tr>
              <a:tr h="420158">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0.06</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8</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800" b="1" dirty="0">
                          <a:cs typeface="B Zar" pitchFamily="2" charset="-78"/>
                        </a:rPr>
                        <a:t>20000</a:t>
                      </a:r>
                      <a:endParaRPr lang="en-US" sz="18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1"/>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0.93</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112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800" b="1" dirty="0">
                          <a:cs typeface="B Zar" pitchFamily="2" charset="-78"/>
                        </a:rPr>
                        <a:t>30000</a:t>
                      </a:r>
                      <a:endParaRPr lang="en-US" sz="18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2"/>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4.94</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594</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13</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800" b="1" dirty="0">
                          <a:cs typeface="B Zar" pitchFamily="2" charset="-78"/>
                        </a:rPr>
                        <a:t>40000</a:t>
                      </a:r>
                      <a:endParaRPr lang="en-US" sz="18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3"/>
                  </a:ext>
                </a:extLst>
              </a:tr>
              <a:tr h="386496">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1.6</a:t>
                      </a:r>
                      <a:endParaRPr lang="en-US" sz="18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192</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5</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800" b="1" dirty="0">
                          <a:cs typeface="B Zar" pitchFamily="2" charset="-78"/>
                        </a:rPr>
                        <a:t>پيمانكاران</a:t>
                      </a:r>
                      <a:endParaRPr lang="en-US" sz="18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4"/>
                  </a:ext>
                </a:extLst>
              </a:tr>
            </a:tbl>
          </a:graphicData>
        </a:graphic>
      </p:graphicFrame>
    </p:spTree>
  </p:cSld>
  <p:clrMapOvr>
    <a:overrideClrMapping bg1="lt1" tx1="dk1" bg2="lt2" tx2="dk2" accent1="accent1" accent2="accent2" accent3="accent3" accent4="accent4" accent5="accent5" accent6="accent6" hlink="hlink" folHlink="folHlink"/>
  </p:clrMapOvr>
  <p:transition spd="med" advTm="10000">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0" y="214289"/>
            <a:ext cx="7643834" cy="523220"/>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rtl="0" fontAlgn="auto">
              <a:spcBef>
                <a:spcPts val="0"/>
              </a:spcBef>
              <a:spcAft>
                <a:spcPts val="0"/>
              </a:spcAft>
              <a:defRPr/>
            </a:pPr>
            <a:r>
              <a:rPr lang="fa-IR" dirty="0">
                <a:solidFill>
                  <a:srgbClr val="FF0000"/>
                </a:solidFill>
              </a:rPr>
              <a:t>عملكرد آموزشي سال 91 شركت </a:t>
            </a:r>
            <a:r>
              <a:rPr lang="ar-SA" dirty="0">
                <a:solidFill>
                  <a:srgbClr val="FF0000"/>
                </a:solidFill>
              </a:rPr>
              <a:t>به تفكيك بخش شغلي</a:t>
            </a:r>
            <a:endParaRPr lang="en-US" dirty="0">
              <a:solidFill>
                <a:srgbClr val="FF0000"/>
              </a:solidFill>
            </a:endParaRPr>
          </a:p>
        </p:txBody>
      </p:sp>
      <p:grpSp>
        <p:nvGrpSpPr>
          <p:cNvPr id="51203" name="Group 2"/>
          <p:cNvGrpSpPr>
            <a:grpSpLocks/>
          </p:cNvGrpSpPr>
          <p:nvPr/>
        </p:nvGrpSpPr>
        <p:grpSpPr bwMode="auto">
          <a:xfrm>
            <a:off x="7072313" y="0"/>
            <a:ext cx="2147887" cy="1209675"/>
            <a:chOff x="7072330" y="350"/>
            <a:chExt cx="2147870" cy="1208382"/>
          </a:xfrm>
        </p:grpSpPr>
        <p:sp>
          <p:nvSpPr>
            <p:cNvPr id="51208" name="TextBox 3"/>
            <p:cNvSpPr txBox="1">
              <a:spLocks noChangeArrowheads="1"/>
            </p:cNvSpPr>
            <p:nvPr/>
          </p:nvSpPr>
          <p:spPr bwMode="auto">
            <a:xfrm>
              <a:off x="7072330" y="685800"/>
              <a:ext cx="2147870" cy="522932"/>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5" name="Picture 4"/>
            <p:cNvPicPr>
              <a:picLocks noChangeAspect="1"/>
            </p:cNvPicPr>
            <p:nvPr/>
          </p:nvPicPr>
          <p:blipFill>
            <a:blip r:embed="rId4"/>
            <a:stretch>
              <a:fillRect/>
            </a:stretch>
          </p:blipFill>
          <p:spPr>
            <a:xfrm>
              <a:off x="8001010" y="350"/>
              <a:ext cx="530221" cy="650179"/>
            </a:xfrm>
            <a:prstGeom prst="rect">
              <a:avLst/>
            </a:prstGeom>
            <a:ln>
              <a:noFill/>
            </a:ln>
            <a:effectLst>
              <a:outerShdw blurRad="292100" dist="139700" dir="2700000" algn="tl" rotWithShape="0">
                <a:srgbClr val="333333">
                  <a:alpha val="65000"/>
                </a:srgbClr>
              </a:outerShdw>
            </a:effectLst>
          </p:spPr>
        </p:pic>
      </p:grpSp>
      <p:pic>
        <p:nvPicPr>
          <p:cNvPr id="51204" name="Picture 5">
            <a:hlinkClick r:id="rId5" action="ppaction://hlinksldjump"/>
          </p:cNvPr>
          <p:cNvPicPr>
            <a:picLocks noChangeAspect="1"/>
          </p:cNvPicPr>
          <p:nvPr/>
        </p:nvPicPr>
        <p:blipFill>
          <a:blip r:embed="rId6"/>
          <a:srcRect/>
          <a:stretch>
            <a:fillRect/>
          </a:stretch>
        </p:blipFill>
        <p:spPr bwMode="auto">
          <a:xfrm>
            <a:off x="76200" y="6172200"/>
            <a:ext cx="685800" cy="685800"/>
          </a:xfrm>
          <a:prstGeom prst="rect">
            <a:avLst/>
          </a:prstGeom>
          <a:noFill/>
          <a:ln w="9525">
            <a:noFill/>
            <a:miter lim="800000"/>
            <a:headEnd/>
            <a:tailEnd/>
          </a:ln>
        </p:spPr>
      </p:pic>
      <p:pic>
        <p:nvPicPr>
          <p:cNvPr id="51205" name="Picture 6">
            <a:hlinkClick r:id="" action="ppaction://hlinkshowjump?jump=nextslide"/>
          </p:cNvPr>
          <p:cNvPicPr>
            <a:picLocks noChangeAspect="1"/>
          </p:cNvPicPr>
          <p:nvPr/>
        </p:nvPicPr>
        <p:blipFill>
          <a:blip r:embed="rId7"/>
          <a:srcRect/>
          <a:stretch>
            <a:fillRect/>
          </a:stretch>
        </p:blipFill>
        <p:spPr bwMode="auto">
          <a:xfrm>
            <a:off x="8478838" y="6503988"/>
            <a:ext cx="338137" cy="338137"/>
          </a:xfrm>
          <a:prstGeom prst="rect">
            <a:avLst/>
          </a:prstGeom>
          <a:noFill/>
          <a:ln w="9525">
            <a:noFill/>
            <a:miter lim="800000"/>
            <a:headEnd/>
            <a:tailEnd/>
          </a:ln>
        </p:spPr>
      </p:pic>
      <p:pic>
        <p:nvPicPr>
          <p:cNvPr id="51206" name="Picture 7">
            <a:hlinkClick r:id="" action="ppaction://hlinkshowjump?jump=previousslide"/>
          </p:cNvPr>
          <p:cNvPicPr>
            <a:picLocks noChangeAspect="1"/>
          </p:cNvPicPr>
          <p:nvPr/>
        </p:nvPicPr>
        <p:blipFill>
          <a:blip r:embed="rId8"/>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1" y="945504"/>
          <a:ext cx="9001156" cy="594010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116514">
                  <a:extLst>
                    <a:ext uri="{9D8B030D-6E8A-4147-A177-3AD203B41FA5}">
                      <a16:colId xmlns:a16="http://schemas.microsoft.com/office/drawing/2014/main" val="20000"/>
                    </a:ext>
                  </a:extLst>
                </a:gridCol>
                <a:gridCol w="1178264">
                  <a:extLst>
                    <a:ext uri="{9D8B030D-6E8A-4147-A177-3AD203B41FA5}">
                      <a16:colId xmlns:a16="http://schemas.microsoft.com/office/drawing/2014/main" val="20001"/>
                    </a:ext>
                  </a:extLst>
                </a:gridCol>
                <a:gridCol w="1178264">
                  <a:extLst>
                    <a:ext uri="{9D8B030D-6E8A-4147-A177-3AD203B41FA5}">
                      <a16:colId xmlns:a16="http://schemas.microsoft.com/office/drawing/2014/main" val="20002"/>
                    </a:ext>
                  </a:extLst>
                </a:gridCol>
                <a:gridCol w="1420792">
                  <a:extLst>
                    <a:ext uri="{9D8B030D-6E8A-4147-A177-3AD203B41FA5}">
                      <a16:colId xmlns:a16="http://schemas.microsoft.com/office/drawing/2014/main" val="20003"/>
                    </a:ext>
                  </a:extLst>
                </a:gridCol>
                <a:gridCol w="1188220">
                  <a:extLst>
                    <a:ext uri="{9D8B030D-6E8A-4147-A177-3AD203B41FA5}">
                      <a16:colId xmlns:a16="http://schemas.microsoft.com/office/drawing/2014/main" val="20004"/>
                    </a:ext>
                  </a:extLst>
                </a:gridCol>
                <a:gridCol w="2404752">
                  <a:extLst>
                    <a:ext uri="{9D8B030D-6E8A-4147-A177-3AD203B41FA5}">
                      <a16:colId xmlns:a16="http://schemas.microsoft.com/office/drawing/2014/main" val="20005"/>
                    </a:ext>
                  </a:extLst>
                </a:gridCol>
                <a:gridCol w="514350">
                  <a:extLst>
                    <a:ext uri="{9D8B030D-6E8A-4147-A177-3AD203B41FA5}">
                      <a16:colId xmlns:a16="http://schemas.microsoft.com/office/drawing/2014/main" val="20006"/>
                    </a:ext>
                  </a:extLst>
                </a:gridCol>
              </a:tblGrid>
              <a:tr h="697546">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نفر ماه</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نفر ساعت</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تعداد نفر</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بخش شغلي</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kern="1200" dirty="0">
                          <a:ln w="3175">
                            <a:noFill/>
                          </a:ln>
                          <a:solidFill>
                            <a:schemeClr val="bg1"/>
                          </a:solidFill>
                          <a:latin typeface="+mn-lt"/>
                          <a:ea typeface="+mn-ea"/>
                          <a:cs typeface="B Zar" pitchFamily="2" charset="-78"/>
                        </a:rPr>
                        <a:t>تعداد دوره</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سطح دوره</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رديف</a:t>
                      </a:r>
                      <a:endParaRPr lang="en-US" sz="1800" b="1" kern="1200" dirty="0">
                        <a:ln w="3175">
                          <a:noFill/>
                        </a:ln>
                        <a:solidFill>
                          <a:schemeClr val="bg1"/>
                        </a:solidFill>
                        <a:latin typeface="+mn-lt"/>
                        <a:ea typeface="+mn-ea"/>
                        <a:cs typeface="B Zar" pitchFamily="2" charset="-78"/>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289165">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0.25</a:t>
                      </a:r>
                      <a:endParaRPr lang="en-US" sz="14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30</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1</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solidFill>
                            <a:schemeClr val="dk1"/>
                          </a:solidFill>
                          <a:latin typeface="+mn-lt"/>
                          <a:ea typeface="+mn-ea"/>
                          <a:cs typeface="B Zar" pitchFamily="2" charset="-78"/>
                        </a:rPr>
                        <a:t>10000</a:t>
                      </a:r>
                      <a:endParaRPr lang="en-US" sz="1400" b="1" kern="1200" dirty="0">
                        <a:solidFill>
                          <a:schemeClr val="dk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4">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4</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4">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زبان انگليسي عمومي نظام جامع</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4">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289165">
                <a:tc>
                  <a:txBody>
                    <a:bodyPr/>
                    <a:lstStyle/>
                    <a:p>
                      <a:pPr algn="ctr"/>
                      <a:r>
                        <a:rPr lang="fa-IR" sz="1400" b="1" dirty="0">
                          <a:cs typeface="B Zar" pitchFamily="2" charset="-78"/>
                        </a:rPr>
                        <a:t>-</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solidFill>
                            <a:schemeClr val="dk1"/>
                          </a:solidFill>
                          <a:latin typeface="+mn-lt"/>
                          <a:ea typeface="+mn-ea"/>
                          <a:cs typeface="B Zar" pitchFamily="2" charset="-78"/>
                        </a:rPr>
                        <a:t>20000</a:t>
                      </a:r>
                      <a:endParaRPr lang="en-US" sz="1400" b="1" kern="1200" dirty="0">
                        <a:solidFill>
                          <a:schemeClr val="dk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fa-IR"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289165">
                <a:tc>
                  <a:txBody>
                    <a:bodyPr/>
                    <a:lstStyle/>
                    <a:p>
                      <a:pPr algn="ctr"/>
                      <a:r>
                        <a:rPr lang="fa-IR" sz="1400" b="1" dirty="0">
                          <a:cs typeface="B Zar" pitchFamily="2" charset="-78"/>
                        </a:rPr>
                        <a:t>3.12</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375</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13</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solidFill>
                            <a:schemeClr val="dk1"/>
                          </a:solidFill>
                          <a:latin typeface="+mn-lt"/>
                          <a:ea typeface="+mn-ea"/>
                          <a:cs typeface="B Zar" pitchFamily="2" charset="-78"/>
                        </a:rPr>
                        <a:t>30000</a:t>
                      </a:r>
                      <a:r>
                        <a:rPr lang="fa-IR" sz="1400" b="1" kern="1200" baseline="0" dirty="0">
                          <a:solidFill>
                            <a:schemeClr val="dk1"/>
                          </a:solidFill>
                          <a:latin typeface="+mn-lt"/>
                          <a:ea typeface="+mn-ea"/>
                          <a:cs typeface="B Zar" pitchFamily="2" charset="-78"/>
                        </a:rPr>
                        <a:t> ليسانس</a:t>
                      </a:r>
                      <a:endParaRPr lang="en-US" sz="1400" b="1" kern="1200" dirty="0">
                        <a:solidFill>
                          <a:schemeClr val="dk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fa-IR"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3"/>
                  </a:ext>
                </a:extLst>
              </a:tr>
              <a:tr h="289165">
                <a:tc>
                  <a:txBody>
                    <a:bodyPr/>
                    <a:lstStyle/>
                    <a:p>
                      <a:pPr algn="ctr"/>
                      <a:r>
                        <a:rPr lang="fa-IR" sz="1400" b="1" dirty="0">
                          <a:cs typeface="B Zar" pitchFamily="2" charset="-78"/>
                        </a:rPr>
                        <a:t>3</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360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12</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solidFill>
                            <a:schemeClr val="dk1"/>
                          </a:solidFill>
                          <a:latin typeface="+mn-lt"/>
                          <a:ea typeface="+mn-ea"/>
                          <a:cs typeface="B Zar" pitchFamily="2" charset="-78"/>
                        </a:rPr>
                        <a:t>40000 ليسانس</a:t>
                      </a:r>
                      <a:endParaRPr lang="en-US" sz="1400" b="1" kern="1200" dirty="0">
                        <a:solidFill>
                          <a:schemeClr val="dk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fa-IR"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r h="289165">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11.73</a:t>
                      </a:r>
                      <a:endParaRPr lang="en-US" sz="14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1408</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44</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70000</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3">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33</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3">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دوره هاي كارگري</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3">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7</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5"/>
                  </a:ext>
                </a:extLst>
              </a:tr>
              <a:tr h="289165">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2.4</a:t>
                      </a:r>
                      <a:endParaRPr lang="en-US" sz="14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288</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9</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80000</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tc>
                <a:tc vMerge="1">
                  <a:txBody>
                    <a:bodyPr/>
                    <a:lstStyle/>
                    <a:p>
                      <a:endParaRPr lang="en-US" dirty="0"/>
                    </a:p>
                  </a:txBody>
                  <a:tcPr anchor="ct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6"/>
                  </a:ext>
                </a:extLst>
              </a:tr>
              <a:tr h="289165">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121</a:t>
                      </a:r>
                      <a:endParaRPr lang="en-US" sz="14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14528</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454</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پيمانكاران</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tc>
                <a:tc vMerge="1">
                  <a:txBody>
                    <a:bodyPr/>
                    <a:lstStyle/>
                    <a:p>
                      <a:endParaRPr lang="en-US" dirty="0"/>
                    </a:p>
                  </a:txBody>
                  <a:tcPr anchor="ct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7"/>
                  </a:ext>
                </a:extLst>
              </a:tr>
              <a:tr h="289165">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0.06</a:t>
                      </a:r>
                      <a:endParaRPr lang="en-US" sz="1400" b="1" kern="1200" dirty="0">
                        <a:ln w="3175">
                          <a:noFill/>
                        </a:ln>
                        <a:solidFill>
                          <a:schemeClr val="tx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8</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1</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400" b="1" kern="1200" dirty="0">
                          <a:ln w="3175">
                            <a:noFill/>
                          </a:ln>
                          <a:solidFill>
                            <a:schemeClr val="tx1"/>
                          </a:solidFill>
                          <a:latin typeface="+mn-lt"/>
                          <a:ea typeface="+mn-ea"/>
                          <a:cs typeface="B Zar" pitchFamily="2" charset="-78"/>
                        </a:rPr>
                        <a:t>10000</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5">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22</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5">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همايشها،</a:t>
                      </a:r>
                      <a:r>
                        <a:rPr lang="fa-IR" sz="1600" b="1" kern="1200" baseline="0" dirty="0">
                          <a:ln w="3175">
                            <a:noFill/>
                          </a:ln>
                          <a:solidFill>
                            <a:schemeClr val="tx1"/>
                          </a:solidFill>
                          <a:latin typeface="+mn-lt"/>
                          <a:ea typeface="+mn-ea"/>
                          <a:cs typeface="B Zar" pitchFamily="2" charset="-78"/>
                        </a:rPr>
                        <a:t> سمينارها و كارگاههاي آموزشي</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5">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8</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8"/>
                  </a:ext>
                </a:extLst>
              </a:tr>
              <a:tr h="289165">
                <a:tc>
                  <a:txBody>
                    <a:bodyPr/>
                    <a:lstStyle/>
                    <a:p>
                      <a:pPr algn="ctr"/>
                      <a:r>
                        <a:rPr lang="fa-IR" sz="1400" b="1" dirty="0">
                          <a:cs typeface="B Zar" pitchFamily="2" charset="-78"/>
                        </a:rPr>
                        <a:t>0.99</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120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14</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20000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fa-IR"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9"/>
                  </a:ext>
                </a:extLst>
              </a:tr>
              <a:tr h="289165">
                <a:tc>
                  <a:txBody>
                    <a:bodyPr/>
                    <a:lstStyle/>
                    <a:p>
                      <a:pPr algn="ctr"/>
                      <a:r>
                        <a:rPr lang="fa-IR" sz="1400" b="1" dirty="0">
                          <a:cs typeface="B Zar" pitchFamily="2" charset="-78"/>
                        </a:rPr>
                        <a:t>1.12</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136</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13</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30000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fa-IR"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0"/>
                  </a:ext>
                </a:extLst>
              </a:tr>
              <a:tr h="289165">
                <a:tc>
                  <a:txBody>
                    <a:bodyPr/>
                    <a:lstStyle/>
                    <a:p>
                      <a:pPr algn="ctr"/>
                      <a:r>
                        <a:rPr lang="fa-IR" sz="1400" b="1" dirty="0">
                          <a:cs typeface="B Zar" pitchFamily="2" charset="-78"/>
                        </a:rPr>
                        <a:t>5.24</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654</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73</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40000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fa-IR"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1"/>
                  </a:ext>
                </a:extLst>
              </a:tr>
              <a:tr h="289165">
                <a:tc>
                  <a:txBody>
                    <a:bodyPr/>
                    <a:lstStyle/>
                    <a:p>
                      <a:pPr algn="ctr"/>
                      <a:r>
                        <a:rPr lang="fa-IR" sz="1400" b="1" dirty="0">
                          <a:cs typeface="B Zar" pitchFamily="2" charset="-78"/>
                        </a:rPr>
                        <a:t>6.16</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750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115</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پيمانكاران</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2"/>
                  </a:ext>
                </a:extLst>
              </a:tr>
              <a:tr h="289165">
                <a:tc>
                  <a:txBody>
                    <a:bodyPr/>
                    <a:lstStyle/>
                    <a:p>
                      <a:pPr algn="ctr"/>
                      <a:r>
                        <a:rPr lang="fa-IR" sz="1400" b="1" dirty="0">
                          <a:cs typeface="B Zar" pitchFamily="2" charset="-78"/>
                        </a:rPr>
                        <a:t>1.5</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180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10000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4">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6</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4">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فن آوري اطلاعات</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rowSpan="4">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9</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3"/>
                  </a:ext>
                </a:extLst>
              </a:tr>
              <a:tr h="289165">
                <a:tc>
                  <a:txBody>
                    <a:bodyPr/>
                    <a:lstStyle/>
                    <a:p>
                      <a:pPr algn="ctr"/>
                      <a:r>
                        <a:rPr lang="fa-IR" sz="1400" b="1" dirty="0">
                          <a:cs typeface="B Zar" pitchFamily="2" charset="-78"/>
                        </a:rPr>
                        <a:t>2.06</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248</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15</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20000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4"/>
                  </a:ext>
                </a:extLst>
              </a:tr>
              <a:tr h="289165">
                <a:tc>
                  <a:txBody>
                    <a:bodyPr/>
                    <a:lstStyle/>
                    <a:p>
                      <a:pPr algn="ctr"/>
                      <a:r>
                        <a:rPr lang="fa-IR" sz="1400" b="1" dirty="0">
                          <a:cs typeface="B Zar" pitchFamily="2" charset="-78"/>
                        </a:rPr>
                        <a:t>2.29</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396</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17</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30000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5"/>
                  </a:ext>
                </a:extLst>
              </a:tr>
              <a:tr h="289165">
                <a:tc>
                  <a:txBody>
                    <a:bodyPr/>
                    <a:lstStyle/>
                    <a:p>
                      <a:pPr algn="ctr"/>
                      <a:r>
                        <a:rPr lang="fa-IR" sz="1400" b="1" dirty="0">
                          <a:cs typeface="B Zar" pitchFamily="2" charset="-78"/>
                        </a:rPr>
                        <a:t>2.46</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296</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18</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40000</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v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6"/>
                  </a:ext>
                </a:extLst>
              </a:tr>
              <a:tr h="346998">
                <a:tc>
                  <a:txBody>
                    <a:bodyPr/>
                    <a:lstStyle/>
                    <a:p>
                      <a:pPr algn="ctr"/>
                      <a:r>
                        <a:rPr lang="fa-IR" sz="1400" b="1" dirty="0">
                          <a:cs typeface="B Zar" pitchFamily="2" charset="-78"/>
                        </a:rPr>
                        <a:t>267</a:t>
                      </a:r>
                      <a:endParaRPr lang="en-US" sz="1400" b="1" dirty="0">
                        <a:cs typeface="B Zar" pitchFamily="2" charset="-78"/>
                      </a:endParaRP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31439</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1694</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fa-IR" sz="1400" b="1" dirty="0">
                          <a:cs typeface="B Zar" pitchFamily="2" charset="-78"/>
                        </a:rPr>
                        <a:t>-</a:t>
                      </a:r>
                      <a:endParaRPr lang="en-US" sz="1400" b="1" dirty="0">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137</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gridSpan="2">
                  <a:txBody>
                    <a:bodyPr/>
                    <a:lstStyle/>
                    <a:p>
                      <a:pPr marL="0" algn="ctr" defTabSz="914400" rtl="0" eaLnBrk="1" latinLnBrk="0" hangingPunct="1"/>
                      <a:r>
                        <a:rPr lang="fa-IR" sz="1800" b="1" kern="1200" dirty="0">
                          <a:ln w="3175">
                            <a:noFill/>
                          </a:ln>
                          <a:solidFill>
                            <a:schemeClr val="tx1"/>
                          </a:solidFill>
                          <a:latin typeface="+mn-lt"/>
                          <a:ea typeface="+mn-ea"/>
                          <a:cs typeface="B Zar" pitchFamily="2" charset="-78"/>
                        </a:rPr>
                        <a:t>جمع كل</a:t>
                      </a:r>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hMerge="1">
                  <a:txBody>
                    <a:bodyPr/>
                    <a:lstStyle/>
                    <a:p>
                      <a:pPr marL="0" algn="ctr" defTabSz="914400" rtl="0"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17"/>
                  </a:ext>
                </a:extLst>
              </a:tr>
            </a:tbl>
          </a:graphicData>
        </a:graphic>
      </p:graphicFrame>
    </p:spTree>
  </p:cSld>
  <p:clrMapOvr>
    <a:overrideClrMapping bg1="lt1" tx1="dk1" bg2="lt2" tx2="dk2" accent1="accent1" accent2="accent2" accent3="accent3" accent4="accent4" accent5="accent5" accent6="accent6" hlink="hlink" folHlink="folHlink"/>
  </p:clrMapOvr>
  <p:transition spd="med" advTm="10000">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r="-3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2209800" y="695980"/>
            <a:ext cx="4648200" cy="584775"/>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sz="3200" dirty="0">
                <a:solidFill>
                  <a:srgbClr val="FF0000"/>
                </a:solidFill>
              </a:rPr>
              <a:t>شاخص هاي راهبردي توزيع</a:t>
            </a:r>
            <a:endParaRPr lang="en-US" sz="3200" dirty="0">
              <a:solidFill>
                <a:srgbClr val="FF0000"/>
              </a:solidFill>
            </a:endParaRPr>
          </a:p>
        </p:txBody>
      </p:sp>
      <p:grpSp>
        <p:nvGrpSpPr>
          <p:cNvPr id="52227" name="Group 2"/>
          <p:cNvGrpSpPr>
            <a:grpSpLocks/>
          </p:cNvGrpSpPr>
          <p:nvPr/>
        </p:nvGrpSpPr>
        <p:grpSpPr bwMode="auto">
          <a:xfrm>
            <a:off x="7772400" y="34925"/>
            <a:ext cx="1447800" cy="958850"/>
            <a:chOff x="7772400" y="35256"/>
            <a:chExt cx="1447800" cy="958321"/>
          </a:xfrm>
        </p:grpSpPr>
        <p:sp>
          <p:nvSpPr>
            <p:cNvPr id="52232" name="TextBox 3"/>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5" name="Picture 4"/>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52228"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52229"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52230"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0" y="1357299"/>
          <a:ext cx="9143999" cy="507209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86975">
                  <a:extLst>
                    <a:ext uri="{9D8B030D-6E8A-4147-A177-3AD203B41FA5}">
                      <a16:colId xmlns:a16="http://schemas.microsoft.com/office/drawing/2014/main" val="20000"/>
                    </a:ext>
                  </a:extLst>
                </a:gridCol>
                <a:gridCol w="1586975">
                  <a:extLst>
                    <a:ext uri="{9D8B030D-6E8A-4147-A177-3AD203B41FA5}">
                      <a16:colId xmlns:a16="http://schemas.microsoft.com/office/drawing/2014/main" val="20001"/>
                    </a:ext>
                  </a:extLst>
                </a:gridCol>
                <a:gridCol w="5970049">
                  <a:extLst>
                    <a:ext uri="{9D8B030D-6E8A-4147-A177-3AD203B41FA5}">
                      <a16:colId xmlns:a16="http://schemas.microsoft.com/office/drawing/2014/main" val="20002"/>
                    </a:ext>
                  </a:extLst>
                </a:gridCol>
              </a:tblGrid>
              <a:tr h="504182">
                <a:tc gridSpan="2">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سال 139</a:t>
                      </a:r>
                      <a:r>
                        <a:rPr lang="ar-SA" sz="1800" b="1" kern="1200" dirty="0">
                          <a:ln w="3175">
                            <a:noFill/>
                          </a:ln>
                          <a:solidFill>
                            <a:schemeClr val="bg1"/>
                          </a:solidFill>
                          <a:latin typeface="+mn-lt"/>
                          <a:ea typeface="+mn-ea"/>
                          <a:cs typeface="B Zar" pitchFamily="2" charset="-78"/>
                        </a:rPr>
                        <a:t>1</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hMerge="1">
                  <a:txBody>
                    <a:bodyPr/>
                    <a:lstStyle/>
                    <a:p>
                      <a:pPr marL="0" algn="ctr" defTabSz="914400" rtl="0" eaLnBrk="1" latinLnBrk="0" hangingPunct="1"/>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rowSpan="2">
                  <a:txBody>
                    <a:bodyPr/>
                    <a:lstStyle/>
                    <a:p>
                      <a:pPr algn="ctr"/>
                      <a:r>
                        <a:rPr lang="fa-IR" sz="2000" b="1" kern="1200" dirty="0">
                          <a:ln w="3175">
                            <a:noFill/>
                          </a:ln>
                          <a:solidFill>
                            <a:schemeClr val="bg1"/>
                          </a:solidFill>
                          <a:latin typeface="+mn-lt"/>
                          <a:ea typeface="+mn-ea"/>
                          <a:cs typeface="B Zar" pitchFamily="2" charset="-78"/>
                        </a:rPr>
                        <a:t>شاخص هاي برنامه راهبردي</a:t>
                      </a:r>
                      <a:endParaRPr lang="en-US" sz="20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0"/>
                  </a:ext>
                </a:extLst>
              </a:tr>
              <a:tr h="405377">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شاخص</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واحد</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vMerge="1">
                  <a:txBody>
                    <a:bodyPr/>
                    <a:lstStyle/>
                    <a:p>
                      <a:pPr marL="0" algn="ctr" defTabSz="914400" rtl="1"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465556">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1.57</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1.57</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fa-IR" sz="2000" b="1" kern="1200" dirty="0">
                          <a:ln w="3175">
                            <a:noFill/>
                          </a:ln>
                          <a:solidFill>
                            <a:schemeClr val="bg1"/>
                          </a:solidFill>
                          <a:latin typeface="+mn-lt"/>
                          <a:ea typeface="+mn-ea"/>
                          <a:cs typeface="B Zar" pitchFamily="2" charset="-78"/>
                        </a:rPr>
                        <a:t>نرخ انرژي توزيع نشده</a:t>
                      </a:r>
                      <a:r>
                        <a:rPr lang="fa-IR" sz="2000" b="1" kern="1200" baseline="0" dirty="0">
                          <a:ln w="3175">
                            <a:noFill/>
                          </a:ln>
                          <a:solidFill>
                            <a:schemeClr val="bg1"/>
                          </a:solidFill>
                          <a:latin typeface="+mn-lt"/>
                          <a:ea typeface="+mn-ea"/>
                          <a:cs typeface="B Zar" pitchFamily="2" charset="-78"/>
                        </a:rPr>
                        <a:t> در هزار</a:t>
                      </a:r>
                      <a:endParaRPr lang="en-US" sz="20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2"/>
                  </a:ext>
                </a:extLst>
              </a:tr>
              <a:tr h="475055">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2.27</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fa-IR" sz="1800" b="1" kern="1200" baseline="0" dirty="0">
                          <a:ln w="3175">
                            <a:noFill/>
                          </a:ln>
                          <a:solidFill>
                            <a:schemeClr val="bg1"/>
                          </a:solidFill>
                          <a:latin typeface="+mn-lt"/>
                          <a:ea typeface="+mn-ea"/>
                          <a:cs typeface="B Zar" pitchFamily="2" charset="-78"/>
                        </a:rPr>
                        <a:t>(دقيقه بر روز)</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fa-IR" sz="2000" b="1" kern="1200" dirty="0">
                          <a:ln w="3175">
                            <a:noFill/>
                          </a:ln>
                          <a:solidFill>
                            <a:schemeClr val="bg1"/>
                          </a:solidFill>
                          <a:latin typeface="+mn-lt"/>
                          <a:ea typeface="+mn-ea"/>
                          <a:cs typeface="B Zar" pitchFamily="2" charset="-78"/>
                        </a:rPr>
                        <a:t>خاموشي بر مشترك</a:t>
                      </a:r>
                      <a:r>
                        <a:rPr lang="fa-IR" sz="2000" b="1" kern="1200" baseline="0" dirty="0">
                          <a:ln w="3175">
                            <a:noFill/>
                          </a:ln>
                          <a:solidFill>
                            <a:schemeClr val="bg1"/>
                          </a:solidFill>
                          <a:latin typeface="+mn-lt"/>
                          <a:ea typeface="+mn-ea"/>
                          <a:cs typeface="B Zar" pitchFamily="2" charset="-78"/>
                        </a:rPr>
                        <a:t> </a:t>
                      </a:r>
                      <a:endParaRPr lang="en-US" sz="20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3"/>
                  </a:ext>
                </a:extLst>
              </a:tr>
              <a:tr h="792336">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21.92</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endParaRPr lang="en-US" sz="18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fa-IR" sz="2000" b="1" kern="1200" dirty="0">
                          <a:ln w="3175">
                            <a:noFill/>
                          </a:ln>
                          <a:solidFill>
                            <a:schemeClr val="bg1"/>
                          </a:solidFill>
                          <a:latin typeface="+mn-lt"/>
                          <a:ea typeface="+mn-ea"/>
                          <a:cs typeface="B Zar" pitchFamily="2" charset="-78"/>
                        </a:rPr>
                        <a:t>تعداد قطعي هر فيدر 11و33كيلو ولت در سال</a:t>
                      </a:r>
                    </a:p>
                    <a:p>
                      <a:pPr marL="0" algn="ctr" defTabSz="914400" rtl="0" eaLnBrk="1" latinLnBrk="0" hangingPunct="1"/>
                      <a:r>
                        <a:rPr lang="fa-IR" sz="2000" b="1" kern="1200" dirty="0">
                          <a:ln w="3175">
                            <a:noFill/>
                          </a:ln>
                          <a:solidFill>
                            <a:schemeClr val="bg1"/>
                          </a:solidFill>
                          <a:latin typeface="+mn-lt"/>
                          <a:ea typeface="+mn-ea"/>
                          <a:cs typeface="B Zar" pitchFamily="2" charset="-78"/>
                        </a:rPr>
                        <a:t>(تعداد</a:t>
                      </a:r>
                      <a:r>
                        <a:rPr lang="fa-IR" sz="2000" b="1" kern="1200" baseline="0" dirty="0">
                          <a:ln w="3175">
                            <a:noFill/>
                          </a:ln>
                          <a:solidFill>
                            <a:schemeClr val="bg1"/>
                          </a:solidFill>
                          <a:latin typeface="+mn-lt"/>
                          <a:ea typeface="+mn-ea"/>
                          <a:cs typeface="B Zar" pitchFamily="2" charset="-78"/>
                        </a:rPr>
                        <a:t> فيدر / تعداد كل قطعي فيدرها)</a:t>
                      </a:r>
                      <a:endParaRPr lang="en-US" sz="20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4"/>
                  </a:ext>
                </a:extLst>
              </a:tr>
              <a:tr h="553653">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21.95</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(درصد)</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fa-IR" sz="2000" b="1" kern="1200" dirty="0">
                          <a:ln w="3175">
                            <a:noFill/>
                          </a:ln>
                          <a:solidFill>
                            <a:schemeClr val="bg1"/>
                          </a:solidFill>
                          <a:latin typeface="+mn-lt"/>
                          <a:ea typeface="+mn-ea"/>
                          <a:cs typeface="B Zar" pitchFamily="2" charset="-78"/>
                        </a:rPr>
                        <a:t>تلفات بخش توزيع</a:t>
                      </a:r>
                      <a:endParaRPr lang="en-US" sz="20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5"/>
                  </a:ext>
                </a:extLst>
              </a:tr>
              <a:tr h="475055">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1.25</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در صد </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2000" b="1" kern="1200" dirty="0">
                          <a:ln w="3175">
                            <a:noFill/>
                          </a:ln>
                          <a:solidFill>
                            <a:schemeClr val="bg1"/>
                          </a:solidFill>
                          <a:latin typeface="+mn-lt"/>
                          <a:ea typeface="+mn-ea"/>
                          <a:cs typeface="B Zar" pitchFamily="2" charset="-78"/>
                        </a:rPr>
                        <a:t>مصرف روشنايي معابر از كل فروش انرژي</a:t>
                      </a:r>
                      <a:endParaRPr lang="en-US" sz="20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6"/>
                  </a:ext>
                </a:extLst>
              </a:tr>
              <a:tr h="475055">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174.6</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800" b="1" kern="1200" dirty="0">
                          <a:ln w="3175">
                            <a:noFill/>
                          </a:ln>
                          <a:solidFill>
                            <a:schemeClr val="bg1"/>
                          </a:solidFill>
                          <a:latin typeface="+mn-lt"/>
                          <a:ea typeface="+mn-ea"/>
                          <a:cs typeface="B Zar" pitchFamily="2" charset="-78"/>
                        </a:rPr>
                        <a:t>وات</a:t>
                      </a:r>
                      <a:endParaRPr lang="en-US" sz="18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2000" b="1" kern="1200" dirty="0">
                          <a:ln w="3175">
                            <a:noFill/>
                          </a:ln>
                          <a:solidFill>
                            <a:schemeClr val="bg1"/>
                          </a:solidFill>
                          <a:latin typeface="+mn-lt"/>
                          <a:ea typeface="+mn-ea"/>
                          <a:cs typeface="B Zar" pitchFamily="2" charset="-78"/>
                        </a:rPr>
                        <a:t>متوسط قدرت منصوبه چراغ موجود</a:t>
                      </a:r>
                      <a:endParaRPr lang="en-US" sz="20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7"/>
                  </a:ext>
                </a:extLst>
              </a:tr>
              <a:tr h="554231">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62</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درصد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ضريب بهره برداري</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8"/>
                  </a:ext>
                </a:extLst>
              </a:tr>
              <a:tr h="371596">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9403</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baseline="0" dirty="0">
                          <a:ln w="3175">
                            <a:noFill/>
                          </a:ln>
                          <a:solidFill>
                            <a:schemeClr val="bg1"/>
                          </a:solidFill>
                          <a:latin typeface="+mn-lt"/>
                          <a:ea typeface="+mn-ea"/>
                          <a:cs typeface="B Nazanin" pitchFamily="2" charset="-78"/>
                        </a:rPr>
                        <a:t>كيلووات ساعت</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متوسط مصرف سرانه خانگي</a:t>
                      </a:r>
                      <a:r>
                        <a:rPr lang="fa-IR" sz="1600" b="1" kern="1200" baseline="0" dirty="0">
                          <a:ln w="3175">
                            <a:noFill/>
                          </a:ln>
                          <a:solidFill>
                            <a:schemeClr val="bg1"/>
                          </a:solidFill>
                          <a:latin typeface="+mn-lt"/>
                          <a:ea typeface="+mn-ea"/>
                          <a:cs typeface="B Nazanin" pitchFamily="2" charset="-78"/>
                        </a:rPr>
                        <a:t> </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9"/>
                  </a:ext>
                </a:extLst>
              </a:tr>
            </a:tbl>
          </a:graphicData>
        </a:graphic>
      </p:graphicFrame>
    </p:spTree>
  </p:cSld>
  <p:clrMapOvr>
    <a:masterClrMapping/>
  </p:clrMapOvr>
  <p:transition spd="med" advTm="8000">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r="-3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1071538" y="357166"/>
            <a:ext cx="4648200" cy="523220"/>
          </a:xfrm>
          <a:prstGeom prst="rect">
            <a:avLst/>
          </a:prstGeom>
          <a:solidFill>
            <a:schemeClr val="tx1">
              <a:lumMod val="65000"/>
              <a:lumOff val="35000"/>
            </a:schemeClr>
          </a:solid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dirty="0">
                <a:solidFill>
                  <a:srgbClr val="FF0000"/>
                </a:solidFill>
              </a:rPr>
              <a:t>شاخص هاي راهبردي توزيع</a:t>
            </a:r>
            <a:endParaRPr lang="en-US" dirty="0">
              <a:solidFill>
                <a:srgbClr val="FF0000"/>
              </a:solidFill>
            </a:endParaRPr>
          </a:p>
        </p:txBody>
      </p:sp>
      <p:grpSp>
        <p:nvGrpSpPr>
          <p:cNvPr id="53251" name="Group 2"/>
          <p:cNvGrpSpPr>
            <a:grpSpLocks/>
          </p:cNvGrpSpPr>
          <p:nvPr/>
        </p:nvGrpSpPr>
        <p:grpSpPr bwMode="auto">
          <a:xfrm>
            <a:off x="6500813" y="0"/>
            <a:ext cx="2719387" cy="993775"/>
            <a:chOff x="6500826" y="350"/>
            <a:chExt cx="2719374" cy="993057"/>
          </a:xfrm>
        </p:grpSpPr>
        <p:sp>
          <p:nvSpPr>
            <p:cNvPr id="53256" name="TextBox 3"/>
            <p:cNvSpPr txBox="1">
              <a:spLocks noChangeArrowheads="1"/>
            </p:cNvSpPr>
            <p:nvPr/>
          </p:nvSpPr>
          <p:spPr bwMode="auto">
            <a:xfrm>
              <a:off x="6500826" y="685800"/>
              <a:ext cx="2719374" cy="30760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5" name="Picture 4"/>
            <p:cNvPicPr>
              <a:picLocks noChangeAspect="1"/>
            </p:cNvPicPr>
            <p:nvPr/>
          </p:nvPicPr>
          <p:blipFill>
            <a:blip r:embed="rId4"/>
            <a:stretch>
              <a:fillRect/>
            </a:stretch>
          </p:blipFill>
          <p:spPr>
            <a:xfrm>
              <a:off x="7643821" y="350"/>
              <a:ext cx="530222" cy="650405"/>
            </a:xfrm>
            <a:prstGeom prst="rect">
              <a:avLst/>
            </a:prstGeom>
            <a:ln>
              <a:noFill/>
            </a:ln>
            <a:effectLst>
              <a:outerShdw blurRad="292100" dist="139700" dir="2700000" algn="tl" rotWithShape="0">
                <a:srgbClr val="333333">
                  <a:alpha val="65000"/>
                </a:srgbClr>
              </a:outerShdw>
            </a:effectLst>
          </p:spPr>
        </p:pic>
      </p:grpSp>
      <p:pic>
        <p:nvPicPr>
          <p:cNvPr id="53252" name="Picture 5">
            <a:hlinkClick r:id="rId5" action="ppaction://hlinksldjump"/>
          </p:cNvPr>
          <p:cNvPicPr>
            <a:picLocks noChangeAspect="1"/>
          </p:cNvPicPr>
          <p:nvPr/>
        </p:nvPicPr>
        <p:blipFill>
          <a:blip r:embed="rId6"/>
          <a:srcRect/>
          <a:stretch>
            <a:fillRect/>
          </a:stretch>
        </p:blipFill>
        <p:spPr bwMode="auto">
          <a:xfrm>
            <a:off x="76200" y="6172200"/>
            <a:ext cx="685800" cy="685800"/>
          </a:xfrm>
          <a:prstGeom prst="rect">
            <a:avLst/>
          </a:prstGeom>
          <a:noFill/>
          <a:ln w="9525">
            <a:noFill/>
            <a:miter lim="800000"/>
            <a:headEnd/>
            <a:tailEnd/>
          </a:ln>
        </p:spPr>
      </p:pic>
      <p:pic>
        <p:nvPicPr>
          <p:cNvPr id="53253" name="Picture 6">
            <a:hlinkClick r:id="" action="ppaction://hlinkshowjump?jump=nextslide"/>
          </p:cNvPr>
          <p:cNvPicPr>
            <a:picLocks noChangeAspect="1"/>
          </p:cNvPicPr>
          <p:nvPr/>
        </p:nvPicPr>
        <p:blipFill>
          <a:blip r:embed="rId7"/>
          <a:srcRect/>
          <a:stretch>
            <a:fillRect/>
          </a:stretch>
        </p:blipFill>
        <p:spPr bwMode="auto">
          <a:xfrm>
            <a:off x="8478838" y="6503988"/>
            <a:ext cx="338137" cy="338137"/>
          </a:xfrm>
          <a:prstGeom prst="rect">
            <a:avLst/>
          </a:prstGeom>
          <a:noFill/>
          <a:ln w="9525">
            <a:noFill/>
            <a:miter lim="800000"/>
            <a:headEnd/>
            <a:tailEnd/>
          </a:ln>
        </p:spPr>
      </p:pic>
      <p:pic>
        <p:nvPicPr>
          <p:cNvPr id="53254" name="Picture 7">
            <a:hlinkClick r:id="" action="ppaction://hlinkshowjump?jump=previousslide"/>
          </p:cNvPr>
          <p:cNvPicPr>
            <a:picLocks noChangeAspect="1"/>
          </p:cNvPicPr>
          <p:nvPr/>
        </p:nvPicPr>
        <p:blipFill>
          <a:blip r:embed="rId8"/>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Table 8"/>
          <p:cNvGraphicFramePr>
            <a:graphicFrameLocks noGrp="1"/>
          </p:cNvGraphicFramePr>
          <p:nvPr/>
        </p:nvGraphicFramePr>
        <p:xfrm>
          <a:off x="0" y="1071543"/>
          <a:ext cx="9143999" cy="535344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86975">
                  <a:extLst>
                    <a:ext uri="{9D8B030D-6E8A-4147-A177-3AD203B41FA5}">
                      <a16:colId xmlns:a16="http://schemas.microsoft.com/office/drawing/2014/main" val="20000"/>
                    </a:ext>
                  </a:extLst>
                </a:gridCol>
                <a:gridCol w="1586975">
                  <a:extLst>
                    <a:ext uri="{9D8B030D-6E8A-4147-A177-3AD203B41FA5}">
                      <a16:colId xmlns:a16="http://schemas.microsoft.com/office/drawing/2014/main" val="20001"/>
                    </a:ext>
                  </a:extLst>
                </a:gridCol>
                <a:gridCol w="5970049">
                  <a:extLst>
                    <a:ext uri="{9D8B030D-6E8A-4147-A177-3AD203B41FA5}">
                      <a16:colId xmlns:a16="http://schemas.microsoft.com/office/drawing/2014/main" val="20002"/>
                    </a:ext>
                  </a:extLst>
                </a:gridCol>
              </a:tblGrid>
              <a:tr h="381043">
                <a:tc gridSpan="2">
                  <a:txBody>
                    <a:bodyPr/>
                    <a:lstStyle/>
                    <a:p>
                      <a:pPr marL="0" algn="ctr" defTabSz="914400" rtl="0" eaLnBrk="1" latinLnBrk="0" hangingPunct="1"/>
                      <a:r>
                        <a:rPr lang="fa-IR" sz="1600" b="1" kern="1200" dirty="0">
                          <a:ln w="3175">
                            <a:noFill/>
                          </a:ln>
                          <a:solidFill>
                            <a:schemeClr val="bg1"/>
                          </a:solidFill>
                          <a:latin typeface="+mn-lt"/>
                          <a:ea typeface="+mn-ea"/>
                          <a:cs typeface="B Zar" pitchFamily="2" charset="-78"/>
                        </a:rPr>
                        <a:t>سال 139</a:t>
                      </a:r>
                      <a:r>
                        <a:rPr lang="ar-SA" sz="1600" b="1" kern="1200" dirty="0">
                          <a:ln w="3175">
                            <a:noFill/>
                          </a:ln>
                          <a:solidFill>
                            <a:schemeClr val="bg1"/>
                          </a:solidFill>
                          <a:latin typeface="+mn-lt"/>
                          <a:ea typeface="+mn-ea"/>
                          <a:cs typeface="B Zar" pitchFamily="2" charset="-78"/>
                        </a:rPr>
                        <a:t>1</a:t>
                      </a:r>
                      <a:endParaRPr lang="en-US" sz="16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hMerge="1">
                  <a:txBody>
                    <a:bodyPr/>
                    <a:lstStyle/>
                    <a:p>
                      <a:pPr marL="0" algn="ctr" defTabSz="914400" rtl="0" eaLnBrk="1" latinLnBrk="0" hangingPunct="1"/>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rowSpan="2">
                  <a:txBody>
                    <a:bodyPr/>
                    <a:lstStyle/>
                    <a:p>
                      <a:pPr algn="ctr"/>
                      <a:r>
                        <a:rPr lang="fa-IR" sz="1600" b="1" kern="1200" dirty="0">
                          <a:ln w="3175">
                            <a:noFill/>
                          </a:ln>
                          <a:solidFill>
                            <a:schemeClr val="bg1"/>
                          </a:solidFill>
                          <a:latin typeface="+mn-lt"/>
                          <a:ea typeface="+mn-ea"/>
                          <a:cs typeface="B Zar" pitchFamily="2" charset="-78"/>
                        </a:rPr>
                        <a:t>شاخص هاي برنامه راهبردي</a:t>
                      </a:r>
                      <a:endParaRPr lang="en-US" sz="16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0"/>
                  </a:ext>
                </a:extLst>
              </a:tr>
              <a:tr h="381043">
                <a:tc>
                  <a:txBody>
                    <a:bodyPr/>
                    <a:lstStyle/>
                    <a:p>
                      <a:pPr marL="0" algn="ctr" defTabSz="914400" rtl="0" eaLnBrk="1" latinLnBrk="0" hangingPunct="1"/>
                      <a:r>
                        <a:rPr lang="fa-IR" sz="1600" b="1" kern="1200" dirty="0">
                          <a:ln w="3175">
                            <a:noFill/>
                          </a:ln>
                          <a:solidFill>
                            <a:schemeClr val="bg1"/>
                          </a:solidFill>
                          <a:latin typeface="+mn-lt"/>
                          <a:ea typeface="+mn-ea"/>
                          <a:cs typeface="B Zar" pitchFamily="2" charset="-78"/>
                        </a:rPr>
                        <a:t>شاخص</a:t>
                      </a:r>
                      <a:endParaRPr lang="en-US" sz="1600" b="1" kern="1200" dirty="0">
                        <a:ln w="3175">
                          <a:noFill/>
                        </a:ln>
                        <a:solidFill>
                          <a:schemeClr val="bg1"/>
                        </a:solidFill>
                        <a:latin typeface="+mn-lt"/>
                        <a:ea typeface="+mn-ea"/>
                        <a:cs typeface="B Zar"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Zar" pitchFamily="2" charset="-78"/>
                        </a:rPr>
                        <a:t>واحد</a:t>
                      </a:r>
                      <a:endParaRPr lang="en-US" sz="1600" b="1" kern="1200" dirty="0">
                        <a:ln w="3175">
                          <a:noFill/>
                        </a:ln>
                        <a:solidFill>
                          <a:schemeClr val="bg1"/>
                        </a:solidFill>
                        <a:latin typeface="+mn-lt"/>
                        <a:ea typeface="+mn-ea"/>
                        <a:cs typeface="B Za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vMerge="1">
                  <a:txBody>
                    <a:bodyPr/>
                    <a:lstStyle/>
                    <a:p>
                      <a:pPr marL="0" algn="ctr" defTabSz="914400" rtl="1"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6</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كيلوولت آمپر</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ظرفيت منصوبه جديد به ازاي هر مشترك جديد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2"/>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8</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كيلوولت آمپر</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ظرفيت منصوبه موجود به ازاي</a:t>
                      </a:r>
                      <a:r>
                        <a:rPr lang="ar-SA" sz="1600" b="1" kern="1200" baseline="0" dirty="0">
                          <a:ln w="3175">
                            <a:noFill/>
                          </a:ln>
                          <a:solidFill>
                            <a:schemeClr val="bg1"/>
                          </a:solidFill>
                          <a:latin typeface="+mn-lt"/>
                          <a:ea typeface="+mn-ea"/>
                          <a:cs typeface="B Nazanin" pitchFamily="2" charset="-78"/>
                        </a:rPr>
                        <a:t> هر مشترك </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3"/>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211</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كيلوولت آمپر</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متوسط ظرفيت پستهاي توزيع موجود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4"/>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13</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متر</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bg1"/>
                          </a:solidFill>
                          <a:latin typeface="+mn-lt"/>
                          <a:ea typeface="+mn-ea"/>
                          <a:cs typeface="B Nazanin" pitchFamily="2" charset="-78"/>
                        </a:rPr>
                        <a:t>طول خطوط فشار ضعيف به ازاي هر مشترك موجود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5"/>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8</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متر</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bg1"/>
                          </a:solidFill>
                          <a:latin typeface="+mn-lt"/>
                          <a:ea typeface="+mn-ea"/>
                          <a:cs typeface="B Nazanin" pitchFamily="2" charset="-78"/>
                        </a:rPr>
                        <a:t>طول خطوط فشار ضعيف جديد به ازاي هر مشترك جديد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6"/>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30</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كيلومتر</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bg1"/>
                          </a:solidFill>
                          <a:latin typeface="+mn-lt"/>
                          <a:ea typeface="+mn-ea"/>
                          <a:cs typeface="B Nazanin" pitchFamily="2" charset="-78"/>
                        </a:rPr>
                        <a:t>متوسط طول فيدرهاي فشار متوسط</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7"/>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176</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وات</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bg1"/>
                          </a:solidFill>
                          <a:latin typeface="+mn-lt"/>
                          <a:ea typeface="+mn-ea"/>
                          <a:cs typeface="B Nazanin" pitchFamily="2" charset="-78"/>
                        </a:rPr>
                        <a:t>متوسط قدرت چراغ منصوبه موجود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8"/>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40</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مگاوات</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bg1"/>
                          </a:solidFill>
                          <a:latin typeface="+mn-lt"/>
                          <a:ea typeface="+mn-ea"/>
                          <a:cs typeface="B Nazanin" pitchFamily="2" charset="-78"/>
                        </a:rPr>
                        <a:t>قدرت منصوبه روشنايي موجود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09"/>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2</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درصد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bg1"/>
                          </a:solidFill>
                          <a:latin typeface="+mn-lt"/>
                          <a:ea typeface="+mn-ea"/>
                          <a:cs typeface="B Nazanin" pitchFamily="2" charset="-78"/>
                        </a:rPr>
                        <a:t>درصد مصرف روشنايي معابر از كل فروش</a:t>
                      </a:r>
                      <a:r>
                        <a:rPr lang="ar-SA" sz="1600" b="1" kern="1200" baseline="0" dirty="0">
                          <a:ln w="3175">
                            <a:noFill/>
                          </a:ln>
                          <a:solidFill>
                            <a:schemeClr val="bg1"/>
                          </a:solidFill>
                          <a:latin typeface="+mn-lt"/>
                          <a:ea typeface="+mn-ea"/>
                          <a:cs typeface="B Nazanin" pitchFamily="2" charset="-78"/>
                        </a:rPr>
                        <a:t> انرژي</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10"/>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96</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درصد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bg1"/>
                          </a:solidFill>
                          <a:latin typeface="+mn-lt"/>
                          <a:ea typeface="+mn-ea"/>
                          <a:cs typeface="B Nazanin" pitchFamily="2" charset="-78"/>
                        </a:rPr>
                        <a:t>درصد قرائت كنتور روشنايي به تعداد فيدرهاي روشنايي</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11"/>
                  </a:ext>
                </a:extLst>
              </a:tr>
              <a:tr h="381043">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0</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تعداد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bg1"/>
                          </a:solidFill>
                          <a:latin typeface="+mn-lt"/>
                          <a:ea typeface="+mn-ea"/>
                          <a:cs typeface="B Nazanin" pitchFamily="2" charset="-78"/>
                        </a:rPr>
                        <a:t>ضريب وفور حادثه</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12"/>
                  </a:ext>
                </a:extLst>
              </a:tr>
              <a:tr h="399890">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0</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chemeClr val="bg1"/>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50196"/>
                      </a:srgbClr>
                    </a:solidFill>
                  </a:tcPr>
                </a:tc>
                <a:tc>
                  <a:txBody>
                    <a:bodyPr/>
                    <a:lstStyle/>
                    <a:p>
                      <a:pPr marL="0" algn="ctr" defTabSz="914400" rtl="0" eaLnBrk="1" latinLnBrk="0" hangingPunct="1"/>
                      <a:r>
                        <a:rPr lang="ar-SA" sz="1600" b="1" kern="1200" dirty="0">
                          <a:ln w="3175">
                            <a:noFill/>
                          </a:ln>
                          <a:solidFill>
                            <a:schemeClr val="bg1"/>
                          </a:solidFill>
                          <a:latin typeface="+mn-lt"/>
                          <a:ea typeface="+mn-ea"/>
                          <a:cs typeface="B Nazanin" pitchFamily="2" charset="-78"/>
                        </a:rPr>
                        <a:t>تعداد</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600" b="1" kern="1200" dirty="0">
                          <a:ln w="3175">
                            <a:noFill/>
                          </a:ln>
                          <a:solidFill>
                            <a:schemeClr val="bg1"/>
                          </a:solidFill>
                          <a:latin typeface="+mn-lt"/>
                          <a:ea typeface="+mn-ea"/>
                          <a:cs typeface="B Nazanin" pitchFamily="2" charset="-78"/>
                        </a:rPr>
                        <a:t>ضريب شدت حادثه</a:t>
                      </a:r>
                      <a:endParaRPr lang="en-US" sz="1600" b="1" kern="1200" dirty="0">
                        <a:ln w="3175">
                          <a:noFill/>
                        </a:ln>
                        <a:solidFill>
                          <a:schemeClr val="bg1"/>
                        </a:solidFill>
                        <a:latin typeface="+mn-lt"/>
                        <a:ea typeface="+mn-ea"/>
                        <a:cs typeface="B Nazanin"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50196"/>
                      </a:srgbClr>
                    </a:solidFill>
                  </a:tcPr>
                </a:tc>
                <a:extLst>
                  <a:ext uri="{0D108BD9-81ED-4DB2-BD59-A6C34878D82A}">
                    <a16:rowId xmlns:a16="http://schemas.microsoft.com/office/drawing/2014/main" val="10013"/>
                  </a:ext>
                </a:extLst>
              </a:tr>
            </a:tbl>
          </a:graphicData>
        </a:graphic>
      </p:graphicFrame>
    </p:spTree>
  </p:cSld>
  <p:clrMapOvr>
    <a:overrideClrMapping bg1="lt1" tx1="dk1" bg2="lt2" tx2="dk2" accent1="accent1" accent2="accent2" accent3="accent3" accent4="accent4" accent5="accent5" accent6="accent6" hlink="hlink" folHlink="folHlink"/>
  </p:clrMapOvr>
  <p:transition spd="med" advTm="8000">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85786" y="428604"/>
            <a:ext cx="6715172" cy="584775"/>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ar-SA" sz="3200" dirty="0">
                <a:solidFill>
                  <a:schemeClr val="bg1"/>
                </a:solidFill>
              </a:rPr>
              <a:t>پروژه هاي بهره برداري در راستاي پيك سايي</a:t>
            </a:r>
            <a:endParaRPr lang="en-US" sz="3200" dirty="0">
              <a:solidFill>
                <a:schemeClr val="bg1"/>
              </a:solidFill>
            </a:endParaRPr>
          </a:p>
        </p:txBody>
      </p:sp>
      <p:grpSp>
        <p:nvGrpSpPr>
          <p:cNvPr id="54275" name="Group 2"/>
          <p:cNvGrpSpPr>
            <a:grpSpLocks/>
          </p:cNvGrpSpPr>
          <p:nvPr/>
        </p:nvGrpSpPr>
        <p:grpSpPr bwMode="auto">
          <a:xfrm>
            <a:off x="7772400" y="34925"/>
            <a:ext cx="1447800" cy="958850"/>
            <a:chOff x="7772400" y="35256"/>
            <a:chExt cx="1447800" cy="958321"/>
          </a:xfrm>
        </p:grpSpPr>
        <p:sp>
          <p:nvSpPr>
            <p:cNvPr id="54280" name="TextBox 3"/>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solidFill>
                    <a:schemeClr val="bg1"/>
                  </a:solidFill>
                  <a:latin typeface="IranNastaliq"/>
                </a:rPr>
                <a:t>شركت توزيع نيروي برق  خوزستان</a:t>
              </a:r>
              <a:endParaRPr lang="en-US" sz="1400">
                <a:solidFill>
                  <a:schemeClr val="bg1"/>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54276"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54277"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54278"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11" name="Table 10"/>
          <p:cNvGraphicFramePr>
            <a:graphicFrameLocks noGrp="1"/>
          </p:cNvGraphicFramePr>
          <p:nvPr/>
        </p:nvGraphicFramePr>
        <p:xfrm>
          <a:off x="0" y="1396999"/>
          <a:ext cx="9144001" cy="4889520"/>
        </p:xfrm>
        <a:graphic>
          <a:graphicData uri="http://schemas.openxmlformats.org/drawingml/2006/table">
            <a:tbl>
              <a:tblPr firstRow="1" bandRow="1">
                <a:tableStyleId>{5C22544A-7EE6-4342-B048-85BDC9FD1C3A}</a:tableStyleId>
              </a:tblPr>
              <a:tblGrid>
                <a:gridCol w="2767828">
                  <a:extLst>
                    <a:ext uri="{9D8B030D-6E8A-4147-A177-3AD203B41FA5}">
                      <a16:colId xmlns:a16="http://schemas.microsoft.com/office/drawing/2014/main" val="20000"/>
                    </a:ext>
                  </a:extLst>
                </a:gridCol>
                <a:gridCol w="1153138">
                  <a:extLst>
                    <a:ext uri="{9D8B030D-6E8A-4147-A177-3AD203B41FA5}">
                      <a16:colId xmlns:a16="http://schemas.microsoft.com/office/drawing/2014/main" val="20001"/>
                    </a:ext>
                  </a:extLst>
                </a:gridCol>
                <a:gridCol w="4544719">
                  <a:extLst>
                    <a:ext uri="{9D8B030D-6E8A-4147-A177-3AD203B41FA5}">
                      <a16:colId xmlns:a16="http://schemas.microsoft.com/office/drawing/2014/main" val="20002"/>
                    </a:ext>
                  </a:extLst>
                </a:gridCol>
                <a:gridCol w="678316">
                  <a:extLst>
                    <a:ext uri="{9D8B030D-6E8A-4147-A177-3AD203B41FA5}">
                      <a16:colId xmlns:a16="http://schemas.microsoft.com/office/drawing/2014/main" val="20003"/>
                    </a:ext>
                  </a:extLst>
                </a:gridCol>
              </a:tblGrid>
              <a:tr h="894342">
                <a:tc>
                  <a:txBody>
                    <a:bodyPr/>
                    <a:lstStyle/>
                    <a:p>
                      <a:pPr algn="ctr"/>
                      <a:r>
                        <a:rPr lang="ar-SA" sz="2000" dirty="0">
                          <a:ln w="3175">
                            <a:noFill/>
                          </a:ln>
                          <a:solidFill>
                            <a:sysClr val="windowText" lastClr="000000"/>
                          </a:solidFill>
                          <a:cs typeface="B Titr" pitchFamily="2" charset="-78"/>
                        </a:rPr>
                        <a:t>عملكرد</a:t>
                      </a:r>
                      <a:endParaRPr lang="en-US" sz="20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a:r>
                        <a:rPr lang="fa-IR" sz="1800" dirty="0">
                          <a:ln w="3175">
                            <a:noFill/>
                          </a:ln>
                          <a:solidFill>
                            <a:sysClr val="windowText" lastClr="000000"/>
                          </a:solidFill>
                          <a:cs typeface="B Titr" pitchFamily="2" charset="-78"/>
                        </a:rPr>
                        <a:t>واحد</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a:r>
                        <a:rPr lang="ar-SA" sz="1800" dirty="0">
                          <a:ln w="3175">
                            <a:noFill/>
                          </a:ln>
                          <a:solidFill>
                            <a:sysClr val="windowText" lastClr="000000"/>
                          </a:solidFill>
                          <a:cs typeface="B Titr" pitchFamily="2" charset="-78"/>
                        </a:rPr>
                        <a:t>شرح فعاليت</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a:r>
                        <a:rPr lang="fa-IR" sz="1800" dirty="0">
                          <a:ln w="3175">
                            <a:noFill/>
                          </a:ln>
                          <a:solidFill>
                            <a:sysClr val="windowText" lastClr="000000"/>
                          </a:solidFill>
                          <a:cs typeface="B Titr" pitchFamily="2" charset="-78"/>
                        </a:rPr>
                        <a:t>رديف</a:t>
                      </a:r>
                      <a:endParaRPr lang="en-US" sz="1800" dirty="0">
                        <a:ln w="3175">
                          <a:noFill/>
                        </a:ln>
                        <a:solidFill>
                          <a:sysClr val="windowText" lastClr="000000"/>
                        </a:solidFill>
                        <a:cs typeface="B Titr" pitchFamily="2" charset="-78"/>
                      </a:endParaRPr>
                    </a:p>
                  </a:txBody>
                  <a:tcPr vert="vert270"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extLst>
                  <a:ext uri="{0D108BD9-81ED-4DB2-BD59-A6C34878D82A}">
                    <a16:rowId xmlns:a16="http://schemas.microsoft.com/office/drawing/2014/main" val="10000"/>
                  </a:ext>
                </a:extLst>
              </a:tr>
              <a:tr h="659219">
                <a:tc>
                  <a:txBody>
                    <a:bodyPr/>
                    <a:lstStyle/>
                    <a:p>
                      <a:pPr algn="ctr" rtl="1" fontAlgn="ctr"/>
                      <a:r>
                        <a:rPr lang="en-US" sz="1800" b="1" i="0" u="none" strike="noStrike" dirty="0">
                          <a:solidFill>
                            <a:srgbClr val="000000"/>
                          </a:solidFill>
                          <a:latin typeface="B Titr"/>
                          <a:cs typeface="B Titr" pitchFamily="2" charset="-78"/>
                        </a:rPr>
                        <a:t>17157</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600" b="1" i="0" u="none" strike="noStrike" dirty="0">
                          <a:solidFill>
                            <a:srgbClr val="000000"/>
                          </a:solidFill>
                          <a:latin typeface="B Titr"/>
                          <a:cs typeface="B Titr" pitchFamily="2" charset="-78"/>
                        </a:rPr>
                        <a:t>دستگاه</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800" b="1" i="0" u="none" strike="noStrike" dirty="0">
                          <a:solidFill>
                            <a:srgbClr val="000000"/>
                          </a:solidFill>
                          <a:latin typeface="B Titr"/>
                          <a:cs typeface="B Titr" pitchFamily="2" charset="-78"/>
                        </a:rPr>
                        <a:t>تعدیل وات انواع چراغ روشنایی معابر</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a:r>
                        <a:rPr lang="ar-SA" sz="1800" dirty="0">
                          <a:ln w="3175">
                            <a:noFill/>
                          </a:ln>
                          <a:solidFill>
                            <a:sysClr val="windowText" lastClr="000000"/>
                          </a:solidFill>
                          <a:cs typeface="B Titr" pitchFamily="2" charset="-78"/>
                        </a:rPr>
                        <a:t>1</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extLst>
                  <a:ext uri="{0D108BD9-81ED-4DB2-BD59-A6C34878D82A}">
                    <a16:rowId xmlns:a16="http://schemas.microsoft.com/office/drawing/2014/main" val="10001"/>
                  </a:ext>
                </a:extLst>
              </a:tr>
              <a:tr h="551930">
                <a:tc>
                  <a:txBody>
                    <a:bodyPr/>
                    <a:lstStyle/>
                    <a:p>
                      <a:pPr algn="ctr" rtl="1" fontAlgn="ctr"/>
                      <a:r>
                        <a:rPr lang="en-US" sz="1800" b="1" i="0" u="none" strike="noStrike" dirty="0">
                          <a:solidFill>
                            <a:srgbClr val="000000"/>
                          </a:solidFill>
                          <a:latin typeface="B Titr"/>
                          <a:cs typeface="B Titr" pitchFamily="2" charset="-78"/>
                        </a:rPr>
                        <a:t>300905</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600" b="1" i="0" u="none" strike="noStrike" dirty="0">
                          <a:solidFill>
                            <a:srgbClr val="000000"/>
                          </a:solidFill>
                          <a:latin typeface="B Titr"/>
                          <a:cs typeface="B Titr" pitchFamily="2" charset="-78"/>
                        </a:rPr>
                        <a:t>مورد</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800" b="1" i="0" u="none" strike="noStrike" dirty="0">
                          <a:solidFill>
                            <a:srgbClr val="000000"/>
                          </a:solidFill>
                          <a:latin typeface="B Titr"/>
                          <a:cs typeface="B Titr" pitchFamily="2" charset="-78"/>
                        </a:rPr>
                        <a:t>اصلاح اتصالات سست</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a:r>
                        <a:rPr lang="ar-SA" sz="1800" dirty="0">
                          <a:ln w="3175">
                            <a:noFill/>
                          </a:ln>
                          <a:solidFill>
                            <a:sysClr val="windowText" lastClr="000000"/>
                          </a:solidFill>
                          <a:cs typeface="B Titr" pitchFamily="2" charset="-78"/>
                        </a:rPr>
                        <a:t>2</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extLst>
                  <a:ext uri="{0D108BD9-81ED-4DB2-BD59-A6C34878D82A}">
                    <a16:rowId xmlns:a16="http://schemas.microsoft.com/office/drawing/2014/main" val="10002"/>
                  </a:ext>
                </a:extLst>
              </a:tr>
              <a:tr h="627293">
                <a:tc>
                  <a:txBody>
                    <a:bodyPr/>
                    <a:lstStyle/>
                    <a:p>
                      <a:pPr algn="ctr" rtl="1" fontAlgn="ctr"/>
                      <a:r>
                        <a:rPr lang="en-US" sz="1800" b="1" i="0" u="none" strike="noStrike" dirty="0">
                          <a:solidFill>
                            <a:srgbClr val="000000"/>
                          </a:solidFill>
                          <a:latin typeface="B Titr"/>
                          <a:cs typeface="B Titr" pitchFamily="2" charset="-78"/>
                        </a:rPr>
                        <a:t>67150</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600" b="1" i="0" u="none" strike="noStrike" dirty="0">
                          <a:solidFill>
                            <a:srgbClr val="000000"/>
                          </a:solidFill>
                          <a:latin typeface="B Titr"/>
                          <a:cs typeface="B Titr" pitchFamily="2" charset="-78"/>
                        </a:rPr>
                        <a:t>فقره</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800" b="1" i="0" u="none" strike="noStrike" dirty="0">
                          <a:solidFill>
                            <a:srgbClr val="000000"/>
                          </a:solidFill>
                          <a:latin typeface="B Titr"/>
                          <a:cs typeface="B Titr" pitchFamily="2" charset="-78"/>
                        </a:rPr>
                        <a:t>جمع آوری مستمر انشعابات غیر مجاز</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a:r>
                        <a:rPr lang="ar-SA" sz="1800" dirty="0">
                          <a:ln w="3175">
                            <a:noFill/>
                          </a:ln>
                          <a:solidFill>
                            <a:sysClr val="windowText" lastClr="000000"/>
                          </a:solidFill>
                          <a:cs typeface="B Titr" pitchFamily="2" charset="-78"/>
                        </a:rPr>
                        <a:t>3</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extLst>
                  <a:ext uri="{0D108BD9-81ED-4DB2-BD59-A6C34878D82A}">
                    <a16:rowId xmlns:a16="http://schemas.microsoft.com/office/drawing/2014/main" val="10003"/>
                  </a:ext>
                </a:extLst>
              </a:tr>
              <a:tr h="505381">
                <a:tc>
                  <a:txBody>
                    <a:bodyPr/>
                    <a:lstStyle/>
                    <a:p>
                      <a:pPr algn="ctr" rtl="1" fontAlgn="ctr"/>
                      <a:r>
                        <a:rPr lang="en-US" sz="1800" b="1" i="0" u="none" strike="noStrike" dirty="0">
                          <a:solidFill>
                            <a:srgbClr val="000000"/>
                          </a:solidFill>
                          <a:latin typeface="B Titr"/>
                          <a:cs typeface="B Titr" pitchFamily="2" charset="-78"/>
                        </a:rPr>
                        <a:t>14300</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600" b="1" i="0" u="none" strike="noStrike" dirty="0">
                          <a:solidFill>
                            <a:srgbClr val="000000"/>
                          </a:solidFill>
                          <a:latin typeface="B Titr"/>
                          <a:cs typeface="B Titr" pitchFamily="2" charset="-78"/>
                        </a:rPr>
                        <a:t>فقره</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800" b="1" i="0" u="none" strike="noStrike" dirty="0">
                          <a:solidFill>
                            <a:srgbClr val="000000"/>
                          </a:solidFill>
                          <a:latin typeface="B Titr"/>
                          <a:cs typeface="B Titr" pitchFamily="2" charset="-78"/>
                        </a:rPr>
                        <a:t>تبدیل انشعابات غیر مجاز به مجاز </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a:r>
                        <a:rPr lang="ar-SA" sz="1800" dirty="0">
                          <a:ln w="3175">
                            <a:noFill/>
                          </a:ln>
                          <a:solidFill>
                            <a:sysClr val="windowText" lastClr="000000"/>
                          </a:solidFill>
                          <a:cs typeface="B Titr" pitchFamily="2" charset="-78"/>
                        </a:rPr>
                        <a:t>4</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extLst>
                  <a:ext uri="{0D108BD9-81ED-4DB2-BD59-A6C34878D82A}">
                    <a16:rowId xmlns:a16="http://schemas.microsoft.com/office/drawing/2014/main" val="10004"/>
                  </a:ext>
                </a:extLst>
              </a:tr>
              <a:tr h="673842">
                <a:tc>
                  <a:txBody>
                    <a:bodyPr/>
                    <a:lstStyle/>
                    <a:p>
                      <a:pPr algn="ctr" rtl="1" fontAlgn="ctr"/>
                      <a:r>
                        <a:rPr lang="en-US" sz="1800" b="1" i="0" u="none" strike="noStrike" dirty="0">
                          <a:solidFill>
                            <a:srgbClr val="000000"/>
                          </a:solidFill>
                          <a:latin typeface="B Titr"/>
                          <a:cs typeface="B Titr" pitchFamily="2" charset="-78"/>
                        </a:rPr>
                        <a:t>1106</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600" b="1" i="0" u="none" strike="noStrike" dirty="0">
                          <a:solidFill>
                            <a:srgbClr val="000000"/>
                          </a:solidFill>
                          <a:latin typeface="B Titr"/>
                          <a:cs typeface="B Titr" pitchFamily="2" charset="-78"/>
                        </a:rPr>
                        <a:t>دستگاه</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800" b="1" i="0" u="none" strike="noStrike" dirty="0">
                          <a:solidFill>
                            <a:srgbClr val="000000"/>
                          </a:solidFill>
                          <a:latin typeface="B Titr"/>
                          <a:cs typeface="B Titr" pitchFamily="2" charset="-78"/>
                        </a:rPr>
                        <a:t>نصب ترانس تک پایه و حذف شبکه فشار ضعیف هوایی</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a:r>
                        <a:rPr lang="ar-SA" sz="1800" dirty="0">
                          <a:ln w="3175">
                            <a:noFill/>
                          </a:ln>
                          <a:solidFill>
                            <a:sysClr val="windowText" lastClr="000000"/>
                          </a:solidFill>
                          <a:cs typeface="B Titr" pitchFamily="2" charset="-78"/>
                        </a:rPr>
                        <a:t>5</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extLst>
                  <a:ext uri="{0D108BD9-81ED-4DB2-BD59-A6C34878D82A}">
                    <a16:rowId xmlns:a16="http://schemas.microsoft.com/office/drawing/2014/main" val="10005"/>
                  </a:ext>
                </a:extLst>
              </a:tr>
              <a:tr h="546258">
                <a:tc>
                  <a:txBody>
                    <a:bodyPr/>
                    <a:lstStyle/>
                    <a:p>
                      <a:pPr algn="ctr" rtl="1" fontAlgn="ctr"/>
                      <a:r>
                        <a:rPr lang="en-US" sz="1800" b="1" i="0" u="none" strike="noStrike" dirty="0">
                          <a:solidFill>
                            <a:srgbClr val="000000"/>
                          </a:solidFill>
                          <a:latin typeface="B Titr"/>
                          <a:cs typeface="B Titr" pitchFamily="2" charset="-78"/>
                        </a:rPr>
                        <a:t>415</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600" b="1" i="0" u="none" strike="noStrike" dirty="0">
                          <a:solidFill>
                            <a:srgbClr val="000000"/>
                          </a:solidFill>
                          <a:latin typeface="B Titr"/>
                          <a:cs typeface="B Titr" pitchFamily="2" charset="-78"/>
                        </a:rPr>
                        <a:t>دستگاه</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800" b="1" i="0" u="none" strike="noStrike" dirty="0">
                          <a:solidFill>
                            <a:srgbClr val="000000"/>
                          </a:solidFill>
                          <a:latin typeface="B Titr"/>
                          <a:cs typeface="B Titr" pitchFamily="2" charset="-78"/>
                        </a:rPr>
                        <a:t>نصب ترانس دو پایه</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tc>
                  <a:txBody>
                    <a:bodyPr/>
                    <a:lstStyle/>
                    <a:p>
                      <a:pPr algn="ctr"/>
                      <a:r>
                        <a:rPr lang="ar-SA" sz="1800" dirty="0">
                          <a:ln w="3175">
                            <a:noFill/>
                          </a:ln>
                          <a:solidFill>
                            <a:sysClr val="windowText" lastClr="000000"/>
                          </a:solidFill>
                          <a:cs typeface="B Titr" pitchFamily="2" charset="-78"/>
                        </a:rPr>
                        <a:t>6</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7000"/>
                      </a:schemeClr>
                    </a:solidFill>
                  </a:tcPr>
                </a:tc>
                <a:extLst>
                  <a:ext uri="{0D108BD9-81ED-4DB2-BD59-A6C34878D82A}">
                    <a16:rowId xmlns:a16="http://schemas.microsoft.com/office/drawing/2014/main" val="10006"/>
                  </a:ext>
                </a:extLst>
              </a:tr>
              <a:tr h="431255">
                <a:tc>
                  <a:txBody>
                    <a:bodyPr/>
                    <a:lstStyle/>
                    <a:p>
                      <a:pPr algn="ctr" rtl="1" fontAlgn="ctr"/>
                      <a:r>
                        <a:rPr lang="en-US" sz="1600" b="1" i="0" u="none" strike="noStrike" dirty="0">
                          <a:solidFill>
                            <a:srgbClr val="000000"/>
                          </a:solidFill>
                          <a:latin typeface="B Titr"/>
                          <a:cs typeface="B Titr" pitchFamily="2" charset="-78"/>
                        </a:rPr>
                        <a:t>1000</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600" b="1" i="0" u="none" strike="noStrike" dirty="0">
                          <a:solidFill>
                            <a:srgbClr val="000000"/>
                          </a:solidFill>
                          <a:latin typeface="B Titr"/>
                          <a:cs typeface="B Titr" pitchFamily="2" charset="-78"/>
                        </a:rPr>
                        <a:t>متر</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7000"/>
                      </a:schemeClr>
                    </a:solidFill>
                  </a:tcPr>
                </a:tc>
                <a:tc>
                  <a:txBody>
                    <a:bodyPr/>
                    <a:lstStyle/>
                    <a:p>
                      <a:pPr algn="ctr" rtl="1" fontAlgn="ctr"/>
                      <a:r>
                        <a:rPr lang="fa-IR" sz="1600" b="1" i="0" u="none" strike="noStrike" dirty="0">
                          <a:solidFill>
                            <a:srgbClr val="000000"/>
                          </a:solidFill>
                          <a:latin typeface="B Titr"/>
                          <a:cs typeface="B Titr" pitchFamily="2" charset="-78"/>
                        </a:rPr>
                        <a:t>نصب کابل خودنگهدار فشار متوسط</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7000"/>
                      </a:schemeClr>
                    </a:solidFill>
                  </a:tcPr>
                </a:tc>
                <a:tc>
                  <a:txBody>
                    <a:bodyPr/>
                    <a:lstStyle/>
                    <a:p>
                      <a:pPr algn="ctr"/>
                      <a:r>
                        <a:rPr lang="ar-SA" sz="1800" dirty="0">
                          <a:ln w="3175">
                            <a:noFill/>
                          </a:ln>
                          <a:solidFill>
                            <a:sysClr val="windowText" lastClr="000000"/>
                          </a:solidFill>
                          <a:cs typeface="B Titr" pitchFamily="2" charset="-78"/>
                        </a:rPr>
                        <a:t>7</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7000"/>
                      </a:schemeClr>
                    </a:solidFill>
                  </a:tcPr>
                </a:tc>
                <a:extLst>
                  <a:ext uri="{0D108BD9-81ED-4DB2-BD59-A6C34878D82A}">
                    <a16:rowId xmlns:a16="http://schemas.microsoft.com/office/drawing/2014/main" val="10007"/>
                  </a:ext>
                </a:extLst>
              </a:tr>
            </a:tbl>
          </a:graphicData>
        </a:graphic>
      </p:graphicFrame>
    </p:spTree>
  </p:cSld>
  <p:clrMapOvr>
    <a:masterClrMapping/>
  </p:clrMapOvr>
  <p:transition spd="med" advTm="7000">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8596" y="417493"/>
            <a:ext cx="7143800" cy="584775"/>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ar-SA" sz="3200" dirty="0">
                <a:solidFill>
                  <a:schemeClr val="bg1"/>
                </a:solidFill>
              </a:rPr>
              <a:t>پروژه هاي بهره برداري در راستاي پيك سايي</a:t>
            </a:r>
            <a:endParaRPr lang="en-US" sz="3200" dirty="0">
              <a:solidFill>
                <a:schemeClr val="bg1"/>
              </a:solidFill>
            </a:endParaRPr>
          </a:p>
        </p:txBody>
      </p:sp>
      <p:grpSp>
        <p:nvGrpSpPr>
          <p:cNvPr id="55299" name="Group 2"/>
          <p:cNvGrpSpPr>
            <a:grpSpLocks/>
          </p:cNvGrpSpPr>
          <p:nvPr/>
        </p:nvGrpSpPr>
        <p:grpSpPr bwMode="auto">
          <a:xfrm>
            <a:off x="7772400" y="34925"/>
            <a:ext cx="1447800" cy="958850"/>
            <a:chOff x="7772400" y="35256"/>
            <a:chExt cx="1447800" cy="958321"/>
          </a:xfrm>
        </p:grpSpPr>
        <p:sp>
          <p:nvSpPr>
            <p:cNvPr id="55304" name="TextBox 3"/>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solidFill>
                    <a:schemeClr val="bg1"/>
                  </a:solidFill>
                  <a:latin typeface="IranNastaliq"/>
                </a:rPr>
                <a:t>شركت توزيع نيروي برق  خوزستان</a:t>
              </a:r>
              <a:endParaRPr lang="en-US" sz="1400">
                <a:solidFill>
                  <a:schemeClr val="bg1"/>
                </a:solidFill>
                <a:latin typeface="IranNastaliq"/>
              </a:endParaRPr>
            </a:p>
          </p:txBody>
        </p:sp>
        <p:pic>
          <p:nvPicPr>
            <p:cNvPr id="5" name="Picture 4"/>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55300" name="Picture 5">
            <a:hlinkClick r:id="rId4" action="ppaction://hlinksldjump"/>
          </p:cNvPr>
          <p:cNvPicPr>
            <a:picLocks noChangeAspect="1"/>
          </p:cNvPicPr>
          <p:nvPr/>
        </p:nvPicPr>
        <p:blipFill>
          <a:blip r:embed="rId5"/>
          <a:srcRect/>
          <a:stretch>
            <a:fillRect/>
          </a:stretch>
        </p:blipFill>
        <p:spPr bwMode="auto">
          <a:xfrm>
            <a:off x="0" y="6357938"/>
            <a:ext cx="685800" cy="685800"/>
          </a:xfrm>
          <a:prstGeom prst="rect">
            <a:avLst/>
          </a:prstGeom>
          <a:noFill/>
          <a:ln w="9525">
            <a:noFill/>
            <a:miter lim="800000"/>
            <a:headEnd/>
            <a:tailEnd/>
          </a:ln>
        </p:spPr>
      </p:pic>
      <p:pic>
        <p:nvPicPr>
          <p:cNvPr id="55301"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55302"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11" name="Table 10"/>
          <p:cNvGraphicFramePr>
            <a:graphicFrameLocks noGrp="1"/>
          </p:cNvGraphicFramePr>
          <p:nvPr/>
        </p:nvGraphicFramePr>
        <p:xfrm>
          <a:off x="0" y="1142983"/>
          <a:ext cx="9001156" cy="5286412"/>
        </p:xfrm>
        <a:graphic>
          <a:graphicData uri="http://schemas.openxmlformats.org/drawingml/2006/table">
            <a:tbl>
              <a:tblPr firstRow="1" bandRow="1">
                <a:tableStyleId>{5C22544A-7EE6-4342-B048-85BDC9FD1C3A}</a:tableStyleId>
              </a:tblPr>
              <a:tblGrid>
                <a:gridCol w="1500193">
                  <a:extLst>
                    <a:ext uri="{9D8B030D-6E8A-4147-A177-3AD203B41FA5}">
                      <a16:colId xmlns:a16="http://schemas.microsoft.com/office/drawing/2014/main" val="20000"/>
                    </a:ext>
                  </a:extLst>
                </a:gridCol>
                <a:gridCol w="1300166">
                  <a:extLst>
                    <a:ext uri="{9D8B030D-6E8A-4147-A177-3AD203B41FA5}">
                      <a16:colId xmlns:a16="http://schemas.microsoft.com/office/drawing/2014/main" val="20001"/>
                    </a:ext>
                  </a:extLst>
                </a:gridCol>
                <a:gridCol w="5600720">
                  <a:extLst>
                    <a:ext uri="{9D8B030D-6E8A-4147-A177-3AD203B41FA5}">
                      <a16:colId xmlns:a16="http://schemas.microsoft.com/office/drawing/2014/main" val="20002"/>
                    </a:ext>
                  </a:extLst>
                </a:gridCol>
                <a:gridCol w="600077">
                  <a:extLst>
                    <a:ext uri="{9D8B030D-6E8A-4147-A177-3AD203B41FA5}">
                      <a16:colId xmlns:a16="http://schemas.microsoft.com/office/drawing/2014/main" val="20003"/>
                    </a:ext>
                  </a:extLst>
                </a:gridCol>
              </a:tblGrid>
              <a:tr h="799940">
                <a:tc>
                  <a:txBody>
                    <a:bodyPr/>
                    <a:lstStyle/>
                    <a:p>
                      <a:pPr algn="ctr"/>
                      <a:r>
                        <a:rPr lang="ar-SA" sz="2000" dirty="0">
                          <a:ln w="3175">
                            <a:noFill/>
                          </a:ln>
                          <a:solidFill>
                            <a:sysClr val="windowText" lastClr="000000"/>
                          </a:solidFill>
                          <a:cs typeface="B Titr" pitchFamily="2" charset="-78"/>
                        </a:rPr>
                        <a:t>عملكرد</a:t>
                      </a:r>
                      <a:endParaRPr lang="en-US" sz="20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a:r>
                        <a:rPr lang="fa-IR" sz="1800" dirty="0">
                          <a:ln w="3175">
                            <a:noFill/>
                          </a:ln>
                          <a:solidFill>
                            <a:sysClr val="windowText" lastClr="000000"/>
                          </a:solidFill>
                          <a:cs typeface="B Titr" pitchFamily="2" charset="-78"/>
                        </a:rPr>
                        <a:t>واحد</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a:r>
                        <a:rPr lang="ar-SA" sz="1800" dirty="0">
                          <a:ln w="3175">
                            <a:noFill/>
                          </a:ln>
                          <a:solidFill>
                            <a:sysClr val="windowText" lastClr="000000"/>
                          </a:solidFill>
                          <a:cs typeface="B Titr" pitchFamily="2" charset="-78"/>
                        </a:rPr>
                        <a:t>شرح فعاليت</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a:r>
                        <a:rPr lang="fa-IR" sz="1800" dirty="0">
                          <a:ln w="3175">
                            <a:noFill/>
                          </a:ln>
                          <a:solidFill>
                            <a:sysClr val="windowText" lastClr="000000"/>
                          </a:solidFill>
                          <a:cs typeface="B Titr" pitchFamily="2" charset="-78"/>
                        </a:rPr>
                        <a:t>رديف</a:t>
                      </a:r>
                      <a:endParaRPr lang="en-US" sz="1800" dirty="0">
                        <a:ln w="3175">
                          <a:noFill/>
                        </a:ln>
                        <a:solidFill>
                          <a:sysClr val="windowText" lastClr="000000"/>
                        </a:solidFill>
                        <a:cs typeface="B Titr" pitchFamily="2" charset="-78"/>
                      </a:endParaRPr>
                    </a:p>
                  </a:txBody>
                  <a:tcPr vert="vert270"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extLst>
                  <a:ext uri="{0D108BD9-81ED-4DB2-BD59-A6C34878D82A}">
                    <a16:rowId xmlns:a16="http://schemas.microsoft.com/office/drawing/2014/main" val="10000"/>
                  </a:ext>
                </a:extLst>
              </a:tr>
              <a:tr h="799940">
                <a:tc>
                  <a:txBody>
                    <a:bodyPr/>
                    <a:lstStyle/>
                    <a:p>
                      <a:pPr algn="ctr" rtl="1" fontAlgn="ctr"/>
                      <a:r>
                        <a:rPr lang="en-US" sz="1800" b="1" i="0" u="none" strike="noStrike" dirty="0">
                          <a:solidFill>
                            <a:srgbClr val="000000"/>
                          </a:solidFill>
                          <a:latin typeface="B Titr"/>
                          <a:cs typeface="B Titr" pitchFamily="2" charset="-78"/>
                        </a:rPr>
                        <a:t>2022</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a:solidFill>
                            <a:srgbClr val="000000"/>
                          </a:solidFill>
                          <a:latin typeface="B Titr"/>
                          <a:cs typeface="B Titr" pitchFamily="2" charset="-78"/>
                        </a:rPr>
                        <a:t>کیلومتر</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تعویض و تبدیل سیم مسی به کابل خودنگهدار فشار ضعیف</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a:r>
                        <a:rPr lang="ar-SA" sz="1800" dirty="0">
                          <a:ln w="3175">
                            <a:noFill/>
                          </a:ln>
                          <a:solidFill>
                            <a:sysClr val="windowText" lastClr="000000"/>
                          </a:solidFill>
                          <a:cs typeface="B Titr" pitchFamily="2" charset="-78"/>
                        </a:rPr>
                        <a:t>8</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extLst>
                  <a:ext uri="{0D108BD9-81ED-4DB2-BD59-A6C34878D82A}">
                    <a16:rowId xmlns:a16="http://schemas.microsoft.com/office/drawing/2014/main" val="10001"/>
                  </a:ext>
                </a:extLst>
              </a:tr>
              <a:tr h="799940">
                <a:tc>
                  <a:txBody>
                    <a:bodyPr/>
                    <a:lstStyle/>
                    <a:p>
                      <a:pPr algn="ctr" rtl="1" fontAlgn="ctr"/>
                      <a:r>
                        <a:rPr lang="en-US" sz="1800" b="1" i="0" u="none" strike="noStrike" dirty="0">
                          <a:solidFill>
                            <a:srgbClr val="000000"/>
                          </a:solidFill>
                          <a:latin typeface="B Titr"/>
                          <a:cs typeface="B Titr" pitchFamily="2" charset="-78"/>
                        </a:rPr>
                        <a:t>1446</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a:solidFill>
                            <a:srgbClr val="000000"/>
                          </a:solidFill>
                          <a:latin typeface="B Titr"/>
                          <a:cs typeface="B Titr" pitchFamily="2" charset="-78"/>
                        </a:rPr>
                        <a:t>مورد</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اصلاح سیستم ارت(گراند)</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a:r>
                        <a:rPr lang="ar-SA" sz="1800" dirty="0">
                          <a:ln w="3175">
                            <a:noFill/>
                          </a:ln>
                          <a:solidFill>
                            <a:sysClr val="windowText" lastClr="000000"/>
                          </a:solidFill>
                          <a:cs typeface="B Titr" pitchFamily="2" charset="-78"/>
                        </a:rPr>
                        <a:t>9</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extLst>
                  <a:ext uri="{0D108BD9-81ED-4DB2-BD59-A6C34878D82A}">
                    <a16:rowId xmlns:a16="http://schemas.microsoft.com/office/drawing/2014/main" val="10002"/>
                  </a:ext>
                </a:extLst>
              </a:tr>
              <a:tr h="799940">
                <a:tc>
                  <a:txBody>
                    <a:bodyPr/>
                    <a:lstStyle/>
                    <a:p>
                      <a:pPr algn="ctr" rtl="1" fontAlgn="ctr"/>
                      <a:r>
                        <a:rPr lang="en-US" sz="1800" b="1" i="0" u="none" strike="noStrike" dirty="0">
                          <a:solidFill>
                            <a:srgbClr val="000000"/>
                          </a:solidFill>
                          <a:latin typeface="B Titr"/>
                          <a:cs typeface="B Titr" pitchFamily="2" charset="-78"/>
                        </a:rPr>
                        <a:t>226</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دستگاه</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کلید جدا کننده</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a:r>
                        <a:rPr lang="ar-SA" sz="1800" dirty="0">
                          <a:ln w="3175">
                            <a:noFill/>
                          </a:ln>
                          <a:solidFill>
                            <a:sysClr val="windowText" lastClr="000000"/>
                          </a:solidFill>
                          <a:cs typeface="B Titr" pitchFamily="2" charset="-78"/>
                        </a:rPr>
                        <a:t>10</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extLst>
                  <a:ext uri="{0D108BD9-81ED-4DB2-BD59-A6C34878D82A}">
                    <a16:rowId xmlns:a16="http://schemas.microsoft.com/office/drawing/2014/main" val="10003"/>
                  </a:ext>
                </a:extLst>
              </a:tr>
              <a:tr h="799940">
                <a:tc>
                  <a:txBody>
                    <a:bodyPr/>
                    <a:lstStyle/>
                    <a:p>
                      <a:pPr algn="ctr" rtl="1" fontAlgn="ctr"/>
                      <a:r>
                        <a:rPr lang="en-US" sz="1800" b="1" i="0" u="none" strike="noStrike" dirty="0">
                          <a:solidFill>
                            <a:srgbClr val="000000"/>
                          </a:solidFill>
                          <a:latin typeface="B Titr"/>
                          <a:cs typeface="B Titr" pitchFamily="2" charset="-78"/>
                        </a:rPr>
                        <a:t>75</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a:solidFill>
                            <a:srgbClr val="000000"/>
                          </a:solidFill>
                          <a:latin typeface="B Titr"/>
                          <a:cs typeface="B Titr" pitchFamily="2" charset="-78"/>
                        </a:rPr>
                        <a:t>دستگاه</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نصب کلید گازی</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a:r>
                        <a:rPr lang="ar-SA" sz="1800" dirty="0">
                          <a:ln w="3175">
                            <a:noFill/>
                          </a:ln>
                          <a:solidFill>
                            <a:sysClr val="windowText" lastClr="000000"/>
                          </a:solidFill>
                          <a:cs typeface="B Titr" pitchFamily="2" charset="-78"/>
                        </a:rPr>
                        <a:t>11</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solidFill>
                      <a:schemeClr val="accent5">
                        <a:lumMod val="20000"/>
                        <a:lumOff val="80000"/>
                        <a:alpha val="17000"/>
                      </a:schemeClr>
                    </a:solidFill>
                  </a:tcPr>
                </a:tc>
                <a:extLst>
                  <a:ext uri="{0D108BD9-81ED-4DB2-BD59-A6C34878D82A}">
                    <a16:rowId xmlns:a16="http://schemas.microsoft.com/office/drawing/2014/main" val="10004"/>
                  </a:ext>
                </a:extLst>
              </a:tr>
              <a:tr h="428904">
                <a:tc>
                  <a:txBody>
                    <a:bodyPr/>
                    <a:lstStyle/>
                    <a:p>
                      <a:pPr algn="ctr" rtl="1" fontAlgn="ctr"/>
                      <a:r>
                        <a:rPr lang="en-US" sz="1800" b="1" i="0" u="none" strike="noStrike" dirty="0">
                          <a:solidFill>
                            <a:srgbClr val="000000"/>
                          </a:solidFill>
                          <a:latin typeface="B Titr"/>
                          <a:cs typeface="B Titr" pitchFamily="2" charset="-78"/>
                        </a:rPr>
                        <a:t>250</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38100"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دستگاه</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38100"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نصب ترانس زیر خط جهت تعدیل بار ترانسهای پربار </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38100"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a:r>
                        <a:rPr lang="ar-SA" sz="1800" dirty="0">
                          <a:ln w="3175">
                            <a:noFill/>
                          </a:ln>
                          <a:solidFill>
                            <a:sysClr val="windowText" lastClr="000000"/>
                          </a:solidFill>
                          <a:cs typeface="B Titr" pitchFamily="2" charset="-78"/>
                        </a:rPr>
                        <a:t>12</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660033"/>
                      </a:solidFill>
                      <a:prstDash val="solid"/>
                      <a:round/>
                      <a:headEnd type="none" w="med" len="med"/>
                      <a:tailEnd type="none" w="med" len="med"/>
                    </a:lnT>
                    <a:lnB w="38100" cap="flat" cmpd="sng" algn="ctr">
                      <a:solidFill>
                        <a:srgbClr val="660033"/>
                      </a:solidFill>
                      <a:prstDash val="solid"/>
                      <a:round/>
                      <a:headEnd type="none" w="med" len="med"/>
                      <a:tailEnd type="none" w="med" len="med"/>
                    </a:lnB>
                    <a:solidFill>
                      <a:schemeClr val="accent5">
                        <a:lumMod val="20000"/>
                        <a:lumOff val="80000"/>
                        <a:alpha val="17000"/>
                      </a:schemeClr>
                    </a:solidFill>
                  </a:tcPr>
                </a:tc>
                <a:extLst>
                  <a:ext uri="{0D108BD9-81ED-4DB2-BD59-A6C34878D82A}">
                    <a16:rowId xmlns:a16="http://schemas.microsoft.com/office/drawing/2014/main" val="10005"/>
                  </a:ext>
                </a:extLst>
              </a:tr>
              <a:tr h="428904">
                <a:tc>
                  <a:txBody>
                    <a:bodyPr/>
                    <a:lstStyle/>
                    <a:p>
                      <a:pPr algn="ctr" rtl="1" fontAlgn="ctr"/>
                      <a:r>
                        <a:rPr lang="ar-SA" sz="1800" b="1" i="0" u="none" strike="noStrike" dirty="0">
                          <a:solidFill>
                            <a:srgbClr val="000000"/>
                          </a:solidFill>
                          <a:latin typeface="B Titr"/>
                          <a:cs typeface="B Titr" pitchFamily="2" charset="-78"/>
                        </a:rPr>
                        <a:t>51</a:t>
                      </a:r>
                      <a:endParaRPr lang="fa-IR" sz="1800" b="1" i="0" u="none" strike="noStrike" dirty="0">
                        <a:solidFill>
                          <a:srgbClr val="000000"/>
                        </a:solidFill>
                        <a:latin typeface="B Titr"/>
                        <a:cs typeface="B Titr" pitchFamily="2" charset="-78"/>
                      </a:endParaRP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38100" cap="flat" cmpd="sng" algn="ctr">
                      <a:solidFill>
                        <a:srgbClr val="660033"/>
                      </a:solidFill>
                      <a:prstDash val="solid"/>
                      <a:round/>
                      <a:headEnd type="none" w="med" len="med"/>
                      <a:tailEnd type="none" w="med" len="med"/>
                    </a:lnT>
                    <a:lnB w="38100"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کیلومتر</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38100" cap="flat" cmpd="sng" algn="ctr">
                      <a:solidFill>
                        <a:srgbClr val="660033"/>
                      </a:solidFill>
                      <a:prstDash val="solid"/>
                      <a:round/>
                      <a:headEnd type="none" w="med" len="med"/>
                      <a:tailEnd type="none" w="med" len="med"/>
                    </a:lnT>
                    <a:lnB w="38100"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احداث فیدر خروجی</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38100" cap="flat" cmpd="sng" algn="ctr">
                      <a:solidFill>
                        <a:srgbClr val="660033"/>
                      </a:solidFill>
                      <a:prstDash val="solid"/>
                      <a:round/>
                      <a:headEnd type="none" w="med" len="med"/>
                      <a:tailEnd type="none" w="med" len="med"/>
                    </a:lnT>
                    <a:lnB w="38100" cap="flat" cmpd="sng" algn="ctr">
                      <a:solidFill>
                        <a:srgbClr val="660033"/>
                      </a:solidFill>
                      <a:prstDash val="solid"/>
                      <a:round/>
                      <a:headEnd type="none" w="med" len="med"/>
                      <a:tailEnd type="none" w="med" len="med"/>
                    </a:lnB>
                    <a:solidFill>
                      <a:schemeClr val="accent5">
                        <a:lumMod val="20000"/>
                        <a:lumOff val="80000"/>
                        <a:alpha val="17000"/>
                      </a:schemeClr>
                    </a:solidFill>
                  </a:tcPr>
                </a:tc>
                <a:tc>
                  <a:txBody>
                    <a:bodyPr/>
                    <a:lstStyle/>
                    <a:p>
                      <a:pPr algn="ctr"/>
                      <a:r>
                        <a:rPr lang="ar-SA" sz="1800" dirty="0">
                          <a:ln w="3175">
                            <a:noFill/>
                          </a:ln>
                          <a:solidFill>
                            <a:sysClr val="windowText" lastClr="000000"/>
                          </a:solidFill>
                          <a:cs typeface="B Titr" pitchFamily="2" charset="-78"/>
                        </a:rPr>
                        <a:t>13</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660033"/>
                      </a:solidFill>
                      <a:prstDash val="solid"/>
                      <a:round/>
                      <a:headEnd type="none" w="med" len="med"/>
                      <a:tailEnd type="none" w="med" len="med"/>
                    </a:lnT>
                    <a:lnB w="38100" cap="flat" cmpd="sng" algn="ctr">
                      <a:solidFill>
                        <a:srgbClr val="660033"/>
                      </a:solidFill>
                      <a:prstDash val="solid"/>
                      <a:round/>
                      <a:headEnd type="none" w="med" len="med"/>
                      <a:tailEnd type="none" w="med" len="med"/>
                    </a:lnB>
                    <a:solidFill>
                      <a:schemeClr val="accent5">
                        <a:lumMod val="20000"/>
                        <a:lumOff val="80000"/>
                        <a:alpha val="17000"/>
                      </a:schemeClr>
                    </a:solidFill>
                  </a:tcPr>
                </a:tc>
                <a:extLst>
                  <a:ext uri="{0D108BD9-81ED-4DB2-BD59-A6C34878D82A}">
                    <a16:rowId xmlns:a16="http://schemas.microsoft.com/office/drawing/2014/main" val="10006"/>
                  </a:ext>
                </a:extLst>
              </a:tr>
              <a:tr h="428904">
                <a:tc>
                  <a:txBody>
                    <a:bodyPr/>
                    <a:lstStyle/>
                    <a:p>
                      <a:pPr algn="ctr" rtl="1" fontAlgn="ctr"/>
                      <a:r>
                        <a:rPr lang="ar-SA" sz="1800" b="1" i="0" u="none" strike="noStrike" dirty="0">
                          <a:solidFill>
                            <a:srgbClr val="000000"/>
                          </a:solidFill>
                          <a:latin typeface="B Titr"/>
                          <a:cs typeface="B Titr" pitchFamily="2" charset="-78"/>
                        </a:rPr>
                        <a:t>16</a:t>
                      </a:r>
                      <a:endParaRPr lang="fa-IR" sz="1800" b="1" i="0" u="none" strike="noStrike" dirty="0">
                        <a:solidFill>
                          <a:srgbClr val="000000"/>
                        </a:solidFill>
                        <a:latin typeface="B Titr"/>
                        <a:cs typeface="B Titr" pitchFamily="2" charset="-78"/>
                      </a:endParaRP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38100"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کیلومتر</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38100"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17000"/>
                      </a:schemeClr>
                    </a:solidFill>
                  </a:tcPr>
                </a:tc>
                <a:tc>
                  <a:txBody>
                    <a:bodyPr/>
                    <a:lstStyle/>
                    <a:p>
                      <a:pPr algn="ctr" rtl="1" fontAlgn="ctr"/>
                      <a:r>
                        <a:rPr lang="fa-IR" sz="1800" b="1" i="0" u="none" strike="noStrike" dirty="0">
                          <a:solidFill>
                            <a:srgbClr val="000000"/>
                          </a:solidFill>
                          <a:latin typeface="B Titr"/>
                          <a:cs typeface="B Titr" pitchFamily="2" charset="-78"/>
                        </a:rPr>
                        <a:t>احداث خطوط ارتباطی جهت افزایش قدرت مانور</a:t>
                      </a:r>
                    </a:p>
                  </a:txBody>
                  <a:tcPr marL="6574" marR="6574" marT="6574" marB="0" anchor="ctr">
                    <a:lnL w="28575"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38100"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17000"/>
                      </a:schemeClr>
                    </a:solidFill>
                  </a:tcPr>
                </a:tc>
                <a:tc>
                  <a:txBody>
                    <a:bodyPr/>
                    <a:lstStyle/>
                    <a:p>
                      <a:pPr algn="ctr"/>
                      <a:r>
                        <a:rPr lang="ar-SA" sz="1800" dirty="0">
                          <a:ln w="3175">
                            <a:noFill/>
                          </a:ln>
                          <a:solidFill>
                            <a:sysClr val="windowText" lastClr="000000"/>
                          </a:solidFill>
                          <a:cs typeface="B Titr" pitchFamily="2" charset="-78"/>
                        </a:rPr>
                        <a:t>14</a:t>
                      </a:r>
                      <a:endParaRPr lang="en-US" sz="1800" dirty="0">
                        <a:ln w="3175">
                          <a:noFill/>
                        </a:ln>
                        <a:solidFill>
                          <a:sysClr val="windowText" lastClr="000000"/>
                        </a:solidFill>
                        <a:cs typeface="B Titr" pitchFamily="2" charset="-78"/>
                      </a:endParaRPr>
                    </a:p>
                  </a:txBody>
                  <a:tcPr anchor="ctr">
                    <a:lnL w="28575" cap="flat" cmpd="sng" algn="ctr">
                      <a:solidFill>
                        <a:srgbClr val="660033"/>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66003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17000"/>
                      </a:schemeClr>
                    </a:solidFill>
                  </a:tcPr>
                </a:tc>
                <a:extLst>
                  <a:ext uri="{0D108BD9-81ED-4DB2-BD59-A6C34878D82A}">
                    <a16:rowId xmlns:a16="http://schemas.microsoft.com/office/drawing/2014/main" val="10007"/>
                  </a:ext>
                </a:extLst>
              </a:tr>
            </a:tbl>
          </a:graphicData>
        </a:graphic>
      </p:graphicFrame>
    </p:spTree>
  </p:cSld>
  <p:clrMapOvr>
    <a:masterClrMapping/>
  </p:clrMapOvr>
  <p:transition spd="med" advTm="8000">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5096" y="1357297"/>
          <a:ext cx="8876060" cy="5440570"/>
        </p:xfrm>
        <a:graphic>
          <a:graphicData uri="http://schemas.openxmlformats.org/drawingml/2006/table">
            <a:tbl>
              <a:tblPr firstRow="1" bandRow="1">
                <a:tableStyleId>{5C22544A-7EE6-4342-B048-85BDC9FD1C3A}</a:tableStyleId>
              </a:tblPr>
              <a:tblGrid>
                <a:gridCol w="1160756">
                  <a:extLst>
                    <a:ext uri="{9D8B030D-6E8A-4147-A177-3AD203B41FA5}">
                      <a16:colId xmlns:a16="http://schemas.microsoft.com/office/drawing/2014/main" val="20000"/>
                    </a:ext>
                  </a:extLst>
                </a:gridCol>
                <a:gridCol w="1071570">
                  <a:extLst>
                    <a:ext uri="{9D8B030D-6E8A-4147-A177-3AD203B41FA5}">
                      <a16:colId xmlns:a16="http://schemas.microsoft.com/office/drawing/2014/main" val="20001"/>
                    </a:ext>
                  </a:extLst>
                </a:gridCol>
                <a:gridCol w="1179063">
                  <a:extLst>
                    <a:ext uri="{9D8B030D-6E8A-4147-A177-3AD203B41FA5}">
                      <a16:colId xmlns:a16="http://schemas.microsoft.com/office/drawing/2014/main" val="20002"/>
                    </a:ext>
                  </a:extLst>
                </a:gridCol>
                <a:gridCol w="1035515">
                  <a:extLst>
                    <a:ext uri="{9D8B030D-6E8A-4147-A177-3AD203B41FA5}">
                      <a16:colId xmlns:a16="http://schemas.microsoft.com/office/drawing/2014/main" val="20003"/>
                    </a:ext>
                  </a:extLst>
                </a:gridCol>
                <a:gridCol w="928694">
                  <a:extLst>
                    <a:ext uri="{9D8B030D-6E8A-4147-A177-3AD203B41FA5}">
                      <a16:colId xmlns:a16="http://schemas.microsoft.com/office/drawing/2014/main" val="20004"/>
                    </a:ext>
                  </a:extLst>
                </a:gridCol>
                <a:gridCol w="1071570">
                  <a:extLst>
                    <a:ext uri="{9D8B030D-6E8A-4147-A177-3AD203B41FA5}">
                      <a16:colId xmlns:a16="http://schemas.microsoft.com/office/drawing/2014/main" val="20005"/>
                    </a:ext>
                  </a:extLst>
                </a:gridCol>
                <a:gridCol w="928694">
                  <a:extLst>
                    <a:ext uri="{9D8B030D-6E8A-4147-A177-3AD203B41FA5}">
                      <a16:colId xmlns:a16="http://schemas.microsoft.com/office/drawing/2014/main" val="20006"/>
                    </a:ext>
                  </a:extLst>
                </a:gridCol>
                <a:gridCol w="1071570">
                  <a:extLst>
                    <a:ext uri="{9D8B030D-6E8A-4147-A177-3AD203B41FA5}">
                      <a16:colId xmlns:a16="http://schemas.microsoft.com/office/drawing/2014/main" val="20007"/>
                    </a:ext>
                  </a:extLst>
                </a:gridCol>
                <a:gridCol w="428628">
                  <a:extLst>
                    <a:ext uri="{9D8B030D-6E8A-4147-A177-3AD203B41FA5}">
                      <a16:colId xmlns:a16="http://schemas.microsoft.com/office/drawing/2014/main" val="20008"/>
                    </a:ext>
                  </a:extLst>
                </a:gridCol>
              </a:tblGrid>
              <a:tr h="618459">
                <a:tc>
                  <a:txBody>
                    <a:bodyPr/>
                    <a:lstStyle/>
                    <a:p>
                      <a:pPr algn="ctr"/>
                      <a:r>
                        <a:rPr lang="fa-IR" sz="1050" b="1" dirty="0">
                          <a:solidFill>
                            <a:schemeClr val="bg1"/>
                          </a:solidFill>
                          <a:cs typeface="B Zar" pitchFamily="2" charset="-78"/>
                        </a:rPr>
                        <a:t>سهم كاهش پيك سال 91(مگاوات)</a:t>
                      </a:r>
                      <a:endParaRPr lang="en-US" sz="1050" b="1" dirty="0">
                        <a:solidFill>
                          <a:schemeClr val="bg1"/>
                        </a:solidFill>
                        <a:cs typeface="B Zar" pitchFamily="2" charset="-78"/>
                      </a:endParaRPr>
                    </a:p>
                  </a:txBody>
                  <a:tcPr anchor="ctr">
                    <a:solidFill>
                      <a:srgbClr val="990000">
                        <a:alpha val="69804"/>
                      </a:srgbClr>
                    </a:solidFill>
                  </a:tcPr>
                </a:tc>
                <a:tc>
                  <a:txBody>
                    <a:bodyPr/>
                    <a:lstStyle/>
                    <a:p>
                      <a:pPr algn="ctr"/>
                      <a:r>
                        <a:rPr lang="fa-IR" sz="1050" b="1" dirty="0">
                          <a:solidFill>
                            <a:schemeClr val="bg1"/>
                          </a:solidFill>
                          <a:cs typeface="B Zar" pitchFamily="2" charset="-78"/>
                        </a:rPr>
                        <a:t>درصد پيش بيني رشد پيك بار</a:t>
                      </a:r>
                      <a:endParaRPr lang="en-US" sz="1050" b="1" dirty="0">
                        <a:solidFill>
                          <a:schemeClr val="bg1"/>
                        </a:solidFill>
                        <a:cs typeface="B Zar" pitchFamily="2" charset="-78"/>
                      </a:endParaRPr>
                    </a:p>
                  </a:txBody>
                  <a:tcPr anchor="ctr">
                    <a:solidFill>
                      <a:srgbClr val="990000">
                        <a:alpha val="69804"/>
                      </a:srgbClr>
                    </a:solidFill>
                  </a:tcPr>
                </a:tc>
                <a:tc>
                  <a:txBody>
                    <a:bodyPr/>
                    <a:lstStyle/>
                    <a:p>
                      <a:pPr algn="ctr"/>
                      <a:r>
                        <a:rPr lang="fa-IR" sz="1050" b="1" dirty="0">
                          <a:solidFill>
                            <a:schemeClr val="bg1"/>
                          </a:solidFill>
                          <a:cs typeface="B Zar" pitchFamily="2" charset="-78"/>
                        </a:rPr>
                        <a:t>60 درصد بار وارد شده به پيك بار سال 91</a:t>
                      </a:r>
                      <a:endParaRPr lang="en-US" sz="1050" b="1" dirty="0">
                        <a:solidFill>
                          <a:schemeClr val="bg1"/>
                        </a:solidFill>
                        <a:cs typeface="B Zar" pitchFamily="2" charset="-78"/>
                      </a:endParaRPr>
                    </a:p>
                  </a:txBody>
                  <a:tcPr anchor="ctr">
                    <a:solidFill>
                      <a:srgbClr val="990000">
                        <a:alpha val="69804"/>
                      </a:srgbClr>
                    </a:solidFill>
                  </a:tcPr>
                </a:tc>
                <a:tc>
                  <a:txBody>
                    <a:bodyPr/>
                    <a:lstStyle/>
                    <a:p>
                      <a:pPr algn="ctr"/>
                      <a:r>
                        <a:rPr lang="fa-IR" sz="1050" b="1" dirty="0">
                          <a:solidFill>
                            <a:schemeClr val="bg1"/>
                          </a:solidFill>
                          <a:cs typeface="B Zar" pitchFamily="2" charset="-78"/>
                        </a:rPr>
                        <a:t>ميزان مگاوات وارد شده به مدار در سال 91</a:t>
                      </a:r>
                      <a:endParaRPr lang="en-US" sz="1050" b="1" dirty="0">
                        <a:solidFill>
                          <a:schemeClr val="bg1"/>
                        </a:solidFill>
                        <a:cs typeface="B Zar" pitchFamily="2" charset="-78"/>
                      </a:endParaRPr>
                    </a:p>
                  </a:txBody>
                  <a:tcPr anchor="ctr">
                    <a:solidFill>
                      <a:srgbClr val="990000">
                        <a:alpha val="69804"/>
                      </a:srgbClr>
                    </a:solidFill>
                  </a:tcPr>
                </a:tc>
                <a:tc>
                  <a:txBody>
                    <a:bodyPr/>
                    <a:lstStyle/>
                    <a:p>
                      <a:pPr algn="ctr"/>
                      <a:r>
                        <a:rPr lang="fa-IR" sz="1050" b="1" dirty="0">
                          <a:solidFill>
                            <a:schemeClr val="bg1"/>
                          </a:solidFill>
                          <a:cs typeface="B Zar" pitchFamily="2" charset="-78"/>
                        </a:rPr>
                        <a:t>درصد رشد بار پيش بيني شده در سال 91</a:t>
                      </a:r>
                      <a:endParaRPr lang="en-US" sz="1050" b="1" dirty="0">
                        <a:solidFill>
                          <a:schemeClr val="bg1"/>
                        </a:solidFill>
                        <a:cs typeface="B Zar" pitchFamily="2" charset="-78"/>
                      </a:endParaRPr>
                    </a:p>
                  </a:txBody>
                  <a:tcPr anchor="ctr">
                    <a:solidFill>
                      <a:srgbClr val="990000">
                        <a:alpha val="69804"/>
                      </a:srgbClr>
                    </a:solidFill>
                  </a:tcPr>
                </a:tc>
                <a:tc>
                  <a:txBody>
                    <a:bodyPr/>
                    <a:lstStyle/>
                    <a:p>
                      <a:pPr algn="ctr"/>
                      <a:r>
                        <a:rPr lang="ar-SA" sz="1050" b="1" dirty="0">
                          <a:solidFill>
                            <a:schemeClr val="bg1"/>
                          </a:solidFill>
                          <a:cs typeface="B Zar" pitchFamily="2" charset="-78"/>
                        </a:rPr>
                        <a:t>پيش</a:t>
                      </a:r>
                      <a:r>
                        <a:rPr lang="ar-SA" sz="1050" b="1" baseline="0" dirty="0">
                          <a:solidFill>
                            <a:schemeClr val="bg1"/>
                          </a:solidFill>
                          <a:cs typeface="B Zar" pitchFamily="2" charset="-78"/>
                        </a:rPr>
                        <a:t> بيني پيك </a:t>
                      </a:r>
                      <a:r>
                        <a:rPr lang="fa-IR" sz="1050" b="1" baseline="0" dirty="0">
                          <a:solidFill>
                            <a:schemeClr val="bg1"/>
                          </a:solidFill>
                          <a:cs typeface="B Zar" pitchFamily="2" charset="-78"/>
                        </a:rPr>
                        <a:t>بارسال91</a:t>
                      </a:r>
                      <a:r>
                        <a:rPr lang="ar-SA" sz="1050" b="1" baseline="0" dirty="0">
                          <a:solidFill>
                            <a:schemeClr val="bg1"/>
                          </a:solidFill>
                          <a:cs typeface="B Zar" pitchFamily="2" charset="-78"/>
                        </a:rPr>
                        <a:t>(مگاوات)</a:t>
                      </a:r>
                      <a:endParaRPr lang="en-US" sz="1050" b="1" dirty="0">
                        <a:solidFill>
                          <a:schemeClr val="bg1"/>
                        </a:solidFill>
                        <a:cs typeface="B Zar" pitchFamily="2" charset="-78"/>
                      </a:endParaRPr>
                    </a:p>
                  </a:txBody>
                  <a:tcPr anchor="ctr">
                    <a:solidFill>
                      <a:srgbClr val="990000">
                        <a:alpha val="69804"/>
                      </a:srgbClr>
                    </a:solidFill>
                  </a:tcPr>
                </a:tc>
                <a:tc>
                  <a:txBody>
                    <a:bodyPr/>
                    <a:lstStyle/>
                    <a:p>
                      <a:pPr algn="ctr"/>
                      <a:r>
                        <a:rPr lang="ar-SA" sz="1050" b="1" dirty="0">
                          <a:solidFill>
                            <a:schemeClr val="bg1"/>
                          </a:solidFill>
                          <a:cs typeface="B Zar" pitchFamily="2" charset="-78"/>
                        </a:rPr>
                        <a:t>پيك بارواقعي</a:t>
                      </a:r>
                      <a:r>
                        <a:rPr lang="fa-IR" sz="1050" b="1" dirty="0">
                          <a:solidFill>
                            <a:schemeClr val="bg1"/>
                          </a:solidFill>
                          <a:cs typeface="B Zar" pitchFamily="2" charset="-78"/>
                        </a:rPr>
                        <a:t> سال</a:t>
                      </a:r>
                      <a:r>
                        <a:rPr lang="fa-IR" sz="1050" b="1" baseline="0" dirty="0">
                          <a:solidFill>
                            <a:schemeClr val="bg1"/>
                          </a:solidFill>
                          <a:cs typeface="B Zar" pitchFamily="2" charset="-78"/>
                        </a:rPr>
                        <a:t> 90</a:t>
                      </a:r>
                      <a:r>
                        <a:rPr lang="ar-SA" sz="1050" b="1" dirty="0">
                          <a:solidFill>
                            <a:srgbClr val="FF0000"/>
                          </a:solidFill>
                          <a:cs typeface="B Zar" pitchFamily="2" charset="-78"/>
                        </a:rPr>
                        <a:t> </a:t>
                      </a:r>
                      <a:r>
                        <a:rPr lang="ar-SA" sz="1050" b="1" dirty="0">
                          <a:solidFill>
                            <a:schemeClr val="bg1"/>
                          </a:solidFill>
                          <a:cs typeface="B Zar" pitchFamily="2" charset="-78"/>
                        </a:rPr>
                        <a:t>(مگاوات</a:t>
                      </a:r>
                      <a:r>
                        <a:rPr lang="fa-IR" sz="1050" b="1" dirty="0">
                          <a:solidFill>
                            <a:schemeClr val="bg1"/>
                          </a:solidFill>
                          <a:cs typeface="B Zar" pitchFamily="2" charset="-78"/>
                        </a:rPr>
                        <a:t>)</a:t>
                      </a:r>
                      <a:endParaRPr lang="en-US" sz="1050" b="1" dirty="0">
                        <a:solidFill>
                          <a:srgbClr val="FF0000"/>
                        </a:solidFill>
                        <a:cs typeface="B Zar" pitchFamily="2" charset="-78"/>
                      </a:endParaRPr>
                    </a:p>
                  </a:txBody>
                  <a:tcPr anchor="ctr">
                    <a:solidFill>
                      <a:srgbClr val="990000">
                        <a:alpha val="69804"/>
                      </a:srgbClr>
                    </a:solidFill>
                  </a:tcPr>
                </a:tc>
                <a:tc>
                  <a:txBody>
                    <a:bodyPr/>
                    <a:lstStyle/>
                    <a:p>
                      <a:pPr algn="ctr"/>
                      <a:r>
                        <a:rPr lang="ar-SA" sz="1050" b="1" dirty="0">
                          <a:solidFill>
                            <a:schemeClr val="bg1"/>
                          </a:solidFill>
                          <a:cs typeface="B Zar" pitchFamily="2" charset="-78"/>
                        </a:rPr>
                        <a:t>شهرستان</a:t>
                      </a:r>
                      <a:endParaRPr lang="en-US" sz="1050" b="1" dirty="0">
                        <a:solidFill>
                          <a:schemeClr val="bg1"/>
                        </a:solidFill>
                        <a:cs typeface="B Zar" pitchFamily="2" charset="-78"/>
                      </a:endParaRPr>
                    </a:p>
                  </a:txBody>
                  <a:tcPr anchor="ctr">
                    <a:solidFill>
                      <a:srgbClr val="990000">
                        <a:alpha val="69804"/>
                      </a:srgbClr>
                    </a:solidFill>
                  </a:tcPr>
                </a:tc>
                <a:tc>
                  <a:txBody>
                    <a:bodyPr/>
                    <a:lstStyle/>
                    <a:p>
                      <a:pPr algn="ctr"/>
                      <a:r>
                        <a:rPr lang="ar-SA" sz="1050" b="1" dirty="0">
                          <a:solidFill>
                            <a:schemeClr val="bg1"/>
                          </a:solidFill>
                          <a:cs typeface="B Zar" pitchFamily="2" charset="-78"/>
                        </a:rPr>
                        <a:t>رديف</a:t>
                      </a:r>
                      <a:endParaRPr lang="en-US" sz="1050" b="1" dirty="0">
                        <a:solidFill>
                          <a:schemeClr val="bg1"/>
                        </a:solidFill>
                        <a:cs typeface="B Zar" pitchFamily="2" charset="-78"/>
                      </a:endParaRPr>
                    </a:p>
                  </a:txBody>
                  <a:tcPr vert="vert270" anchor="ctr">
                    <a:solidFill>
                      <a:srgbClr val="990000">
                        <a:alpha val="69804"/>
                      </a:srgbClr>
                    </a:solidFill>
                  </a:tcPr>
                </a:tc>
                <a:extLst>
                  <a:ext uri="{0D108BD9-81ED-4DB2-BD59-A6C34878D82A}">
                    <a16:rowId xmlns:a16="http://schemas.microsoft.com/office/drawing/2014/main" val="10000"/>
                  </a:ext>
                </a:extLst>
              </a:tr>
              <a:tr h="330226">
                <a:tc>
                  <a:txBody>
                    <a:bodyPr/>
                    <a:lstStyle/>
                    <a:p>
                      <a:pPr algn="ctr"/>
                      <a:r>
                        <a:rPr lang="fa-IR" sz="1400" b="1" dirty="0">
                          <a:solidFill>
                            <a:schemeClr val="bg1"/>
                          </a:solidFill>
                          <a:cs typeface="B Zar" pitchFamily="2" charset="-78"/>
                        </a:rPr>
                        <a:t>1.1</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23.24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0.4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31</a:t>
                      </a:r>
                      <a:endParaRPr lang="ar-SA"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آغاجاري</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a:t>
                      </a:r>
                      <a:endParaRPr lang="en-US" sz="14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01"/>
                  </a:ext>
                </a:extLst>
              </a:tr>
              <a:tr h="330226">
                <a:tc>
                  <a:txBody>
                    <a:bodyPr/>
                    <a:lstStyle/>
                    <a:p>
                      <a:pPr algn="ctr"/>
                      <a:r>
                        <a:rPr lang="fa-IR" sz="1400" b="1" dirty="0">
                          <a:solidFill>
                            <a:schemeClr val="bg1"/>
                          </a:solidFill>
                          <a:cs typeface="B Zar" pitchFamily="2" charset="-78"/>
                        </a:rPr>
                        <a:t>9</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7</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207.96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21.6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239</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195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بهبهان</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a:t>
                      </a:r>
                      <a:endParaRPr lang="en-US" sz="14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02"/>
                  </a:ext>
                </a:extLst>
              </a:tr>
              <a:tr h="330226">
                <a:tc>
                  <a:txBody>
                    <a:bodyPr/>
                    <a:lstStyle/>
                    <a:p>
                      <a:pPr algn="ctr"/>
                      <a:r>
                        <a:rPr lang="fa-IR" sz="1400" b="1" dirty="0">
                          <a:solidFill>
                            <a:schemeClr val="bg1"/>
                          </a:solidFill>
                          <a:cs typeface="B Zar" pitchFamily="2" charset="-78"/>
                        </a:rPr>
                        <a:t>1.5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32.72</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1.2</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40</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32</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زيدون</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a:t>
                      </a:r>
                      <a:endParaRPr lang="en-US" sz="14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03"/>
                  </a:ext>
                </a:extLst>
              </a:tr>
              <a:tr h="330226">
                <a:tc>
                  <a:txBody>
                    <a:bodyPr/>
                    <a:lstStyle/>
                    <a:p>
                      <a:pPr algn="ctr"/>
                      <a:r>
                        <a:rPr lang="fa-IR" sz="1400" b="1" dirty="0">
                          <a:solidFill>
                            <a:schemeClr val="bg1"/>
                          </a:solidFill>
                          <a:cs typeface="B Zar" pitchFamily="2" charset="-78"/>
                        </a:rPr>
                        <a:t>10.2</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227.18</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10.3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8</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239</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221</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انديمشك</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4</a:t>
                      </a:r>
                      <a:endParaRPr lang="en-US" sz="14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04"/>
                  </a:ext>
                </a:extLst>
              </a:tr>
              <a:tr h="330226">
                <a:tc>
                  <a:txBody>
                    <a:bodyPr/>
                    <a:lstStyle/>
                    <a:p>
                      <a:pPr algn="ctr"/>
                      <a:r>
                        <a:rPr lang="fa-IR" sz="1400" b="1" dirty="0">
                          <a:solidFill>
                            <a:schemeClr val="bg1"/>
                          </a:solidFill>
                          <a:cs typeface="B Zar" pitchFamily="2" charset="-78"/>
                        </a:rPr>
                        <a:t>12.3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356.14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21.9</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364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343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آبادان</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5</a:t>
                      </a:r>
                      <a:endParaRPr lang="en-US" sz="14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05"/>
                  </a:ext>
                </a:extLst>
              </a:tr>
              <a:tr h="330226">
                <a:tc>
                  <a:txBody>
                    <a:bodyPr/>
                    <a:lstStyle/>
                    <a:p>
                      <a:pPr algn="ctr"/>
                      <a:r>
                        <a:rPr lang="fa-IR" sz="1400" b="1" dirty="0">
                          <a:solidFill>
                            <a:schemeClr val="bg1"/>
                          </a:solidFill>
                          <a:cs typeface="B Zar" pitchFamily="2" charset="-78"/>
                        </a:rPr>
                        <a:t>1.4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32.56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31</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اروندكنار</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6</a:t>
                      </a:r>
                      <a:endParaRPr lang="en-US" sz="14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06"/>
                  </a:ext>
                </a:extLst>
              </a:tr>
              <a:tr h="329845">
                <a:tc>
                  <a:txBody>
                    <a:bodyPr/>
                    <a:lstStyle/>
                    <a:p>
                      <a:pPr algn="ctr"/>
                      <a:r>
                        <a:rPr lang="fa-IR" sz="1400" b="1" dirty="0">
                          <a:solidFill>
                            <a:schemeClr val="bg1"/>
                          </a:solidFill>
                          <a:cs typeface="B Zar" pitchFamily="2" charset="-78"/>
                        </a:rPr>
                        <a:t>9</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201.1</a:t>
                      </a:r>
                    </a:p>
                  </a:txBody>
                  <a:tcPr>
                    <a:solidFill>
                      <a:srgbClr val="000000">
                        <a:alpha val="69804"/>
                      </a:srgbClr>
                    </a:solidFill>
                  </a:tcPr>
                </a:tc>
                <a:tc>
                  <a:txBody>
                    <a:bodyPr/>
                    <a:lstStyle/>
                    <a:p>
                      <a:pPr algn="ctr"/>
                      <a:r>
                        <a:rPr lang="fa-IR" sz="1400" b="1" dirty="0">
                          <a:solidFill>
                            <a:schemeClr val="bg1"/>
                          </a:solidFill>
                          <a:cs typeface="B Zar" pitchFamily="2" charset="-78"/>
                        </a:rPr>
                        <a:t>8.5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10</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215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196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اميديه</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ar-SA" sz="1400" b="1" dirty="0">
                          <a:solidFill>
                            <a:schemeClr val="bg1"/>
                          </a:solidFill>
                          <a:cs typeface="B Zar" pitchFamily="2" charset="-78"/>
                        </a:rPr>
                        <a:t>7</a:t>
                      </a:r>
                      <a:endParaRPr lang="en-US" sz="14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07"/>
                  </a:ext>
                </a:extLst>
              </a:tr>
              <a:tr h="329845">
                <a:tc>
                  <a:txBody>
                    <a:bodyPr/>
                    <a:lstStyle/>
                    <a:p>
                      <a:pPr algn="ctr"/>
                      <a:r>
                        <a:rPr lang="fa-IR" sz="1400" b="1" dirty="0">
                          <a:solidFill>
                            <a:schemeClr val="bg1"/>
                          </a:solidFill>
                          <a:cs typeface="B Zar" pitchFamily="2" charset="-78"/>
                        </a:rPr>
                        <a:t>5.4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124.18</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10.3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124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118</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مسجدسليمان</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ar-SA" sz="1400" b="1" dirty="0">
                          <a:solidFill>
                            <a:schemeClr val="bg1"/>
                          </a:solidFill>
                          <a:cs typeface="B Zar" pitchFamily="2" charset="-78"/>
                        </a:rPr>
                        <a:t>8</a:t>
                      </a:r>
                      <a:endParaRPr lang="en-US" sz="14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08"/>
                  </a:ext>
                </a:extLst>
              </a:tr>
              <a:tr h="362830">
                <a:tc>
                  <a:txBody>
                    <a:bodyPr/>
                    <a:lstStyle/>
                    <a:p>
                      <a:pPr algn="ctr"/>
                      <a:r>
                        <a:rPr lang="fa-IR" sz="1400" b="1" dirty="0">
                          <a:solidFill>
                            <a:schemeClr val="bg1"/>
                          </a:solidFill>
                          <a:cs typeface="B Zar" pitchFamily="2" charset="-78"/>
                        </a:rPr>
                        <a:t>3.4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83.36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15.6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85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74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ايذه</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ar-SA" sz="1600" b="1" dirty="0">
                          <a:solidFill>
                            <a:schemeClr val="bg1"/>
                          </a:solidFill>
                          <a:cs typeface="B Zar" pitchFamily="2" charset="-78"/>
                        </a:rPr>
                        <a:t>9</a:t>
                      </a:r>
                      <a:endParaRPr lang="en-US" sz="16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09"/>
                  </a:ext>
                </a:extLst>
              </a:tr>
              <a:tr h="362830">
                <a:tc>
                  <a:txBody>
                    <a:bodyPr/>
                    <a:lstStyle/>
                    <a:p>
                      <a:pPr algn="ctr"/>
                      <a:r>
                        <a:rPr lang="fa-IR" sz="1400" b="1" dirty="0">
                          <a:solidFill>
                            <a:schemeClr val="bg1"/>
                          </a:solidFill>
                          <a:cs typeface="B Zar" pitchFamily="2" charset="-78"/>
                        </a:rPr>
                        <a:t>2.6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8</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60.62</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7.7</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59</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56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باغملك</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ar-SA" sz="1600" b="1" dirty="0">
                          <a:solidFill>
                            <a:schemeClr val="bg1"/>
                          </a:solidFill>
                          <a:cs typeface="B Zar" pitchFamily="2" charset="-78"/>
                        </a:rPr>
                        <a:t>10</a:t>
                      </a:r>
                      <a:endParaRPr lang="en-US" sz="16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10"/>
                  </a:ext>
                </a:extLst>
              </a:tr>
              <a:tr h="366915">
                <a:tc>
                  <a:txBody>
                    <a:bodyPr/>
                    <a:lstStyle/>
                    <a:p>
                      <a:pPr algn="ctr"/>
                      <a:r>
                        <a:rPr lang="fa-IR" sz="1400" b="1" dirty="0">
                          <a:solidFill>
                            <a:schemeClr val="bg1"/>
                          </a:solidFill>
                          <a:cs typeface="B Zar" pitchFamily="2" charset="-78"/>
                        </a:rPr>
                        <a:t>10.9</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246.9</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16.5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11</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263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237</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ماهشهر</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ar-SA" sz="1600" b="1" dirty="0">
                          <a:solidFill>
                            <a:schemeClr val="bg1"/>
                          </a:solidFill>
                          <a:cs typeface="B Zar" pitchFamily="2" charset="-78"/>
                        </a:rPr>
                        <a:t>11</a:t>
                      </a:r>
                      <a:endParaRPr lang="en-US" sz="16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11"/>
                  </a:ext>
                </a:extLst>
              </a:tr>
              <a:tr h="362830">
                <a:tc>
                  <a:txBody>
                    <a:bodyPr/>
                    <a:lstStyle/>
                    <a:p>
                      <a:pPr algn="ctr"/>
                      <a:r>
                        <a:rPr lang="fa-IR" sz="1400" b="1" dirty="0">
                          <a:solidFill>
                            <a:schemeClr val="bg1"/>
                          </a:solidFill>
                          <a:cs typeface="B Zar" pitchFamily="2" charset="-78"/>
                        </a:rPr>
                        <a:t>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7</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93.76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9.6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40</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123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88</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بندرامام</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ar-SA" sz="1600" b="1" dirty="0">
                          <a:solidFill>
                            <a:schemeClr val="bg1"/>
                          </a:solidFill>
                          <a:cs typeface="B Zar" pitchFamily="2" charset="-78"/>
                        </a:rPr>
                        <a:t>12</a:t>
                      </a:r>
                      <a:endParaRPr lang="en-US" sz="16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12"/>
                  </a:ext>
                </a:extLst>
              </a:tr>
              <a:tr h="362830">
                <a:tc>
                  <a:txBody>
                    <a:bodyPr/>
                    <a:lstStyle/>
                    <a:p>
                      <a:pPr algn="ctr"/>
                      <a:r>
                        <a:rPr lang="fa-IR" sz="1400" b="1" dirty="0">
                          <a:solidFill>
                            <a:schemeClr val="bg1"/>
                          </a:solidFill>
                          <a:cs typeface="B Zar" pitchFamily="2" charset="-78"/>
                        </a:rPr>
                        <a:t>9.6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211.66</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6.1</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10</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230</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208</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خرمشهر</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600" b="1" dirty="0">
                          <a:solidFill>
                            <a:schemeClr val="bg1"/>
                          </a:solidFill>
                          <a:cs typeface="B Zar" pitchFamily="2" charset="-78"/>
                        </a:rPr>
                        <a:t>13</a:t>
                      </a:r>
                      <a:endParaRPr lang="en-US" sz="16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13"/>
                  </a:ext>
                </a:extLst>
              </a:tr>
              <a:tr h="362830">
                <a:tc>
                  <a:txBody>
                    <a:bodyPr/>
                    <a:lstStyle/>
                    <a:p>
                      <a:pPr algn="ctr"/>
                      <a:r>
                        <a:rPr lang="fa-IR" sz="1400" b="1" dirty="0">
                          <a:solidFill>
                            <a:schemeClr val="bg1"/>
                          </a:solidFill>
                          <a:cs typeface="B Zar" pitchFamily="2" charset="-78"/>
                        </a:rPr>
                        <a:t>7</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3</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152.04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8.4</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15</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169</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147</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400" b="1" dirty="0">
                          <a:solidFill>
                            <a:schemeClr val="bg1"/>
                          </a:solidFill>
                          <a:cs typeface="B Zar" pitchFamily="2" charset="-78"/>
                        </a:rPr>
                        <a:t>شادگان</a:t>
                      </a:r>
                      <a:endParaRPr lang="en-US" sz="1400" b="1" dirty="0">
                        <a:solidFill>
                          <a:schemeClr val="bg1"/>
                        </a:solidFill>
                        <a:cs typeface="B Zar" pitchFamily="2" charset="-78"/>
                      </a:endParaRPr>
                    </a:p>
                  </a:txBody>
                  <a:tcPr>
                    <a:solidFill>
                      <a:srgbClr val="000000">
                        <a:alpha val="69804"/>
                      </a:srgbClr>
                    </a:solidFill>
                  </a:tcPr>
                </a:tc>
                <a:tc>
                  <a:txBody>
                    <a:bodyPr/>
                    <a:lstStyle/>
                    <a:p>
                      <a:pPr algn="ctr"/>
                      <a:r>
                        <a:rPr lang="fa-IR" sz="1600" b="1" dirty="0">
                          <a:solidFill>
                            <a:schemeClr val="bg1"/>
                          </a:solidFill>
                          <a:cs typeface="B Zar" pitchFamily="2" charset="-78"/>
                        </a:rPr>
                        <a:t>14</a:t>
                      </a:r>
                      <a:endParaRPr lang="en-US" sz="1600" b="1" dirty="0">
                        <a:solidFill>
                          <a:schemeClr val="bg1"/>
                        </a:solidFill>
                        <a:cs typeface="B Zar" pitchFamily="2" charset="-78"/>
                      </a:endParaRPr>
                    </a:p>
                  </a:txBody>
                  <a:tcPr>
                    <a:solidFill>
                      <a:srgbClr val="000000">
                        <a:alpha val="69804"/>
                      </a:srgbClr>
                    </a:solidFill>
                  </a:tcPr>
                </a:tc>
                <a:extLst>
                  <a:ext uri="{0D108BD9-81ED-4DB2-BD59-A6C34878D82A}">
                    <a16:rowId xmlns:a16="http://schemas.microsoft.com/office/drawing/2014/main" val="10014"/>
                  </a:ext>
                </a:extLst>
              </a:tr>
            </a:tbl>
          </a:graphicData>
        </a:graphic>
      </p:graphicFrame>
      <p:sp>
        <p:nvSpPr>
          <p:cNvPr id="3" name="Rectangle 2"/>
          <p:cNvSpPr/>
          <p:nvPr/>
        </p:nvSpPr>
        <p:spPr>
          <a:xfrm>
            <a:off x="571472" y="285728"/>
            <a:ext cx="6286544" cy="954107"/>
          </a:xfrm>
          <a:prstGeom prst="rect">
            <a:avLst/>
          </a:prstGeom>
        </p:spPr>
        <p:txBody>
          <a:bodyPr>
            <a:spAutoFit/>
          </a:bodyPr>
          <a:lstStyle/>
          <a:p>
            <a:pPr algn="ctr" fontAlgn="auto">
              <a:spcBef>
                <a:spcPts val="0"/>
              </a:spcBef>
              <a:spcAft>
                <a:spcPts val="0"/>
              </a:spcAft>
              <a:defRPr/>
            </a:pPr>
            <a:r>
              <a:rPr lang="fa-IR" sz="2400" b="1" dirty="0">
                <a:ln w="10541" cmpd="sng">
                  <a:solidFill>
                    <a:schemeClr val="tx1"/>
                  </a:solidFill>
                  <a:prstDash val="solid"/>
                </a:ln>
                <a:solidFill>
                  <a:srgbClr val="FF0000"/>
                </a:solidFill>
                <a:effectLst>
                  <a:outerShdw blurRad="50800" dist="38100" dir="8100000" algn="tr" rotWithShape="0">
                    <a:prstClr val="black">
                      <a:alpha val="40000"/>
                    </a:prstClr>
                  </a:outerShdw>
                </a:effectLst>
                <a:latin typeface="+mn-lt"/>
                <a:cs typeface="B Titr" pitchFamily="2" charset="-78"/>
              </a:rPr>
              <a:t>آناليز</a:t>
            </a:r>
            <a:r>
              <a:rPr lang="fa-IR" sz="2800" b="1" dirty="0">
                <a:ln w="10541" cmpd="sng">
                  <a:solidFill>
                    <a:schemeClr val="tx1"/>
                  </a:solidFill>
                  <a:prstDash val="solid"/>
                </a:ln>
                <a:solidFill>
                  <a:srgbClr val="FF0000"/>
                </a:solidFill>
                <a:effectLst>
                  <a:outerShdw blurRad="50800" dist="38100" dir="8100000" algn="tr" rotWithShape="0">
                    <a:prstClr val="black">
                      <a:alpha val="40000"/>
                    </a:prstClr>
                  </a:outerShdw>
                </a:effectLst>
                <a:latin typeface="+mn-lt"/>
                <a:cs typeface="B Titr" pitchFamily="2" charset="-78"/>
              </a:rPr>
              <a:t> محاسبه سهم كاهش پيك بار شهرستانها در پيك سايي سال 91</a:t>
            </a:r>
            <a:endParaRPr lang="en-US" sz="2800" b="1" dirty="0">
              <a:ln w="10541" cmpd="sng">
                <a:solidFill>
                  <a:schemeClr val="tx1"/>
                </a:solidFill>
                <a:prstDash val="solid"/>
              </a:ln>
              <a:solidFill>
                <a:srgbClr val="FF0000"/>
              </a:solidFill>
              <a:effectLst>
                <a:outerShdw blurRad="50800" dist="38100" dir="8100000" algn="tr" rotWithShape="0">
                  <a:prstClr val="black">
                    <a:alpha val="40000"/>
                  </a:prstClr>
                </a:outerShdw>
              </a:effectLst>
              <a:latin typeface="+mn-lt"/>
              <a:cs typeface="B Titr" pitchFamily="2" charset="-78"/>
            </a:endParaRPr>
          </a:p>
        </p:txBody>
      </p:sp>
      <p:grpSp>
        <p:nvGrpSpPr>
          <p:cNvPr id="56324" name="Group 2"/>
          <p:cNvGrpSpPr>
            <a:grpSpLocks/>
          </p:cNvGrpSpPr>
          <p:nvPr/>
        </p:nvGrpSpPr>
        <p:grpSpPr bwMode="auto">
          <a:xfrm>
            <a:off x="7358063" y="0"/>
            <a:ext cx="1447800" cy="958850"/>
            <a:chOff x="7772400" y="35256"/>
            <a:chExt cx="1447800" cy="958321"/>
          </a:xfrm>
        </p:grpSpPr>
        <p:sp>
          <p:nvSpPr>
            <p:cNvPr id="56325" name="TextBox 3"/>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solidFill>
                    <a:schemeClr val="bg1"/>
                  </a:solidFill>
                  <a:latin typeface="IranNastaliq"/>
                </a:rPr>
                <a:t>شركت توزيع نيروي برق  خوزستان</a:t>
              </a:r>
              <a:endParaRPr lang="en-US" sz="1400">
                <a:solidFill>
                  <a:schemeClr val="bg1"/>
                </a:solidFill>
                <a:latin typeface="IranNastaliq"/>
              </a:endParaRPr>
            </a:p>
          </p:txBody>
        </p:sp>
        <p:pic>
          <p:nvPicPr>
            <p:cNvPr id="6" name="Picture 5"/>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med" advTm="11000">
    <p:fade/>
  </p:transition>
</p:sld>
</file>

<file path=ppt/slides/slide4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285875"/>
          <a:ext cx="9144000" cy="4926013"/>
        </p:xfrm>
        <a:graphic>
          <a:graphicData uri="http://schemas.openxmlformats.org/drawingml/2006/table">
            <a:tbl>
              <a:tblPr/>
              <a:tblGrid>
                <a:gridCol w="1365250">
                  <a:extLst>
                    <a:ext uri="{9D8B030D-6E8A-4147-A177-3AD203B41FA5}">
                      <a16:colId xmlns:a16="http://schemas.microsoft.com/office/drawing/2014/main" val="20000"/>
                    </a:ext>
                  </a:extLst>
                </a:gridCol>
                <a:gridCol w="6831013">
                  <a:extLst>
                    <a:ext uri="{9D8B030D-6E8A-4147-A177-3AD203B41FA5}">
                      <a16:colId xmlns:a16="http://schemas.microsoft.com/office/drawing/2014/main" val="20001"/>
                    </a:ext>
                  </a:extLst>
                </a:gridCol>
                <a:gridCol w="947737">
                  <a:extLst>
                    <a:ext uri="{9D8B030D-6E8A-4147-A177-3AD203B41FA5}">
                      <a16:colId xmlns:a16="http://schemas.microsoft.com/office/drawing/2014/main" val="20002"/>
                    </a:ext>
                  </a:extLst>
                </a:gridCol>
              </a:tblGrid>
              <a:tr h="787400">
                <a:tc>
                  <a:txBody>
                    <a:bodyPr/>
                    <a:lstStyle/>
                    <a:p>
                      <a:pPr marL="0" marR="0" lvl="0" indent="0" algn="ctr" defTabSz="914400" rtl="1" eaLnBrk="1" fontAlgn="base" latinLnBrk="0" hangingPunct="1">
                        <a:lnSpc>
                          <a:spcPct val="115000"/>
                        </a:lnSpc>
                        <a:spcBef>
                          <a:spcPct val="0"/>
                        </a:spcBef>
                        <a:spcAft>
                          <a:spcPts val="1000"/>
                        </a:spcAft>
                        <a:buClrTx/>
                        <a:buSzTx/>
                        <a:buFontTx/>
                        <a:buNone/>
                        <a:tabLst>
                          <a:tab pos="4573588" algn="l"/>
                        </a:tabLst>
                      </a:pPr>
                      <a:r>
                        <a:rPr kumimoji="0" lang="ar-SA" sz="1800" b="1" i="0" u="none" strike="noStrike" cap="none" normalizeH="0" baseline="0">
                          <a:ln>
                            <a:noFill/>
                          </a:ln>
                          <a:solidFill>
                            <a:schemeClr val="tx1"/>
                          </a:solidFill>
                          <a:effectLst/>
                          <a:latin typeface="Calibri" pitchFamily="34" charset="0"/>
                          <a:ea typeface="B Nazanin" pitchFamily="2" charset="-78"/>
                          <a:cs typeface="B Nazanin" pitchFamily="2" charset="-78"/>
                        </a:rPr>
                        <a:t>3605</a:t>
                      </a:r>
                      <a:endParaRPr kumimoji="0" lang="en-US" sz="1800" b="1" i="0" u="none" strike="noStrike" cap="none" normalizeH="0" baseline="0">
                        <a:ln>
                          <a:noFill/>
                        </a:ln>
                        <a:solidFill>
                          <a:schemeClr val="tx1"/>
                        </a:solidFill>
                        <a:effectLst/>
                        <a:latin typeface="Calibri" pitchFamily="34" charset="0"/>
                        <a:ea typeface="B Nazanin" pitchFamily="2" charset="-78"/>
                        <a:cs typeface="B Nazanin" pitchFamily="2" charset="-78"/>
                      </a:endParaRPr>
                    </a:p>
                  </a:txBody>
                  <a:tcPr marL="50570" marR="50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tab pos="4573588" algn="l"/>
                        </a:tabLst>
                      </a:pPr>
                      <a:r>
                        <a:rPr kumimoji="0" lang="ar-SA" sz="1800" b="1" i="0" u="none" strike="noStrike" cap="none" normalizeH="0" baseline="0">
                          <a:ln>
                            <a:noFill/>
                          </a:ln>
                          <a:solidFill>
                            <a:schemeClr val="tx1"/>
                          </a:solidFill>
                          <a:effectLst/>
                          <a:latin typeface="Calibri" pitchFamily="34" charset="0"/>
                          <a:ea typeface="B Nazanin" pitchFamily="2" charset="-78"/>
                          <a:cs typeface="B Nazanin" pitchFamily="2" charset="-78"/>
                        </a:rPr>
                        <a:t>پیش بینی پیک بار 91 طبق محاسبات برآورد بار بلند مدت </a:t>
                      </a:r>
                      <a:r>
                        <a:rPr kumimoji="0" lang="en-US" sz="1800" b="1" i="0" u="none" strike="noStrike" cap="none" normalizeH="0" baseline="0">
                          <a:ln>
                            <a:noFill/>
                          </a:ln>
                          <a:solidFill>
                            <a:schemeClr val="tx1"/>
                          </a:solidFill>
                          <a:effectLst/>
                          <a:latin typeface="Calibri" pitchFamily="34" charset="0"/>
                          <a:ea typeface="B Nazanin" pitchFamily="2" charset="-78"/>
                          <a:cs typeface="B Nazanin" pitchFamily="2" charset="-78"/>
                        </a:rPr>
                        <a:t>(MW)</a:t>
                      </a:r>
                    </a:p>
                  </a:txBody>
                  <a:tcPr marL="50570" marR="50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a:ln>
                            <a:noFill/>
                          </a:ln>
                          <a:solidFill>
                            <a:schemeClr val="tx1"/>
                          </a:solidFill>
                          <a:effectLst/>
                          <a:latin typeface="Lucida Sans Unicode" pitchFamily="34" charset="0"/>
                          <a:cs typeface="B Nazanin" pitchFamily="2" charset="-78"/>
                        </a:rPr>
                        <a:t>1</a:t>
                      </a:r>
                      <a:endParaRPr kumimoji="0" lang="en-US" sz="2400" b="1" i="0" u="none" strike="noStrike" cap="none" normalizeH="0" baseline="0">
                        <a:ln>
                          <a:noFill/>
                        </a:ln>
                        <a:solidFill>
                          <a:schemeClr val="tx1"/>
                        </a:solidFill>
                        <a:effectLst/>
                        <a:latin typeface="Lucida Sans Unicode"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extLst>
                  <a:ext uri="{0D108BD9-81ED-4DB2-BD59-A6C34878D82A}">
                    <a16:rowId xmlns:a16="http://schemas.microsoft.com/office/drawing/2014/main" val="10000"/>
                  </a:ext>
                </a:extLst>
              </a:tr>
              <a:tr h="787400">
                <a:tc>
                  <a:txBody>
                    <a:bodyPr/>
                    <a:lstStyle/>
                    <a:p>
                      <a:pPr marL="0" marR="0" lvl="0" indent="0" algn="ctr" defTabSz="914400" rtl="1" eaLnBrk="1" fontAlgn="base" latinLnBrk="0" hangingPunct="1">
                        <a:lnSpc>
                          <a:spcPct val="115000"/>
                        </a:lnSpc>
                        <a:spcBef>
                          <a:spcPct val="0"/>
                        </a:spcBef>
                        <a:spcAft>
                          <a:spcPts val="1000"/>
                        </a:spcAft>
                        <a:buClrTx/>
                        <a:buSzTx/>
                        <a:buFontTx/>
                        <a:buNone/>
                        <a:tabLst>
                          <a:tab pos="4573588" algn="l"/>
                        </a:tabLst>
                      </a:pPr>
                      <a:r>
                        <a:rPr kumimoji="0" lang="ar-SA" sz="1800" b="1" i="0" u="none" strike="noStrike" cap="none" normalizeH="0" baseline="0">
                          <a:ln>
                            <a:noFill/>
                          </a:ln>
                          <a:solidFill>
                            <a:schemeClr val="tx1"/>
                          </a:solidFill>
                          <a:effectLst/>
                          <a:latin typeface="Calibri" pitchFamily="34" charset="0"/>
                          <a:ea typeface="B Nazanin" pitchFamily="2" charset="-78"/>
                          <a:cs typeface="B Nazanin" pitchFamily="2" charset="-78"/>
                        </a:rPr>
                        <a:t>8.6%</a:t>
                      </a:r>
                      <a:endParaRPr kumimoji="0" lang="en-US" sz="1800" b="1" i="0" u="none" strike="noStrike" cap="none" normalizeH="0" baseline="0">
                        <a:ln>
                          <a:noFill/>
                        </a:ln>
                        <a:solidFill>
                          <a:schemeClr val="tx1"/>
                        </a:solidFill>
                        <a:effectLst/>
                        <a:latin typeface="Calibri" pitchFamily="34" charset="0"/>
                        <a:ea typeface="B Nazanin" pitchFamily="2" charset="-78"/>
                        <a:cs typeface="B Nazanin" pitchFamily="2" charset="-78"/>
                      </a:endParaRPr>
                    </a:p>
                  </a:txBody>
                  <a:tcPr marL="50570" marR="50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tab pos="4573588" algn="l"/>
                        </a:tabLst>
                      </a:pPr>
                      <a:r>
                        <a:rPr kumimoji="0" lang="ar-SA" sz="1800" b="1" i="0" u="none" strike="noStrike" cap="none" normalizeH="0" baseline="0">
                          <a:ln>
                            <a:noFill/>
                          </a:ln>
                          <a:solidFill>
                            <a:schemeClr val="tx1"/>
                          </a:solidFill>
                          <a:effectLst/>
                          <a:latin typeface="Calibri" pitchFamily="34" charset="0"/>
                          <a:ea typeface="B Nazanin" pitchFamily="2" charset="-78"/>
                          <a:cs typeface="B Nazanin" pitchFamily="2" charset="-78"/>
                        </a:rPr>
                        <a:t>میزان پیش بینی رشد بار در سال 91 نسبت به سال 90</a:t>
                      </a:r>
                      <a:endParaRPr kumimoji="0" lang="en-US" sz="1800" b="1" i="0" u="none" strike="noStrike" cap="none" normalizeH="0" baseline="0">
                        <a:ln>
                          <a:noFill/>
                        </a:ln>
                        <a:solidFill>
                          <a:schemeClr val="tx1"/>
                        </a:solidFill>
                        <a:effectLst/>
                        <a:latin typeface="Calibri" pitchFamily="34" charset="0"/>
                        <a:ea typeface="B Nazanin" pitchFamily="2" charset="-78"/>
                        <a:cs typeface="B Nazanin" pitchFamily="2" charset="-78"/>
                      </a:endParaRPr>
                    </a:p>
                  </a:txBody>
                  <a:tcPr marL="50570" marR="50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a:ln>
                            <a:noFill/>
                          </a:ln>
                          <a:solidFill>
                            <a:schemeClr val="tx1"/>
                          </a:solidFill>
                          <a:effectLst/>
                          <a:latin typeface="Lucida Sans Unicode" pitchFamily="34" charset="0"/>
                          <a:cs typeface="B Nazanin" pitchFamily="2" charset="-78"/>
                        </a:rPr>
                        <a:t>2</a:t>
                      </a:r>
                      <a:endParaRPr kumimoji="0" lang="en-US" sz="2400" b="1" i="0" u="none" strike="noStrike" cap="none" normalizeH="0" baseline="0">
                        <a:ln>
                          <a:noFill/>
                        </a:ln>
                        <a:solidFill>
                          <a:schemeClr val="tx1"/>
                        </a:solidFill>
                        <a:effectLst/>
                        <a:latin typeface="Lucida Sans Unicode"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extLst>
                  <a:ext uri="{0D108BD9-81ED-4DB2-BD59-A6C34878D82A}">
                    <a16:rowId xmlns:a16="http://schemas.microsoft.com/office/drawing/2014/main" val="10001"/>
                  </a:ext>
                </a:extLst>
              </a:tr>
              <a:tr h="787400">
                <a:tc>
                  <a:txBody>
                    <a:bodyPr/>
                    <a:lstStyle/>
                    <a:p>
                      <a:pPr marL="0" marR="0" lvl="0" indent="0" algn="ctr" defTabSz="914400" rtl="1" eaLnBrk="1" fontAlgn="base" latinLnBrk="0" hangingPunct="1">
                        <a:lnSpc>
                          <a:spcPct val="115000"/>
                        </a:lnSpc>
                        <a:spcBef>
                          <a:spcPct val="0"/>
                        </a:spcBef>
                        <a:spcAft>
                          <a:spcPts val="1000"/>
                        </a:spcAft>
                        <a:buClrTx/>
                        <a:buSzTx/>
                        <a:buFontTx/>
                        <a:buNone/>
                        <a:tabLst>
                          <a:tab pos="4573588" algn="l"/>
                        </a:tabLst>
                      </a:pPr>
                      <a:r>
                        <a:rPr kumimoji="0" lang="ar-SA" sz="1800" b="1" i="0" u="none" strike="noStrike" cap="none" normalizeH="0" baseline="0">
                          <a:ln>
                            <a:noFill/>
                          </a:ln>
                          <a:solidFill>
                            <a:schemeClr val="tx1"/>
                          </a:solidFill>
                          <a:effectLst/>
                          <a:latin typeface="Calibri" pitchFamily="34" charset="0"/>
                          <a:ea typeface="B Nazanin" pitchFamily="2" charset="-78"/>
                          <a:cs typeface="B Nazanin" pitchFamily="2" charset="-78"/>
                        </a:rPr>
                        <a:t>3596</a:t>
                      </a:r>
                      <a:endParaRPr kumimoji="0" lang="en-US" sz="1800" b="1" i="0" u="none" strike="noStrike" cap="none" normalizeH="0" baseline="0">
                        <a:ln>
                          <a:noFill/>
                        </a:ln>
                        <a:solidFill>
                          <a:schemeClr val="tx1"/>
                        </a:solidFill>
                        <a:effectLst/>
                        <a:latin typeface="Calibri" pitchFamily="34" charset="0"/>
                        <a:ea typeface="B Nazanin" pitchFamily="2" charset="-78"/>
                        <a:cs typeface="B Nazanin" pitchFamily="2" charset="-78"/>
                      </a:endParaRPr>
                    </a:p>
                  </a:txBody>
                  <a:tcPr marL="50570" marR="50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tab pos="4573588" algn="l"/>
                        </a:tabLst>
                      </a:pPr>
                      <a:r>
                        <a:rPr kumimoji="0" lang="ar-SA" sz="1800" b="1" i="0" u="none" strike="noStrike" cap="none" normalizeH="0" baseline="0">
                          <a:ln>
                            <a:noFill/>
                          </a:ln>
                          <a:solidFill>
                            <a:schemeClr val="tx1"/>
                          </a:solidFill>
                          <a:effectLst/>
                          <a:latin typeface="Calibri" pitchFamily="34" charset="0"/>
                          <a:ea typeface="B Nazanin" pitchFamily="2" charset="-78"/>
                          <a:cs typeface="B Nazanin" pitchFamily="2" charset="-78"/>
                        </a:rPr>
                        <a:t>پیک بار واقعی 91 در دمای 52 درجه سانتیگراد</a:t>
                      </a:r>
                      <a:r>
                        <a:rPr kumimoji="0" lang="en-US" sz="1800" b="1" i="0" u="none" strike="noStrike" cap="none" normalizeH="0" baseline="0">
                          <a:ln>
                            <a:noFill/>
                          </a:ln>
                          <a:solidFill>
                            <a:schemeClr val="tx1"/>
                          </a:solidFill>
                          <a:effectLst/>
                          <a:latin typeface="Calibri" pitchFamily="34" charset="0"/>
                          <a:ea typeface="B Nazanin" pitchFamily="2" charset="-78"/>
                          <a:cs typeface="B Nazanin" pitchFamily="2" charset="-78"/>
                        </a:rPr>
                        <a:t>(MW)</a:t>
                      </a:r>
                    </a:p>
                  </a:txBody>
                  <a:tcPr marL="50570" marR="50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a:ln>
                            <a:noFill/>
                          </a:ln>
                          <a:solidFill>
                            <a:schemeClr val="tx1"/>
                          </a:solidFill>
                          <a:effectLst/>
                          <a:latin typeface="Lucida Sans Unicode" pitchFamily="34" charset="0"/>
                          <a:cs typeface="B Nazanin" pitchFamily="2" charset="-78"/>
                        </a:rPr>
                        <a:t>3</a:t>
                      </a:r>
                      <a:endParaRPr kumimoji="0" lang="en-US" sz="2400" b="1" i="0" u="none" strike="noStrike" cap="none" normalizeH="0" baseline="0">
                        <a:ln>
                          <a:noFill/>
                        </a:ln>
                        <a:solidFill>
                          <a:schemeClr val="tx1"/>
                        </a:solidFill>
                        <a:effectLst/>
                        <a:latin typeface="Lucida Sans Unicode"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extLst>
                  <a:ext uri="{0D108BD9-81ED-4DB2-BD59-A6C34878D82A}">
                    <a16:rowId xmlns:a16="http://schemas.microsoft.com/office/drawing/2014/main" val="10002"/>
                  </a:ext>
                </a:extLst>
              </a:tr>
              <a:tr h="787400">
                <a:tc>
                  <a:txBody>
                    <a:bodyPr/>
                    <a:lstStyle/>
                    <a:p>
                      <a:pPr marL="0" marR="0" lvl="0" indent="0" algn="ctr" defTabSz="914400" rtl="1" eaLnBrk="1" fontAlgn="base" latinLnBrk="0" hangingPunct="1">
                        <a:lnSpc>
                          <a:spcPct val="115000"/>
                        </a:lnSpc>
                        <a:spcBef>
                          <a:spcPct val="0"/>
                        </a:spcBef>
                        <a:spcAft>
                          <a:spcPts val="1000"/>
                        </a:spcAft>
                        <a:buClrTx/>
                        <a:buSzTx/>
                        <a:buFontTx/>
                        <a:buNone/>
                        <a:tabLst>
                          <a:tab pos="4573588" algn="l"/>
                        </a:tabLst>
                      </a:pPr>
                      <a:r>
                        <a:rPr kumimoji="0" lang="ar-SA" sz="1800" b="1" i="0" u="none" strike="noStrike" cap="none" normalizeH="0" baseline="0">
                          <a:ln>
                            <a:noFill/>
                          </a:ln>
                          <a:solidFill>
                            <a:schemeClr val="tx1"/>
                          </a:solidFill>
                          <a:effectLst/>
                          <a:latin typeface="Calibri" pitchFamily="34" charset="0"/>
                          <a:ea typeface="B Nazanin" pitchFamily="2" charset="-78"/>
                          <a:cs typeface="B Nazanin" pitchFamily="2" charset="-78"/>
                        </a:rPr>
                        <a:t>8.4%</a:t>
                      </a:r>
                      <a:endParaRPr kumimoji="0" lang="en-US" sz="1800" b="1" i="0" u="none" strike="noStrike" cap="none" normalizeH="0" baseline="0">
                        <a:ln>
                          <a:noFill/>
                        </a:ln>
                        <a:solidFill>
                          <a:schemeClr val="tx1"/>
                        </a:solidFill>
                        <a:effectLst/>
                        <a:latin typeface="Calibri" pitchFamily="34" charset="0"/>
                        <a:ea typeface="B Nazanin" pitchFamily="2" charset="-78"/>
                        <a:cs typeface="B Nazanin" pitchFamily="2" charset="-78"/>
                      </a:endParaRPr>
                    </a:p>
                  </a:txBody>
                  <a:tcPr marL="50570" marR="50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tab pos="4573588" algn="l"/>
                        </a:tabLst>
                      </a:pPr>
                      <a:r>
                        <a:rPr kumimoji="0" lang="ar-SA" sz="1800" b="1" i="0" u="none" strike="noStrike" cap="none" normalizeH="0" baseline="0">
                          <a:ln>
                            <a:noFill/>
                          </a:ln>
                          <a:solidFill>
                            <a:schemeClr val="tx1"/>
                          </a:solidFill>
                          <a:effectLst/>
                          <a:latin typeface="Calibri" pitchFamily="34" charset="0"/>
                          <a:ea typeface="B Nazanin" pitchFamily="2" charset="-78"/>
                          <a:cs typeface="B Nazanin" pitchFamily="2" charset="-78"/>
                        </a:rPr>
                        <a:t>درصد رشد پیک بار واقعی 91 نسبت به 90</a:t>
                      </a:r>
                      <a:endParaRPr kumimoji="0" lang="en-US" sz="1800" b="1" i="0" u="none" strike="noStrike" cap="none" normalizeH="0" baseline="0">
                        <a:ln>
                          <a:noFill/>
                        </a:ln>
                        <a:solidFill>
                          <a:schemeClr val="tx1"/>
                        </a:solidFill>
                        <a:effectLst/>
                        <a:latin typeface="Calibri" pitchFamily="34" charset="0"/>
                        <a:ea typeface="B Nazanin" pitchFamily="2" charset="-78"/>
                        <a:cs typeface="B Nazanin" pitchFamily="2" charset="-78"/>
                      </a:endParaRPr>
                    </a:p>
                  </a:txBody>
                  <a:tcPr marL="50570" marR="50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a:ln>
                            <a:noFill/>
                          </a:ln>
                          <a:solidFill>
                            <a:schemeClr val="tx1"/>
                          </a:solidFill>
                          <a:effectLst/>
                          <a:latin typeface="Lucida Sans Unicode" pitchFamily="34" charset="0"/>
                          <a:cs typeface="B Nazanin" pitchFamily="2" charset="-78"/>
                        </a:rPr>
                        <a:t>4</a:t>
                      </a:r>
                      <a:endParaRPr kumimoji="0" lang="en-US" sz="2400" b="1" i="0" u="none" strike="noStrike" cap="none" normalizeH="0" baseline="0">
                        <a:ln>
                          <a:noFill/>
                        </a:ln>
                        <a:solidFill>
                          <a:schemeClr val="tx1"/>
                        </a:solidFill>
                        <a:effectLst/>
                        <a:latin typeface="Lucida Sans Unicode"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extLst>
                  <a:ext uri="{0D108BD9-81ED-4DB2-BD59-A6C34878D82A}">
                    <a16:rowId xmlns:a16="http://schemas.microsoft.com/office/drawing/2014/main" val="10003"/>
                  </a:ext>
                </a:extLst>
              </a:tr>
              <a:tr h="989013">
                <a:tc>
                  <a:txBody>
                    <a:bodyPr/>
                    <a:lstStyle/>
                    <a:p>
                      <a:pPr marL="0" marR="0" lvl="0" indent="0" algn="ctr" defTabSz="914400" rtl="1" eaLnBrk="1" fontAlgn="base" latinLnBrk="0" hangingPunct="1">
                        <a:lnSpc>
                          <a:spcPct val="115000"/>
                        </a:lnSpc>
                        <a:spcBef>
                          <a:spcPct val="0"/>
                        </a:spcBef>
                        <a:spcAft>
                          <a:spcPts val="1000"/>
                        </a:spcAft>
                        <a:buClrTx/>
                        <a:buSzTx/>
                        <a:buFontTx/>
                        <a:buNone/>
                        <a:tabLst>
                          <a:tab pos="4573588" algn="l"/>
                        </a:tabLst>
                      </a:pPr>
                      <a:r>
                        <a:rPr kumimoji="0" lang="ar-SA" sz="1800" b="1" i="0" u="none" strike="noStrike" cap="none" normalizeH="0" baseline="0">
                          <a:ln>
                            <a:noFill/>
                          </a:ln>
                          <a:solidFill>
                            <a:schemeClr val="tx1"/>
                          </a:solidFill>
                          <a:effectLst/>
                          <a:latin typeface="Calibri" pitchFamily="34" charset="0"/>
                          <a:ea typeface="B Nazanin" pitchFamily="2" charset="-78"/>
                          <a:cs typeface="B Nazanin" pitchFamily="2" charset="-78"/>
                        </a:rPr>
                        <a:t>0.2-%</a:t>
                      </a:r>
                      <a:endParaRPr kumimoji="0" lang="en-US" sz="1800" b="1" i="0" u="none" strike="noStrike" cap="none" normalizeH="0" baseline="0">
                        <a:ln>
                          <a:noFill/>
                        </a:ln>
                        <a:solidFill>
                          <a:schemeClr val="tx1"/>
                        </a:solidFill>
                        <a:effectLst/>
                        <a:latin typeface="Calibri" pitchFamily="34" charset="0"/>
                        <a:ea typeface="B Nazanin" pitchFamily="2" charset="-78"/>
                        <a:cs typeface="B Nazanin" pitchFamily="2" charset="-78"/>
                      </a:endParaRPr>
                    </a:p>
                  </a:txBody>
                  <a:tcPr marL="50570" marR="50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tab pos="4573588" algn="l"/>
                        </a:tabLst>
                      </a:pPr>
                      <a:r>
                        <a:rPr kumimoji="0" lang="ar-SA" sz="1800" b="1" i="0" u="none" strike="noStrike" cap="none" normalizeH="0" baseline="0">
                          <a:ln>
                            <a:noFill/>
                          </a:ln>
                          <a:solidFill>
                            <a:schemeClr val="tx1"/>
                          </a:solidFill>
                          <a:effectLst/>
                          <a:latin typeface="Calibri" pitchFamily="34" charset="0"/>
                          <a:ea typeface="B Nazanin" pitchFamily="2" charset="-78"/>
                          <a:cs typeface="B Nazanin" pitchFamily="2" charset="-78"/>
                        </a:rPr>
                        <a:t>میزان رشد پیک بار واقعی سال 91 نسبت به پیش بینی پس از اجرای پروژه های کاهش پیک بار و کاهش تلفات </a:t>
                      </a:r>
                      <a:endParaRPr kumimoji="0" lang="en-US" sz="1800" b="1" i="0" u="none" strike="noStrike" cap="none" normalizeH="0" baseline="0">
                        <a:ln>
                          <a:noFill/>
                        </a:ln>
                        <a:solidFill>
                          <a:schemeClr val="tx1"/>
                        </a:solidFill>
                        <a:effectLst/>
                        <a:latin typeface="Calibri" pitchFamily="34" charset="0"/>
                        <a:ea typeface="B Nazanin" pitchFamily="2" charset="-78"/>
                        <a:cs typeface="B Nazanin" pitchFamily="2" charset="-78"/>
                      </a:endParaRPr>
                    </a:p>
                  </a:txBody>
                  <a:tcPr marL="50570" marR="50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a:ln>
                            <a:noFill/>
                          </a:ln>
                          <a:solidFill>
                            <a:schemeClr val="tx1"/>
                          </a:solidFill>
                          <a:effectLst/>
                          <a:latin typeface="Lucida Sans Unicode" pitchFamily="34" charset="0"/>
                          <a:cs typeface="B Nazanin" pitchFamily="2" charset="-78"/>
                        </a:rPr>
                        <a:t>5</a:t>
                      </a:r>
                      <a:endParaRPr kumimoji="0" lang="en-US" sz="2400" b="1" i="0" u="none" strike="noStrike" cap="none" normalizeH="0" baseline="0">
                        <a:ln>
                          <a:noFill/>
                        </a:ln>
                        <a:solidFill>
                          <a:schemeClr val="tx1"/>
                        </a:solidFill>
                        <a:effectLst/>
                        <a:latin typeface="Lucida Sans Unicode" pitchFamily="34" charset="0"/>
                        <a:cs typeface="B Nazanin"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extLst>
                  <a:ext uri="{0D108BD9-81ED-4DB2-BD59-A6C34878D82A}">
                    <a16:rowId xmlns:a16="http://schemas.microsoft.com/office/drawing/2014/main" val="10004"/>
                  </a:ext>
                </a:extLst>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Lucida Sans Unicode"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Lucida Sans Unicode"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bg1"/>
                        </a:solidFill>
                        <a:effectLst/>
                        <a:latin typeface="Lucida Sans Unicode"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alpha val="12157"/>
                      </a:srgbClr>
                    </a:solidFill>
                  </a:tcPr>
                </a:tc>
                <a:extLst>
                  <a:ext uri="{0D108BD9-81ED-4DB2-BD59-A6C34878D82A}">
                    <a16:rowId xmlns:a16="http://schemas.microsoft.com/office/drawing/2014/main" val="10005"/>
                  </a:ext>
                </a:extLst>
              </a:tr>
            </a:tbl>
          </a:graphicData>
        </a:graphic>
      </p:graphicFrame>
      <p:sp>
        <p:nvSpPr>
          <p:cNvPr id="3" name="Rectangle 2"/>
          <p:cNvSpPr/>
          <p:nvPr/>
        </p:nvSpPr>
        <p:spPr>
          <a:xfrm rot="10800000" flipV="1">
            <a:off x="428625" y="576263"/>
            <a:ext cx="6500813"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0" hangingPunct="0">
              <a:defRPr/>
            </a:pPr>
            <a:r>
              <a:rPr lang="ar-SA" sz="2000" b="1">
                <a:solidFill>
                  <a:srgbClr val="FF0000"/>
                </a:solidFill>
                <a:latin typeface="Arial" pitchFamily="34" charset="0"/>
                <a:ea typeface="B Titr" pitchFamily="2" charset="-78"/>
                <a:cs typeface="B Titr" pitchFamily="2" charset="-78"/>
              </a:rPr>
              <a:t>نتیجه اقدامات </a:t>
            </a:r>
            <a:r>
              <a:rPr lang="ar-SA" sz="2400" b="1">
                <a:solidFill>
                  <a:srgbClr val="FF0000"/>
                </a:solidFill>
                <a:latin typeface="Arial" pitchFamily="34" charset="0"/>
                <a:ea typeface="B Titr" pitchFamily="2" charset="-78"/>
                <a:cs typeface="B Titr" pitchFamily="2" charset="-78"/>
              </a:rPr>
              <a:t>انجام</a:t>
            </a:r>
            <a:r>
              <a:rPr lang="ar-SA" sz="2000" b="1">
                <a:solidFill>
                  <a:srgbClr val="FF0000"/>
                </a:solidFill>
                <a:latin typeface="Arial" pitchFamily="34" charset="0"/>
                <a:ea typeface="B Titr" pitchFamily="2" charset="-78"/>
                <a:cs typeface="B Titr" pitchFamily="2" charset="-78"/>
              </a:rPr>
              <a:t> شده در جهت کاهش پیک بار در سال 1391</a:t>
            </a:r>
          </a:p>
        </p:txBody>
      </p:sp>
      <p:grpSp>
        <p:nvGrpSpPr>
          <p:cNvPr id="57377" name="Group 1"/>
          <p:cNvGrpSpPr>
            <a:grpSpLocks/>
          </p:cNvGrpSpPr>
          <p:nvPr/>
        </p:nvGrpSpPr>
        <p:grpSpPr bwMode="auto">
          <a:xfrm>
            <a:off x="7072313" y="0"/>
            <a:ext cx="1857375" cy="1038225"/>
            <a:chOff x="7772400" y="35256"/>
            <a:chExt cx="1447800" cy="869888"/>
          </a:xfrm>
        </p:grpSpPr>
        <p:sp>
          <p:nvSpPr>
            <p:cNvPr id="57380" name="TextBox 2"/>
            <p:cNvSpPr txBox="1">
              <a:spLocks noChangeArrowheads="1"/>
            </p:cNvSpPr>
            <p:nvPr/>
          </p:nvSpPr>
          <p:spPr bwMode="auto">
            <a:xfrm>
              <a:off x="7772400" y="685800"/>
              <a:ext cx="1447800" cy="219344"/>
            </a:xfrm>
            <a:prstGeom prst="rect">
              <a:avLst/>
            </a:prstGeom>
            <a:noFill/>
            <a:ln w="9525">
              <a:noFill/>
              <a:miter lim="800000"/>
              <a:headEnd/>
              <a:tailEnd/>
            </a:ln>
          </p:spPr>
          <p:txBody>
            <a:bodyPr>
              <a:spAutoFit/>
            </a:bodyPr>
            <a:lstStyle/>
            <a:p>
              <a:pPr algn="ctr"/>
              <a:r>
                <a:rPr lang="fa-IR" sz="1100">
                  <a:solidFill>
                    <a:srgbClr val="FF0000"/>
                  </a:solidFill>
                  <a:latin typeface="IranNastaliq"/>
                </a:rPr>
                <a:t>شركت توزيع نيروي برق  خوزستان</a:t>
              </a:r>
              <a:endParaRPr lang="en-US" sz="1100">
                <a:solidFill>
                  <a:srgbClr val="FF0000"/>
                </a:solidFill>
                <a:latin typeface="IranNastaliq"/>
              </a:endParaRPr>
            </a:p>
          </p:txBody>
        </p:sp>
        <p:pic>
          <p:nvPicPr>
            <p:cNvPr id="6" name="Picture 5"/>
            <p:cNvPicPr>
              <a:picLocks noChangeAspect="1"/>
            </p:cNvPicPr>
            <p:nvPr/>
          </p:nvPicPr>
          <p:blipFill>
            <a:blip r:embed="rId3"/>
            <a:stretch>
              <a:fillRect/>
            </a:stretch>
          </p:blipFill>
          <p:spPr>
            <a:xfrm>
              <a:off x="8232726" y="35256"/>
              <a:ext cx="530860" cy="650421"/>
            </a:xfrm>
            <a:prstGeom prst="rect">
              <a:avLst/>
            </a:prstGeom>
            <a:ln>
              <a:noFill/>
            </a:ln>
            <a:effectLst>
              <a:outerShdw blurRad="292100" dist="139700" dir="2700000" algn="tl" rotWithShape="0">
                <a:srgbClr val="333333">
                  <a:alpha val="65000"/>
                </a:srgbClr>
              </a:outerShdw>
            </a:effectLst>
          </p:spPr>
        </p:pic>
      </p:grpSp>
      <p:pic>
        <p:nvPicPr>
          <p:cNvPr id="57378" name="Picture 2">
            <a:hlinkClick r:id="" action="ppaction://hlinkshowjump?jump=nextslide"/>
          </p:cNvPr>
          <p:cNvPicPr>
            <a:picLocks noChangeAspect="1"/>
          </p:cNvPicPr>
          <p:nvPr/>
        </p:nvPicPr>
        <p:blipFill>
          <a:blip r:embed="rId4"/>
          <a:srcRect/>
          <a:stretch>
            <a:fillRect/>
          </a:stretch>
        </p:blipFill>
        <p:spPr bwMode="auto">
          <a:xfrm>
            <a:off x="8478838" y="6503988"/>
            <a:ext cx="338137" cy="338137"/>
          </a:xfrm>
          <a:prstGeom prst="rect">
            <a:avLst/>
          </a:prstGeom>
          <a:noFill/>
          <a:ln w="9525">
            <a:noFill/>
            <a:miter lim="800000"/>
            <a:headEnd/>
            <a:tailEnd/>
          </a:ln>
        </p:spPr>
      </p:pic>
      <p:pic>
        <p:nvPicPr>
          <p:cNvPr id="57379" name="Picture 3">
            <a:hlinkClick r:id="" action="ppaction://hlinkshowjump?jump=previousslide"/>
          </p:cNvPr>
          <p:cNvPicPr>
            <a:picLocks noChangeAspect="1"/>
          </p:cNvPicPr>
          <p:nvPr/>
        </p:nvPicPr>
        <p:blipFill>
          <a:blip r:embed="rId5"/>
          <a:srcRect/>
          <a:stretch>
            <a:fillRect/>
          </a:stretch>
        </p:blipFill>
        <p:spPr bwMode="auto">
          <a:xfrm>
            <a:off x="8001000" y="6511925"/>
            <a:ext cx="338138" cy="338138"/>
          </a:xfrm>
          <a:prstGeom prst="rect">
            <a:avLst/>
          </a:prstGeom>
          <a:noFill/>
          <a:ln w="9525">
            <a:noFill/>
            <a:miter lim="800000"/>
            <a:headEnd/>
            <a:tailEnd/>
          </a:ln>
        </p:spPr>
      </p:pic>
      <p:sp>
        <p:nvSpPr>
          <p:cNvPr id="9" name="TextBox 3">
            <a:extLst>
              <a:ext uri="{FF2B5EF4-FFF2-40B4-BE49-F238E27FC236}">
                <a16:creationId xmlns:a16="http://schemas.microsoft.com/office/drawing/2014/main" id="{4FD4B3C7-1A10-4C72-899A-C3F64EA511AD}"/>
              </a:ext>
            </a:extLst>
          </p:cNvPr>
          <p:cNvSpPr txBox="1">
            <a:spLocks noChangeArrowheads="1"/>
          </p:cNvSpPr>
          <p:nvPr/>
        </p:nvSpPr>
        <p:spPr bwMode="auto">
          <a:xfrm>
            <a:off x="3563888" y="6380668"/>
            <a:ext cx="2669159" cy="584775"/>
          </a:xfrm>
          <a:prstGeom prst="rect">
            <a:avLst/>
          </a:prstGeom>
          <a:noFill/>
          <a:ln w="9525">
            <a:noFill/>
            <a:miter lim="800000"/>
            <a:headEnd/>
            <a:tailEnd/>
          </a:ln>
        </p:spPr>
        <p:txBody>
          <a:bodyPr wrap="square">
            <a:spAutoFit/>
          </a:bodyPr>
          <a:lstStyle/>
          <a:p>
            <a:pPr algn="ctr"/>
            <a:r>
              <a:rPr lang="en-US" sz="3200" dirty="0">
                <a:latin typeface="Ubuntu" panose="020B0504030602030204" pitchFamily="34" charset="0"/>
                <a:cs typeface="IRANSans" panose="02040503050201020203" pitchFamily="18" charset="-78"/>
              </a:rPr>
              <a:t>PowerEn.ir</a:t>
            </a:r>
          </a:p>
        </p:txBody>
      </p:sp>
    </p:spTree>
  </p:cSld>
  <p:clrMapOvr>
    <a:overrideClrMapping bg1="dk1" tx1="lt1" bg2="dk2" tx2="lt2" accent1="accent1" accent2="accent2" accent3="accent3" accent4="accent4" accent5="accent5" accent6="accent6" hlink="hlink" folHlink="folHlink"/>
  </p:clrMapOvr>
  <p:transition spd="med" advTm="9000">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8370" name="Group 1"/>
          <p:cNvGrpSpPr>
            <a:grpSpLocks/>
          </p:cNvGrpSpPr>
          <p:nvPr/>
        </p:nvGrpSpPr>
        <p:grpSpPr bwMode="auto">
          <a:xfrm>
            <a:off x="7358063" y="214313"/>
            <a:ext cx="1447800" cy="958850"/>
            <a:chOff x="7772400" y="35256"/>
            <a:chExt cx="1447800" cy="958321"/>
          </a:xfrm>
        </p:grpSpPr>
        <p:sp>
          <p:nvSpPr>
            <p:cNvPr id="58378"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4" name="Picture 3"/>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58371"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58372"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58373"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9" name="TextBox 8"/>
          <p:cNvSpPr txBox="1"/>
          <p:nvPr/>
        </p:nvSpPr>
        <p:spPr>
          <a:xfrm>
            <a:off x="1214414" y="304800"/>
            <a:ext cx="6176986" cy="707886"/>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3200" b="1">
                <a:ln w="10541" cmpd="sng">
                  <a:solidFill>
                    <a:schemeClr val="tx1"/>
                  </a:solidFill>
                  <a:prstDash val="solid"/>
                </a:ln>
                <a:solidFill>
                  <a:schemeClr val="bg1"/>
                </a:solidFill>
                <a:effectLst>
                  <a:outerShdw blurRad="50800" dist="38100" dir="8100000" algn="tr" rotWithShape="0">
                    <a:prstClr val="black">
                      <a:alpha val="40000"/>
                    </a:prstClr>
                  </a:outerShdw>
                </a:effectLst>
                <a:cs typeface="B Titr" pitchFamily="2" charset="-78"/>
              </a:defRPr>
            </a:lvl1pPr>
          </a:lstStyle>
          <a:p>
            <a:pPr fontAlgn="auto">
              <a:spcBef>
                <a:spcPts val="0"/>
              </a:spcBef>
              <a:spcAft>
                <a:spcPts val="0"/>
              </a:spcAft>
              <a:defRPr/>
            </a:pPr>
            <a:r>
              <a:rPr lang="fa-IR" sz="4000" dirty="0">
                <a:solidFill>
                  <a:srgbClr val="FF0000"/>
                </a:solidFill>
              </a:rPr>
              <a:t>توانمندي ها و نقاط ضعف شركت </a:t>
            </a:r>
            <a:endParaRPr lang="en-US" sz="4000" dirty="0">
              <a:solidFill>
                <a:srgbClr val="FF0000"/>
              </a:solidFill>
            </a:endParaRPr>
          </a:p>
        </p:txBody>
      </p:sp>
      <p:sp>
        <p:nvSpPr>
          <p:cNvPr id="64519" name="TextBox 10"/>
          <p:cNvSpPr txBox="1">
            <a:spLocks noChangeArrowheads="1"/>
          </p:cNvSpPr>
          <p:nvPr/>
        </p:nvSpPr>
        <p:spPr bwMode="auto">
          <a:xfrm>
            <a:off x="0" y="1428750"/>
            <a:ext cx="9194800" cy="6032500"/>
          </a:xfrm>
          <a:prstGeom prst="rect">
            <a:avLst/>
          </a:prstGeom>
          <a:solidFill>
            <a:schemeClr val="tx1">
              <a:lumMod val="65000"/>
              <a:lumOff val="35000"/>
            </a:schemeClr>
          </a:solidFill>
          <a:ln w="9525">
            <a:noFill/>
            <a:miter lim="800000"/>
            <a:headEnd/>
            <a:tailEnd/>
          </a:ln>
        </p:spPr>
        <p:txBody>
          <a:bodyPr>
            <a:spAutoFit/>
          </a:bodyPr>
          <a:lstStyle/>
          <a:p>
            <a:pPr>
              <a:defRPr/>
            </a:pPr>
            <a:endParaRPr lang="en-US" b="1" dirty="0">
              <a:solidFill>
                <a:schemeClr val="bg1"/>
              </a:solidFill>
              <a:cs typeface="B Zar" pitchFamily="2" charset="-78"/>
            </a:endParaRPr>
          </a:p>
          <a:p>
            <a:pPr>
              <a:defRPr/>
            </a:pPr>
            <a:r>
              <a:rPr lang="ar-SA" sz="3200" b="1" dirty="0">
                <a:solidFill>
                  <a:srgbClr val="FF0000"/>
                </a:solidFill>
                <a:cs typeface="B Zar" pitchFamily="2" charset="-78"/>
              </a:rPr>
              <a:t>برخي ازتوانمنديهاي شركت</a:t>
            </a:r>
          </a:p>
          <a:p>
            <a:pPr>
              <a:defRPr/>
            </a:pPr>
            <a:endParaRPr lang="ar-SA" sz="1100" b="1" dirty="0">
              <a:solidFill>
                <a:srgbClr val="FF0000"/>
              </a:solidFill>
              <a:cs typeface="B Zar" pitchFamily="2" charset="-78"/>
            </a:endParaRPr>
          </a:p>
          <a:p>
            <a:pPr>
              <a:defRPr/>
            </a:pPr>
            <a:r>
              <a:rPr lang="ar-SA" sz="2000" b="1" dirty="0">
                <a:solidFill>
                  <a:schemeClr val="bg1"/>
                </a:solidFill>
                <a:cs typeface="B Zar" pitchFamily="2" charset="-78"/>
              </a:rPr>
              <a:t>1) –   شركت توزيع نيروي برق خوزستان اين قابليت وتوانايي  را در خود فراهم نموده تاعلاوه               برتامين برق مطمئن شهروندان عزيز خوزستاني اقدام به صدور برق در قالب توزيع به استان همجوار      در كشور عراق مينمايد .</a:t>
            </a:r>
          </a:p>
          <a:p>
            <a:pPr>
              <a:defRPr/>
            </a:pPr>
            <a:endParaRPr lang="ar-SA" sz="2000" b="1" dirty="0">
              <a:solidFill>
                <a:schemeClr val="bg1"/>
              </a:solidFill>
              <a:cs typeface="B Zar" pitchFamily="2" charset="-78"/>
            </a:endParaRPr>
          </a:p>
          <a:p>
            <a:pPr>
              <a:defRPr/>
            </a:pPr>
            <a:r>
              <a:rPr lang="ar-SA" sz="2000" b="1" dirty="0">
                <a:solidFill>
                  <a:schemeClr val="bg1"/>
                </a:solidFill>
                <a:cs typeface="B Zar" pitchFamily="2" charset="-78"/>
              </a:rPr>
              <a:t>2) –   در پروژه مسكن مهر  باتوجه به انبوهي از مشكلات ؛ اين شركت پيشروتر از ساير بخشها عمل نموده است .</a:t>
            </a:r>
          </a:p>
          <a:p>
            <a:pPr>
              <a:defRPr/>
            </a:pPr>
            <a:endParaRPr lang="ar-SA" sz="2000" b="1" dirty="0">
              <a:solidFill>
                <a:schemeClr val="bg1"/>
              </a:solidFill>
              <a:cs typeface="B Zar" pitchFamily="2" charset="-78"/>
            </a:endParaRPr>
          </a:p>
          <a:p>
            <a:pPr>
              <a:defRPr/>
            </a:pPr>
            <a:r>
              <a:rPr lang="ar-SA" sz="3200" b="1" dirty="0">
                <a:solidFill>
                  <a:srgbClr val="FF0000"/>
                </a:solidFill>
                <a:cs typeface="B Zar" pitchFamily="2" charset="-78"/>
              </a:rPr>
              <a:t>نقاط ضعف شركت </a:t>
            </a:r>
          </a:p>
          <a:p>
            <a:pPr>
              <a:defRPr/>
            </a:pPr>
            <a:endParaRPr lang="ar-SA" sz="900" b="1" dirty="0">
              <a:solidFill>
                <a:srgbClr val="FF0000"/>
              </a:solidFill>
              <a:cs typeface="B Zar" pitchFamily="2" charset="-78"/>
            </a:endParaRPr>
          </a:p>
          <a:p>
            <a:pPr marL="342900" indent="-342900">
              <a:buFontTx/>
              <a:buAutoNum type="arabicParenR"/>
              <a:defRPr/>
            </a:pPr>
            <a:r>
              <a:rPr lang="ar-SA" sz="2000" b="1" dirty="0">
                <a:solidFill>
                  <a:srgbClr val="FFFFFF"/>
                </a:solidFill>
                <a:cs typeface="B Zar" pitchFamily="2" charset="-78"/>
              </a:rPr>
              <a:t>–   درآمد حاصله از فروش انشعا ب بسيار كمتر از هزينه هاي صورت گرفته شده مي باشد ؛ باتوجه          به روند خصوصي سازي به هيچ وجه كفاف مخارج انجام شده را نمي دهد  .</a:t>
            </a:r>
          </a:p>
          <a:p>
            <a:pPr marL="342900" indent="-342900">
              <a:buFontTx/>
              <a:buAutoNum type="arabicParenR"/>
              <a:defRPr/>
            </a:pPr>
            <a:r>
              <a:rPr lang="ar-SA" sz="2000" b="1" dirty="0">
                <a:solidFill>
                  <a:srgbClr val="FFFFFF"/>
                </a:solidFill>
                <a:cs typeface="B Zar" pitchFamily="2" charset="-78"/>
              </a:rPr>
              <a:t>-  عدم پرداخت بهاي انرژي مصرفي توسط برخي از شركت هاي دولتي خصوصا“ شركت ملي نفت به تبع</a:t>
            </a:r>
            <a:r>
              <a:rPr lang="ar-SA" b="1" dirty="0">
                <a:solidFill>
                  <a:srgbClr val="FFFFFF"/>
                </a:solidFill>
                <a:cs typeface="B Zar" pitchFamily="2" charset="-78"/>
              </a:rPr>
              <a:t>آن كاهش وصول مطالبات</a:t>
            </a:r>
          </a:p>
          <a:p>
            <a:pPr marL="342900" indent="-342900">
              <a:defRPr/>
            </a:pPr>
            <a:endParaRPr lang="ar-SA" b="1" dirty="0">
              <a:solidFill>
                <a:srgbClr val="FFFFFF"/>
              </a:solidFill>
              <a:cs typeface="B Zar" pitchFamily="2" charset="-78"/>
            </a:endParaRPr>
          </a:p>
          <a:p>
            <a:pPr>
              <a:defRPr/>
            </a:pPr>
            <a:endParaRPr lang="ar-SA" sz="2800" b="1" dirty="0">
              <a:solidFill>
                <a:srgbClr val="FF0000"/>
              </a:solidFill>
              <a:cs typeface="B Zar" pitchFamily="2" charset="-78"/>
            </a:endParaRPr>
          </a:p>
          <a:p>
            <a:pPr>
              <a:defRPr/>
            </a:pPr>
            <a:endParaRPr lang="en-US" b="1" dirty="0">
              <a:solidFill>
                <a:schemeClr val="bg1"/>
              </a:solidFill>
              <a:cs typeface="B Zar" pitchFamily="2" charset="-78"/>
            </a:endParaRPr>
          </a:p>
        </p:txBody>
      </p:sp>
      <p:pic>
        <p:nvPicPr>
          <p:cNvPr id="58376" name="Picture 2">
            <a:hlinkClick r:id="" action="ppaction://hlinkshowjump?jump=nextslide"/>
          </p:cNvPr>
          <p:cNvPicPr>
            <a:picLocks noChangeAspect="1"/>
          </p:cNvPicPr>
          <p:nvPr/>
        </p:nvPicPr>
        <p:blipFill>
          <a:blip r:embed="rId6"/>
          <a:srcRect/>
          <a:stretch>
            <a:fillRect/>
          </a:stretch>
        </p:blipFill>
        <p:spPr bwMode="auto">
          <a:xfrm>
            <a:off x="8631238" y="6656388"/>
            <a:ext cx="338137" cy="338137"/>
          </a:xfrm>
          <a:prstGeom prst="rect">
            <a:avLst/>
          </a:prstGeom>
          <a:noFill/>
          <a:ln w="9525">
            <a:noFill/>
            <a:miter lim="800000"/>
            <a:headEnd/>
            <a:tailEnd/>
          </a:ln>
        </p:spPr>
      </p:pic>
      <p:pic>
        <p:nvPicPr>
          <p:cNvPr id="58377" name="Picture 3">
            <a:hlinkClick r:id="" action="ppaction://hlinkshowjump?jump=previousslide"/>
          </p:cNvPr>
          <p:cNvPicPr>
            <a:picLocks noChangeAspect="1"/>
          </p:cNvPicPr>
          <p:nvPr/>
        </p:nvPicPr>
        <p:blipFill>
          <a:blip r:embed="rId7"/>
          <a:srcRect/>
          <a:stretch>
            <a:fillRect/>
          </a:stretch>
        </p:blipFill>
        <p:spPr bwMode="auto">
          <a:xfrm>
            <a:off x="8153400" y="6664325"/>
            <a:ext cx="338138" cy="338138"/>
          </a:xfrm>
          <a:prstGeom prst="rect">
            <a:avLst/>
          </a:prstGeom>
          <a:noFill/>
          <a:ln w="9525">
            <a:noFill/>
            <a:miter lim="800000"/>
            <a:headEnd/>
            <a:tailEnd/>
          </a:ln>
        </p:spPr>
      </p:pic>
    </p:spTree>
  </p:cSld>
  <p:clrMapOvr>
    <a:masterClrMapping/>
  </p:clrMapOvr>
  <p:transition spd="med" advTm="1000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a:hlinkClick r:id="rId4" action="ppaction://hlinksldjump"/>
          </p:cNvPr>
          <p:cNvSpPr/>
          <p:nvPr/>
        </p:nvSpPr>
        <p:spPr>
          <a:xfrm>
            <a:off x="4786313" y="1285875"/>
            <a:ext cx="3960812" cy="42862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ar-SA" dirty="0">
                <a:solidFill>
                  <a:schemeClr val="tx1"/>
                </a:solidFill>
                <a:cs typeface="B Titr" pitchFamily="2" charset="-78"/>
              </a:rPr>
              <a:t>مشخصات جغرافيايي</a:t>
            </a:r>
            <a:endParaRPr lang="fa-IR" dirty="0">
              <a:solidFill>
                <a:schemeClr val="tx1"/>
              </a:solidFill>
              <a:cs typeface="B Titr" pitchFamily="2" charset="-78"/>
            </a:endParaRPr>
          </a:p>
        </p:txBody>
      </p:sp>
      <p:sp>
        <p:nvSpPr>
          <p:cNvPr id="16" name="Rounded Rectangle 15">
            <a:hlinkClick r:id="rId5" action="ppaction://hlinksldjump"/>
          </p:cNvPr>
          <p:cNvSpPr/>
          <p:nvPr/>
        </p:nvSpPr>
        <p:spPr>
          <a:xfrm>
            <a:off x="4787900" y="1785938"/>
            <a:ext cx="3960813" cy="50006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شرکت توزیع در یک نگاه</a:t>
            </a:r>
          </a:p>
        </p:txBody>
      </p:sp>
      <p:sp>
        <p:nvSpPr>
          <p:cNvPr id="21" name="Rounded Rectangle 20">
            <a:hlinkClick r:id="rId6" action="ppaction://hlinksldjump"/>
          </p:cNvPr>
          <p:cNvSpPr/>
          <p:nvPr/>
        </p:nvSpPr>
        <p:spPr>
          <a:xfrm>
            <a:off x="4787900" y="2357438"/>
            <a:ext cx="3960813" cy="50006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محدوده </a:t>
            </a:r>
            <a:r>
              <a:rPr lang="ar-SA" dirty="0">
                <a:cs typeface="B Titr" pitchFamily="2" charset="-78"/>
              </a:rPr>
              <a:t>جغرافيايي </a:t>
            </a:r>
            <a:r>
              <a:rPr lang="fa-IR" dirty="0">
                <a:cs typeface="B Titr" pitchFamily="2" charset="-78"/>
              </a:rPr>
              <a:t>و تاریخچه</a:t>
            </a:r>
          </a:p>
        </p:txBody>
      </p:sp>
      <p:sp>
        <p:nvSpPr>
          <p:cNvPr id="22" name="Rounded Rectangle 21">
            <a:hlinkClick r:id="rId7" action="ppaction://hlinksldjump"/>
          </p:cNvPr>
          <p:cNvSpPr/>
          <p:nvPr/>
        </p:nvSpPr>
        <p:spPr>
          <a:xfrm>
            <a:off x="4787900" y="2928938"/>
            <a:ext cx="3960813" cy="50006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ماموریت شرکت</a:t>
            </a:r>
          </a:p>
        </p:txBody>
      </p:sp>
      <p:sp>
        <p:nvSpPr>
          <p:cNvPr id="23" name="Rounded Rectangle 22">
            <a:hlinkClick r:id="rId8" action="ppaction://hlinksldjump"/>
          </p:cNvPr>
          <p:cNvSpPr/>
          <p:nvPr/>
        </p:nvSpPr>
        <p:spPr>
          <a:xfrm>
            <a:off x="4787900" y="3500438"/>
            <a:ext cx="3960813" cy="42862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تاسیسات توزیع</a:t>
            </a:r>
          </a:p>
        </p:txBody>
      </p:sp>
      <p:sp>
        <p:nvSpPr>
          <p:cNvPr id="24" name="Rounded Rectangle 23">
            <a:hlinkClick r:id="rId9" action="ppaction://hlinksldjump"/>
          </p:cNvPr>
          <p:cNvSpPr/>
          <p:nvPr/>
        </p:nvSpPr>
        <p:spPr>
          <a:xfrm>
            <a:off x="4786313" y="4000500"/>
            <a:ext cx="3960812" cy="42862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عملکرد و وضعیت </a:t>
            </a:r>
            <a:r>
              <a:rPr lang="ar-SA" dirty="0">
                <a:cs typeface="B Titr" pitchFamily="2" charset="-78"/>
              </a:rPr>
              <a:t>برق هاي غير مجاز</a:t>
            </a:r>
            <a:endParaRPr lang="fa-IR" dirty="0">
              <a:cs typeface="B Titr" pitchFamily="2" charset="-78"/>
            </a:endParaRPr>
          </a:p>
        </p:txBody>
      </p:sp>
      <p:sp>
        <p:nvSpPr>
          <p:cNvPr id="25" name="Rounded Rectangle 24">
            <a:hlinkClick r:id="rId10" action="ppaction://hlinksldjump"/>
          </p:cNvPr>
          <p:cNvSpPr/>
          <p:nvPr/>
        </p:nvSpPr>
        <p:spPr>
          <a:xfrm>
            <a:off x="4787900" y="4500563"/>
            <a:ext cx="3960813" cy="42862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فروش انرژی و انشعاب</a:t>
            </a:r>
          </a:p>
        </p:txBody>
      </p:sp>
      <p:sp>
        <p:nvSpPr>
          <p:cNvPr id="26" name="Rounded Rectangle 25">
            <a:hlinkClick r:id="rId11" action="ppaction://hlinksldjump"/>
          </p:cNvPr>
          <p:cNvSpPr/>
          <p:nvPr/>
        </p:nvSpPr>
        <p:spPr>
          <a:xfrm>
            <a:off x="4786313" y="5000625"/>
            <a:ext cx="3960812" cy="42862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نیروی انسانی</a:t>
            </a:r>
          </a:p>
        </p:txBody>
      </p:sp>
      <p:sp>
        <p:nvSpPr>
          <p:cNvPr id="27" name="Rounded Rectangle 26">
            <a:hlinkClick r:id="rId12" action="ppaction://hlinksldjump"/>
          </p:cNvPr>
          <p:cNvSpPr/>
          <p:nvPr/>
        </p:nvSpPr>
        <p:spPr>
          <a:xfrm>
            <a:off x="4787900" y="5500688"/>
            <a:ext cx="3960813" cy="42862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عملکرد کاهش پیک</a:t>
            </a:r>
          </a:p>
        </p:txBody>
      </p:sp>
      <p:sp>
        <p:nvSpPr>
          <p:cNvPr id="28" name="Rounded Rectangle 27">
            <a:hlinkClick r:id="rId13" action="ppaction://hlinksldjump"/>
          </p:cNvPr>
          <p:cNvSpPr/>
          <p:nvPr/>
        </p:nvSpPr>
        <p:spPr>
          <a:xfrm>
            <a:off x="4789488" y="6000750"/>
            <a:ext cx="3960812" cy="42862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عملکرد بودجه</a:t>
            </a:r>
          </a:p>
        </p:txBody>
      </p:sp>
      <p:sp>
        <p:nvSpPr>
          <p:cNvPr id="29" name="Rounded Rectangle 28">
            <a:hlinkClick r:id="rId14" action="ppaction://hlinksldjump"/>
          </p:cNvPr>
          <p:cNvSpPr/>
          <p:nvPr/>
        </p:nvSpPr>
        <p:spPr>
          <a:xfrm>
            <a:off x="539750" y="1285875"/>
            <a:ext cx="3960813" cy="42862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عملکرد مدیریت مصرف</a:t>
            </a:r>
          </a:p>
        </p:txBody>
      </p:sp>
      <p:sp>
        <p:nvSpPr>
          <p:cNvPr id="30" name="Rounded Rectangle 29">
            <a:hlinkClick r:id="rId15" action="ppaction://hlinksldjump"/>
          </p:cNvPr>
          <p:cNvSpPr/>
          <p:nvPr/>
        </p:nvSpPr>
        <p:spPr>
          <a:xfrm>
            <a:off x="571500" y="1785938"/>
            <a:ext cx="3929063" cy="50006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پروژه های تحقیقاتی</a:t>
            </a:r>
          </a:p>
        </p:txBody>
      </p:sp>
      <p:sp>
        <p:nvSpPr>
          <p:cNvPr id="31" name="Rounded Rectangle 30">
            <a:hlinkClick r:id="rId16" action="ppaction://hlinksldjump"/>
          </p:cNvPr>
          <p:cNvSpPr/>
          <p:nvPr/>
        </p:nvSpPr>
        <p:spPr>
          <a:xfrm>
            <a:off x="539750" y="2357438"/>
            <a:ext cx="3960813" cy="50006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پروژه های بهبود</a:t>
            </a:r>
          </a:p>
        </p:txBody>
      </p:sp>
      <p:sp>
        <p:nvSpPr>
          <p:cNvPr id="32" name="Rounded Rectangle 31">
            <a:hlinkClick r:id="rId17" action="ppaction://hlinksldjump"/>
          </p:cNvPr>
          <p:cNvSpPr/>
          <p:nvPr/>
        </p:nvSpPr>
        <p:spPr>
          <a:xfrm>
            <a:off x="539750" y="2928938"/>
            <a:ext cx="3960813" cy="50006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عملکرد آموزش</a:t>
            </a:r>
          </a:p>
        </p:txBody>
      </p:sp>
      <p:sp>
        <p:nvSpPr>
          <p:cNvPr id="33" name="Rounded Rectangle 32">
            <a:hlinkClick r:id="rId18" action="ppaction://hlinksldjump"/>
          </p:cNvPr>
          <p:cNvSpPr/>
          <p:nvPr/>
        </p:nvSpPr>
        <p:spPr>
          <a:xfrm>
            <a:off x="539750" y="3486150"/>
            <a:ext cx="3960813" cy="44608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شاخص های </a:t>
            </a:r>
            <a:r>
              <a:rPr lang="ar-SA" dirty="0">
                <a:cs typeface="B Titr" pitchFamily="2" charset="-78"/>
              </a:rPr>
              <a:t>بهره برداري</a:t>
            </a:r>
            <a:endParaRPr lang="fa-IR" dirty="0">
              <a:cs typeface="B Titr" pitchFamily="2" charset="-78"/>
            </a:endParaRPr>
          </a:p>
        </p:txBody>
      </p:sp>
      <p:sp>
        <p:nvSpPr>
          <p:cNvPr id="34" name="Rounded Rectangle 33">
            <a:hlinkClick r:id="rId19" action="ppaction://hlinksldjump"/>
          </p:cNvPr>
          <p:cNvSpPr/>
          <p:nvPr/>
        </p:nvSpPr>
        <p:spPr>
          <a:xfrm>
            <a:off x="539750" y="3989388"/>
            <a:ext cx="3960813" cy="44767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توانمندیها و قوت و ضعف</a:t>
            </a:r>
          </a:p>
        </p:txBody>
      </p:sp>
      <p:sp>
        <p:nvSpPr>
          <p:cNvPr id="35" name="Rounded Rectangle 34">
            <a:hlinkClick r:id="rId20" action="ppaction://hlinksldjump"/>
          </p:cNvPr>
          <p:cNvSpPr/>
          <p:nvPr/>
        </p:nvSpPr>
        <p:spPr>
          <a:xfrm>
            <a:off x="539750" y="4494213"/>
            <a:ext cx="3960813" cy="446087"/>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سایر فعالیت ها</a:t>
            </a:r>
          </a:p>
        </p:txBody>
      </p:sp>
      <p:sp>
        <p:nvSpPr>
          <p:cNvPr id="36" name="Rounded Rectangle 35">
            <a:hlinkClick r:id="rId21" action="ppaction://hlinksldjump"/>
          </p:cNvPr>
          <p:cNvSpPr/>
          <p:nvPr/>
        </p:nvSpPr>
        <p:spPr>
          <a:xfrm>
            <a:off x="541338" y="4997450"/>
            <a:ext cx="3960812" cy="44767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fa-IR" dirty="0">
                <a:cs typeface="B Titr" pitchFamily="2" charset="-78"/>
              </a:rPr>
              <a:t>موفقیت های کسب شده</a:t>
            </a:r>
          </a:p>
        </p:txBody>
      </p:sp>
      <p:sp>
        <p:nvSpPr>
          <p:cNvPr id="37" name="Rounded Rectangle 36">
            <a:hlinkClick r:id="rId22" action="ppaction://hlinksldjump"/>
          </p:cNvPr>
          <p:cNvSpPr/>
          <p:nvPr/>
        </p:nvSpPr>
        <p:spPr>
          <a:xfrm>
            <a:off x="539750" y="5502275"/>
            <a:ext cx="3960813" cy="44608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ar-SA" dirty="0">
                <a:cs typeface="B Titr" pitchFamily="2" charset="-78"/>
              </a:rPr>
              <a:t> انرژي هاي پاك</a:t>
            </a:r>
            <a:endParaRPr lang="fa-IR" dirty="0">
              <a:cs typeface="B Titr" pitchFamily="2" charset="-78"/>
            </a:endParaRPr>
          </a:p>
        </p:txBody>
      </p:sp>
      <p:sp>
        <p:nvSpPr>
          <p:cNvPr id="38" name="Rounded Rectangle 37">
            <a:hlinkClick r:id="rId23" action="ppaction://hlinksldjump"/>
          </p:cNvPr>
          <p:cNvSpPr/>
          <p:nvPr/>
        </p:nvSpPr>
        <p:spPr>
          <a:xfrm>
            <a:off x="541338" y="6007100"/>
            <a:ext cx="3960812" cy="446088"/>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ar-SA" dirty="0">
                <a:cs typeface="B Titr" pitchFamily="2" charset="-78"/>
              </a:rPr>
              <a:t>شاخص هاي راهبردي</a:t>
            </a:r>
            <a:endParaRPr lang="fa-IR" dirty="0">
              <a:cs typeface="B Titr" pitchFamily="2" charset="-78"/>
            </a:endParaRPr>
          </a:p>
        </p:txBody>
      </p:sp>
      <p:pic>
        <p:nvPicPr>
          <p:cNvPr id="40" name="Picture 39"/>
          <p:cNvPicPr>
            <a:picLocks noChangeAspect="1"/>
          </p:cNvPicPr>
          <p:nvPr/>
        </p:nvPicPr>
        <p:blipFill>
          <a:blip r:embed="rId24"/>
          <a:stretch>
            <a:fillRect/>
          </a:stretch>
        </p:blipFill>
        <p:spPr>
          <a:xfrm>
            <a:off x="7858125" y="0"/>
            <a:ext cx="530225" cy="650875"/>
          </a:xfrm>
          <a:prstGeom prst="rect">
            <a:avLst/>
          </a:prstGeom>
          <a:ln>
            <a:noFill/>
          </a:ln>
          <a:effectLst>
            <a:outerShdw blurRad="292100" dist="139700" dir="2700000" algn="tl" rotWithShape="0">
              <a:srgbClr val="333333">
                <a:alpha val="65000"/>
              </a:srgbClr>
            </a:outerShdw>
          </a:effectLst>
        </p:spPr>
      </p:pic>
      <p:sp>
        <p:nvSpPr>
          <p:cNvPr id="39" name="Rounded Rectangle 38">
            <a:hlinkClick r:id="rId25" action="ppaction://hlinksldjump"/>
          </p:cNvPr>
          <p:cNvSpPr/>
          <p:nvPr/>
        </p:nvSpPr>
        <p:spPr>
          <a:xfrm>
            <a:off x="571500" y="785813"/>
            <a:ext cx="3929063" cy="42862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ar-SA" dirty="0">
                <a:cs typeface="B Titr" pitchFamily="2" charset="-78"/>
              </a:rPr>
              <a:t>روند </a:t>
            </a:r>
            <a:r>
              <a:rPr lang="fa-IR" dirty="0">
                <a:cs typeface="B Titr" pitchFamily="2" charset="-78"/>
              </a:rPr>
              <a:t>كاهش تلفات</a:t>
            </a:r>
          </a:p>
        </p:txBody>
      </p:sp>
      <p:sp>
        <p:nvSpPr>
          <p:cNvPr id="41" name="Rounded Rectangle 40">
            <a:hlinkClick r:id="rId26" action="ppaction://hlinksldjump"/>
          </p:cNvPr>
          <p:cNvSpPr/>
          <p:nvPr/>
        </p:nvSpPr>
        <p:spPr>
          <a:xfrm>
            <a:off x="4786313" y="785813"/>
            <a:ext cx="3929062" cy="428625"/>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rtl="0" fontAlgn="auto">
              <a:spcBef>
                <a:spcPts val="0"/>
              </a:spcBef>
              <a:spcAft>
                <a:spcPts val="0"/>
              </a:spcAft>
              <a:defRPr/>
            </a:pPr>
            <a:r>
              <a:rPr lang="ar-SA" dirty="0">
                <a:cs typeface="B Titr" pitchFamily="2" charset="-78"/>
              </a:rPr>
              <a:t>نمودار سازماني</a:t>
            </a:r>
            <a:endParaRPr lang="fa-IR" dirty="0">
              <a:cs typeface="B Titr" pitchFamily="2" charset="-78"/>
            </a:endParaRPr>
          </a:p>
        </p:txBody>
      </p:sp>
      <p:pic>
        <p:nvPicPr>
          <p:cNvPr id="13337" name="Picture 22">
            <a:hlinkClick r:id="" action="ppaction://hlinkshowjump?jump=nextslide"/>
          </p:cNvPr>
          <p:cNvPicPr>
            <a:picLocks noChangeAspect="1"/>
          </p:cNvPicPr>
          <p:nvPr/>
        </p:nvPicPr>
        <p:blipFill>
          <a:blip r:embed="rId27"/>
          <a:srcRect/>
          <a:stretch>
            <a:fillRect/>
          </a:stretch>
        </p:blipFill>
        <p:spPr bwMode="auto">
          <a:xfrm>
            <a:off x="8478838" y="6503988"/>
            <a:ext cx="338137" cy="338137"/>
          </a:xfrm>
          <a:prstGeom prst="rect">
            <a:avLst/>
          </a:prstGeom>
          <a:noFill/>
          <a:ln w="9525">
            <a:noFill/>
            <a:miter lim="800000"/>
            <a:headEnd/>
            <a:tailEnd/>
          </a:ln>
        </p:spPr>
      </p:pic>
      <p:pic>
        <p:nvPicPr>
          <p:cNvPr id="13338" name="Picture 23">
            <a:hlinkClick r:id="" action="ppaction://hlinkshowjump?jump=previousslide"/>
          </p:cNvPr>
          <p:cNvPicPr>
            <a:picLocks noChangeAspect="1"/>
          </p:cNvPicPr>
          <p:nvPr/>
        </p:nvPicPr>
        <p:blipFill>
          <a:blip r:embed="rId28"/>
          <a:srcRect/>
          <a:stretch>
            <a:fillRect/>
          </a:stretch>
        </p:blipFill>
        <p:spPr bwMode="auto">
          <a:xfrm>
            <a:off x="8001000" y="6511925"/>
            <a:ext cx="338138" cy="338138"/>
          </a:xfrm>
          <a:prstGeom prst="rect">
            <a:avLst/>
          </a:prstGeom>
          <a:noFill/>
          <a:ln w="9525">
            <a:noFill/>
            <a:miter lim="800000"/>
            <a:headEnd/>
            <a:tailEnd/>
          </a:ln>
        </p:spPr>
      </p:pic>
      <p:pic>
        <p:nvPicPr>
          <p:cNvPr id="42" name="110.mp3">
            <a:hlinkClick r:id="" action="ppaction://media"/>
          </p:cNvPr>
          <p:cNvPicPr>
            <a:picLocks noRot="1" noChangeAspect="1"/>
          </p:cNvPicPr>
          <p:nvPr>
            <a:audioFile r:link="rId1"/>
          </p:nvPr>
        </p:nvPicPr>
        <p:blipFill>
          <a:blip r:embed="rId29"/>
          <a:srcRect/>
          <a:stretch>
            <a:fillRect/>
          </a:stretch>
        </p:blipFill>
        <p:spPr bwMode="auto">
          <a:xfrm>
            <a:off x="-714375" y="5429250"/>
            <a:ext cx="304800" cy="304800"/>
          </a:xfrm>
          <a:prstGeom prst="rect">
            <a:avLst/>
          </a:prstGeom>
          <a:noFill/>
          <a:ln w="9525">
            <a:noFill/>
            <a:miter lim="800000"/>
            <a:headEnd/>
            <a:tailEnd/>
          </a:ln>
        </p:spPr>
      </p:pic>
    </p:spTree>
  </p:cSld>
  <p:clrMapOvr>
    <a:masterClrMapping/>
  </p:clrMapOvr>
  <p:transition spd="med"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2"/>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59394" name="Group 1"/>
          <p:cNvGrpSpPr>
            <a:grpSpLocks/>
          </p:cNvGrpSpPr>
          <p:nvPr/>
        </p:nvGrpSpPr>
        <p:grpSpPr bwMode="auto">
          <a:xfrm>
            <a:off x="7772400" y="47625"/>
            <a:ext cx="1447800" cy="958850"/>
            <a:chOff x="7772400" y="35256"/>
            <a:chExt cx="1447800" cy="958321"/>
          </a:xfrm>
        </p:grpSpPr>
        <p:sp>
          <p:nvSpPr>
            <p:cNvPr id="59400"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solidFill>
                    <a:schemeClr val="bg1"/>
                  </a:solidFill>
                  <a:latin typeface="IranNastaliq"/>
                </a:rPr>
                <a:t>شركت توزيع نيروي برق  خوزستان</a:t>
              </a:r>
              <a:endParaRPr lang="en-US" sz="1400">
                <a:solidFill>
                  <a:schemeClr val="bg1"/>
                </a:solidFill>
                <a:latin typeface="IranNastaliq"/>
              </a:endParaRPr>
            </a:p>
          </p:txBody>
        </p:sp>
        <p:pic>
          <p:nvPicPr>
            <p:cNvPr id="4" name="Picture 3"/>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59395"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59396"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59397"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8" name="TextBox 7"/>
          <p:cNvSpPr txBox="1"/>
          <p:nvPr/>
        </p:nvSpPr>
        <p:spPr>
          <a:xfrm>
            <a:off x="2285984" y="357166"/>
            <a:ext cx="5257800" cy="707886"/>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3200" b="1">
                <a:ln w="10541" cmpd="sng">
                  <a:solidFill>
                    <a:schemeClr val="tx1"/>
                  </a:solidFill>
                  <a:prstDash val="solid"/>
                </a:ln>
                <a:solidFill>
                  <a:schemeClr val="bg1"/>
                </a:solidFill>
                <a:effectLst>
                  <a:outerShdw blurRad="50800" dist="38100" dir="8100000" algn="tr" rotWithShape="0">
                    <a:prstClr val="black">
                      <a:alpha val="40000"/>
                    </a:prstClr>
                  </a:outerShdw>
                </a:effectLst>
                <a:cs typeface="B Titr" pitchFamily="2" charset="-78"/>
              </a:defRPr>
            </a:lvl1pPr>
          </a:lstStyle>
          <a:p>
            <a:pPr fontAlgn="auto">
              <a:spcBef>
                <a:spcPts val="0"/>
              </a:spcBef>
              <a:spcAft>
                <a:spcPts val="0"/>
              </a:spcAft>
              <a:defRPr/>
            </a:pPr>
            <a:r>
              <a:rPr lang="fa-IR" sz="4000" dirty="0">
                <a:solidFill>
                  <a:srgbClr val="FF0000"/>
                </a:solidFill>
              </a:rPr>
              <a:t>موفقيت هاي كسب شده</a:t>
            </a:r>
            <a:endParaRPr lang="en-US" sz="4000" dirty="0">
              <a:solidFill>
                <a:srgbClr val="FF0000"/>
              </a:solidFill>
            </a:endParaRPr>
          </a:p>
        </p:txBody>
      </p:sp>
      <p:sp>
        <p:nvSpPr>
          <p:cNvPr id="59399" name="TextBox 8"/>
          <p:cNvSpPr txBox="1">
            <a:spLocks noChangeArrowheads="1"/>
          </p:cNvSpPr>
          <p:nvPr/>
        </p:nvSpPr>
        <p:spPr bwMode="auto">
          <a:xfrm>
            <a:off x="0" y="1214438"/>
            <a:ext cx="9144000" cy="5878512"/>
          </a:xfrm>
          <a:prstGeom prst="rect">
            <a:avLst/>
          </a:prstGeom>
          <a:solidFill>
            <a:srgbClr val="000000">
              <a:alpha val="34901"/>
            </a:srgbClr>
          </a:solidFill>
          <a:ln w="9525">
            <a:noFill/>
            <a:miter lim="800000"/>
            <a:headEnd/>
            <a:tailEnd/>
          </a:ln>
        </p:spPr>
        <p:txBody>
          <a:bodyPr>
            <a:spAutoFit/>
          </a:bodyPr>
          <a:lstStyle/>
          <a:p>
            <a:r>
              <a:rPr lang="ar-SA" sz="2400" b="1">
                <a:solidFill>
                  <a:srgbClr val="FFFFFF"/>
                </a:solidFill>
                <a:cs typeface="B Zar" pitchFamily="2" charset="-78"/>
              </a:rPr>
              <a:t>1)كسب رتبه دوم عملكرد در بين شركتها</a:t>
            </a:r>
          </a:p>
          <a:p>
            <a:endParaRPr lang="ar-SA" sz="2400" b="1">
              <a:solidFill>
                <a:srgbClr val="FFFFFF"/>
              </a:solidFill>
              <a:cs typeface="B Zar" pitchFamily="2" charset="-78"/>
            </a:endParaRPr>
          </a:p>
          <a:p>
            <a:r>
              <a:rPr lang="ar-SA" sz="2400" b="1">
                <a:solidFill>
                  <a:srgbClr val="FFFFFF"/>
                </a:solidFill>
                <a:cs typeface="B Zar" pitchFamily="2" charset="-78"/>
              </a:rPr>
              <a:t>2) نشان عالي مديريت از رياست محترم  جمهور</a:t>
            </a:r>
          </a:p>
          <a:p>
            <a:endParaRPr lang="ar-SA" sz="2400" b="1">
              <a:solidFill>
                <a:srgbClr val="FFFFFF"/>
              </a:solidFill>
              <a:cs typeface="B Zar" pitchFamily="2" charset="-78"/>
            </a:endParaRPr>
          </a:p>
          <a:p>
            <a:r>
              <a:rPr lang="ar-SA" sz="2400" b="1">
                <a:solidFill>
                  <a:srgbClr val="FFFFFF"/>
                </a:solidFill>
                <a:cs typeface="B Zar" pitchFamily="2" charset="-78"/>
              </a:rPr>
              <a:t>3)كسب رتبه اول در طرح تكريم ارباب رجوع در بين شركتهاي توزيع</a:t>
            </a:r>
          </a:p>
          <a:p>
            <a:endParaRPr lang="ar-SA" sz="2400" b="1">
              <a:solidFill>
                <a:srgbClr val="FFFFFF"/>
              </a:solidFill>
              <a:cs typeface="B Zar" pitchFamily="2" charset="-78"/>
            </a:endParaRPr>
          </a:p>
          <a:p>
            <a:r>
              <a:rPr lang="ar-SA" sz="2400" b="1">
                <a:solidFill>
                  <a:srgbClr val="FFFFFF"/>
                </a:solidFill>
                <a:cs typeface="B Zar" pitchFamily="2" charset="-78"/>
              </a:rPr>
              <a:t>4) كاهش ميزان تلفات باتوجه به عدم كفايت  اعتبارات در اين بخش  و از سويي ديگرافزايش گرما به تبع آن نياز به افزايش مصرف انرژي</a:t>
            </a:r>
          </a:p>
          <a:p>
            <a:r>
              <a:rPr lang="ar-SA" sz="2400" b="1">
                <a:solidFill>
                  <a:srgbClr val="FFFFFF"/>
                </a:solidFill>
                <a:cs typeface="B Zar" pitchFamily="2" charset="-78"/>
              </a:rPr>
              <a:t>5)تامين برق مطمئن باتوجه به وضعيت شديدترين نوع تحريم ها وافزايش گرماي بي سابقه  در تابستان</a:t>
            </a:r>
          </a:p>
          <a:p>
            <a:r>
              <a:rPr lang="ar-SA" sz="2400" b="1">
                <a:solidFill>
                  <a:srgbClr val="FFFFFF"/>
                </a:solidFill>
                <a:cs typeface="B Zar" pitchFamily="2" charset="-78"/>
              </a:rPr>
              <a:t>6)كسب مقام قهرماني مسابقات فوتسال كارگران خوزستان گراميداشت 22بهمن</a:t>
            </a:r>
          </a:p>
          <a:p>
            <a:endParaRPr lang="ar-SA" sz="2400" b="1">
              <a:solidFill>
                <a:srgbClr val="FFFFFF"/>
              </a:solidFill>
              <a:cs typeface="B Zar" pitchFamily="2" charset="-78"/>
            </a:endParaRPr>
          </a:p>
          <a:p>
            <a:endParaRPr lang="ar-SA" sz="2400" b="1">
              <a:solidFill>
                <a:srgbClr val="FFFFFF"/>
              </a:solidFill>
              <a:cs typeface="B Zar" pitchFamily="2" charset="-78"/>
            </a:endParaRPr>
          </a:p>
          <a:p>
            <a:endParaRPr lang="ar-SA" sz="2400" b="1">
              <a:solidFill>
                <a:srgbClr val="FFFFFF"/>
              </a:solidFill>
              <a:cs typeface="B Zar" pitchFamily="2" charset="-78"/>
            </a:endParaRPr>
          </a:p>
          <a:p>
            <a:endParaRPr lang="ar-SA" sz="2400" b="1">
              <a:solidFill>
                <a:srgbClr val="FFFFFF"/>
              </a:solidFill>
              <a:cs typeface="B Zar" pitchFamily="2" charset="-78"/>
            </a:endParaRPr>
          </a:p>
          <a:p>
            <a:endParaRPr lang="en-US" sz="1600" b="1">
              <a:solidFill>
                <a:schemeClr val="bg1"/>
              </a:solidFill>
              <a:cs typeface="B Zar" pitchFamily="2" charset="-78"/>
            </a:endParaRPr>
          </a:p>
        </p:txBody>
      </p:sp>
    </p:spTree>
  </p:cSld>
  <p:clrMapOvr>
    <a:masterClrMapping/>
  </p:clrMapOvr>
  <p:transition spd="med" advTm="10000">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428604"/>
            <a:ext cx="7358114" cy="1077218"/>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ar-SA" sz="3200" dirty="0">
                <a:solidFill>
                  <a:srgbClr val="FF0000"/>
                </a:solidFill>
              </a:rPr>
              <a:t>نمودار روند احداث شبكه از سال 87</a:t>
            </a:r>
            <a:r>
              <a:rPr lang="fa-IR" sz="3200" dirty="0">
                <a:solidFill>
                  <a:srgbClr val="FF0000"/>
                </a:solidFill>
              </a:rPr>
              <a:t>تا پايان سال 9</a:t>
            </a:r>
            <a:r>
              <a:rPr lang="ar-SA" sz="3200" dirty="0">
                <a:solidFill>
                  <a:srgbClr val="FF0000"/>
                </a:solidFill>
              </a:rPr>
              <a:t>1</a:t>
            </a:r>
            <a:endParaRPr lang="en-US" sz="3200" dirty="0">
              <a:solidFill>
                <a:srgbClr val="FF0000"/>
              </a:solidFill>
            </a:endParaRPr>
          </a:p>
        </p:txBody>
      </p:sp>
      <p:grpSp>
        <p:nvGrpSpPr>
          <p:cNvPr id="60419" name="Group 4"/>
          <p:cNvGrpSpPr>
            <a:grpSpLocks/>
          </p:cNvGrpSpPr>
          <p:nvPr/>
        </p:nvGrpSpPr>
        <p:grpSpPr bwMode="auto">
          <a:xfrm>
            <a:off x="7696200" y="285750"/>
            <a:ext cx="1447800" cy="958850"/>
            <a:chOff x="7772400" y="35256"/>
            <a:chExt cx="1447800" cy="958321"/>
          </a:xfrm>
        </p:grpSpPr>
        <p:sp>
          <p:nvSpPr>
            <p:cNvPr id="60424"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4" name="Picture 3"/>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60420"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60421"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60422"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Chart 8"/>
          <p:cNvGraphicFramePr/>
          <p:nvPr/>
        </p:nvGraphicFramePr>
        <p:xfrm>
          <a:off x="0" y="1785926"/>
          <a:ext cx="9144000" cy="4572032"/>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med" advTm="6000">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1472" y="285728"/>
            <a:ext cx="7253310" cy="1446550"/>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ar-SA" sz="4400" dirty="0">
                <a:solidFill>
                  <a:srgbClr val="FF0000"/>
                </a:solidFill>
              </a:rPr>
              <a:t>وضعيت شبكه موجود از سال 87تا سال </a:t>
            </a:r>
            <a:r>
              <a:rPr lang="ar-SA" sz="3600" dirty="0">
                <a:solidFill>
                  <a:srgbClr val="FF0000"/>
                </a:solidFill>
              </a:rPr>
              <a:t>91</a:t>
            </a:r>
            <a:endParaRPr lang="en-US" sz="3600" dirty="0">
              <a:solidFill>
                <a:srgbClr val="FF0000"/>
              </a:solidFill>
            </a:endParaRPr>
          </a:p>
        </p:txBody>
      </p:sp>
      <p:grpSp>
        <p:nvGrpSpPr>
          <p:cNvPr id="61443" name="Group 2"/>
          <p:cNvGrpSpPr>
            <a:grpSpLocks/>
          </p:cNvGrpSpPr>
          <p:nvPr/>
        </p:nvGrpSpPr>
        <p:grpSpPr bwMode="auto">
          <a:xfrm>
            <a:off x="7772400" y="34925"/>
            <a:ext cx="1447800" cy="958850"/>
            <a:chOff x="7772400" y="35256"/>
            <a:chExt cx="1447800" cy="958321"/>
          </a:xfrm>
        </p:grpSpPr>
        <p:sp>
          <p:nvSpPr>
            <p:cNvPr id="61448" name="TextBox 3"/>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5" name="Picture 4"/>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61444"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61445"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61446"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Chart 8"/>
          <p:cNvGraphicFramePr/>
          <p:nvPr/>
        </p:nvGraphicFramePr>
        <p:xfrm>
          <a:off x="0" y="1785926"/>
          <a:ext cx="9144000" cy="4500594"/>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med" advTm="9000">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00166" y="417493"/>
            <a:ext cx="5357850" cy="523220"/>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dirty="0">
                <a:solidFill>
                  <a:srgbClr val="FF0000"/>
                </a:solidFill>
              </a:rPr>
              <a:t>تركيب و نوع </a:t>
            </a:r>
            <a:r>
              <a:rPr lang="ar-SA" dirty="0">
                <a:solidFill>
                  <a:srgbClr val="FF0000"/>
                </a:solidFill>
              </a:rPr>
              <a:t>اشتراك براساس تعرفه</a:t>
            </a:r>
            <a:endParaRPr lang="en-US" dirty="0">
              <a:solidFill>
                <a:srgbClr val="FF0000"/>
              </a:solidFill>
            </a:endParaRPr>
          </a:p>
        </p:txBody>
      </p:sp>
      <p:grpSp>
        <p:nvGrpSpPr>
          <p:cNvPr id="62467" name="Group 2"/>
          <p:cNvGrpSpPr>
            <a:grpSpLocks/>
          </p:cNvGrpSpPr>
          <p:nvPr/>
        </p:nvGrpSpPr>
        <p:grpSpPr bwMode="auto">
          <a:xfrm>
            <a:off x="7772400" y="34925"/>
            <a:ext cx="1447800" cy="958850"/>
            <a:chOff x="7772400" y="35256"/>
            <a:chExt cx="1447800" cy="958321"/>
          </a:xfrm>
        </p:grpSpPr>
        <p:sp>
          <p:nvSpPr>
            <p:cNvPr id="62472" name="TextBox 3"/>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5" name="Picture 4"/>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62468"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62469"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62470"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Chart 8"/>
          <p:cNvGraphicFramePr/>
          <p:nvPr/>
        </p:nvGraphicFramePr>
        <p:xfrm>
          <a:off x="1" y="1357298"/>
          <a:ext cx="9143999" cy="5500702"/>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med" advTm="6000">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17493"/>
            <a:ext cx="7858148"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sz="3600" dirty="0">
                <a:solidFill>
                  <a:srgbClr val="FF0000"/>
                </a:solidFill>
              </a:rPr>
              <a:t>تركيب </a:t>
            </a:r>
            <a:r>
              <a:rPr lang="ar-SA" sz="3600" dirty="0">
                <a:solidFill>
                  <a:srgbClr val="FF0000"/>
                </a:solidFill>
              </a:rPr>
              <a:t>فروش</a:t>
            </a:r>
            <a:r>
              <a:rPr lang="fa-IR" sz="3600" dirty="0">
                <a:solidFill>
                  <a:srgbClr val="FF0000"/>
                </a:solidFill>
              </a:rPr>
              <a:t> </a:t>
            </a:r>
            <a:r>
              <a:rPr lang="ar-SA" sz="3600" dirty="0">
                <a:solidFill>
                  <a:srgbClr val="FF0000"/>
                </a:solidFill>
              </a:rPr>
              <a:t>بر اساس نوع تعرفه</a:t>
            </a:r>
            <a:r>
              <a:rPr lang="fa-IR" sz="3600" dirty="0">
                <a:solidFill>
                  <a:srgbClr val="FF0000"/>
                </a:solidFill>
              </a:rPr>
              <a:t> در سال 9</a:t>
            </a:r>
            <a:r>
              <a:rPr lang="ar-SA" dirty="0">
                <a:solidFill>
                  <a:srgbClr val="FF0000"/>
                </a:solidFill>
              </a:rPr>
              <a:t>1</a:t>
            </a:r>
            <a:endParaRPr lang="en-US" dirty="0">
              <a:solidFill>
                <a:srgbClr val="FF0000"/>
              </a:solidFill>
            </a:endParaRPr>
          </a:p>
        </p:txBody>
      </p:sp>
      <p:grpSp>
        <p:nvGrpSpPr>
          <p:cNvPr id="63491" name="Group 2"/>
          <p:cNvGrpSpPr>
            <a:grpSpLocks/>
          </p:cNvGrpSpPr>
          <p:nvPr/>
        </p:nvGrpSpPr>
        <p:grpSpPr bwMode="auto">
          <a:xfrm>
            <a:off x="7500938" y="142875"/>
            <a:ext cx="1643062" cy="1071563"/>
            <a:chOff x="7500958" y="143123"/>
            <a:chExt cx="1643042" cy="1070980"/>
          </a:xfrm>
        </p:grpSpPr>
        <p:sp>
          <p:nvSpPr>
            <p:cNvPr id="63496" name="TextBox 3"/>
            <p:cNvSpPr txBox="1">
              <a:spLocks noChangeArrowheads="1"/>
            </p:cNvSpPr>
            <p:nvPr/>
          </p:nvSpPr>
          <p:spPr bwMode="auto">
            <a:xfrm>
              <a:off x="7500958" y="685801"/>
              <a:ext cx="1643042" cy="528302"/>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5" name="Picture 4"/>
            <p:cNvPicPr>
              <a:picLocks noChangeAspect="1"/>
            </p:cNvPicPr>
            <p:nvPr/>
          </p:nvPicPr>
          <p:blipFill>
            <a:blip r:embed="rId3"/>
            <a:stretch>
              <a:fillRect/>
            </a:stretch>
          </p:blipFill>
          <p:spPr>
            <a:xfrm>
              <a:off x="7929578" y="143123"/>
              <a:ext cx="530219" cy="650521"/>
            </a:xfrm>
            <a:prstGeom prst="rect">
              <a:avLst/>
            </a:prstGeom>
            <a:ln>
              <a:noFill/>
            </a:ln>
            <a:effectLst>
              <a:outerShdw blurRad="292100" dist="139700" dir="2700000" algn="tl" rotWithShape="0">
                <a:srgbClr val="333333">
                  <a:alpha val="65000"/>
                </a:srgbClr>
              </a:outerShdw>
            </a:effectLst>
          </p:spPr>
        </p:pic>
      </p:grpSp>
      <p:pic>
        <p:nvPicPr>
          <p:cNvPr id="63492"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63493"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63494"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Chart 8"/>
          <p:cNvGraphicFramePr/>
          <p:nvPr/>
        </p:nvGraphicFramePr>
        <p:xfrm>
          <a:off x="0" y="1214422"/>
          <a:ext cx="9144000" cy="5286412"/>
        </p:xfrm>
        <a:graphic>
          <a:graphicData uri="http://schemas.openxmlformats.org/drawingml/2006/chart">
            <c:chart xmlns:c="http://schemas.openxmlformats.org/drawingml/2006/chart" xmlns:r="http://schemas.openxmlformats.org/officeDocument/2006/relationships" r:id="rId8"/>
          </a:graphicData>
        </a:graphic>
      </p:graphicFrame>
      <p:sp>
        <p:nvSpPr>
          <p:cNvPr id="10" name="TextBox 3">
            <a:extLst>
              <a:ext uri="{FF2B5EF4-FFF2-40B4-BE49-F238E27FC236}">
                <a16:creationId xmlns:a16="http://schemas.microsoft.com/office/drawing/2014/main" id="{3F9E0C31-8A03-4BEA-BB31-01481AE48A6F}"/>
              </a:ext>
            </a:extLst>
          </p:cNvPr>
          <p:cNvSpPr txBox="1">
            <a:spLocks noChangeArrowheads="1"/>
          </p:cNvSpPr>
          <p:nvPr/>
        </p:nvSpPr>
        <p:spPr bwMode="auto">
          <a:xfrm>
            <a:off x="3563888" y="6380668"/>
            <a:ext cx="2669159" cy="584775"/>
          </a:xfrm>
          <a:prstGeom prst="rect">
            <a:avLst/>
          </a:prstGeom>
          <a:noFill/>
          <a:ln w="9525">
            <a:noFill/>
            <a:miter lim="800000"/>
            <a:headEnd/>
            <a:tailEnd/>
          </a:ln>
        </p:spPr>
        <p:txBody>
          <a:bodyPr wrap="square">
            <a:spAutoFit/>
          </a:bodyPr>
          <a:lstStyle/>
          <a:p>
            <a:pPr algn="ctr"/>
            <a:r>
              <a:rPr lang="en-US" sz="3200" dirty="0">
                <a:latin typeface="Ubuntu" panose="020B0504030602030204" pitchFamily="34" charset="0"/>
                <a:cs typeface="IRANSans" panose="02040503050201020203" pitchFamily="18" charset="-78"/>
              </a:rPr>
              <a:t>PowerEn.ir</a:t>
            </a:r>
          </a:p>
        </p:txBody>
      </p:sp>
    </p:spTree>
  </p:cSld>
  <p:clrMapOvr>
    <a:masterClrMapping/>
  </p:clrMapOvr>
  <p:transition spd="med" advTm="7000">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571480"/>
            <a:ext cx="7772400" cy="830997"/>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Bef>
                <a:spcPts val="0"/>
              </a:spcBef>
              <a:spcAft>
                <a:spcPts val="0"/>
              </a:spcAft>
              <a:defRPr/>
            </a:pPr>
            <a:r>
              <a:rPr lang="fa-IR" sz="4800" dirty="0">
                <a:solidFill>
                  <a:srgbClr val="FF0000"/>
                </a:solidFill>
              </a:rPr>
              <a:t>تركيب و نوع فروش انرژي</a:t>
            </a:r>
            <a:r>
              <a:rPr lang="ar-SA" sz="1400" dirty="0">
                <a:solidFill>
                  <a:srgbClr val="FF0000"/>
                </a:solidFill>
              </a:rPr>
              <a:t>(مگاوات ساعت)</a:t>
            </a:r>
            <a:endParaRPr lang="en-US" sz="4800" dirty="0">
              <a:solidFill>
                <a:srgbClr val="FF0000"/>
              </a:solidFill>
            </a:endParaRPr>
          </a:p>
        </p:txBody>
      </p:sp>
      <p:grpSp>
        <p:nvGrpSpPr>
          <p:cNvPr id="64515" name="Group 2"/>
          <p:cNvGrpSpPr>
            <a:grpSpLocks/>
          </p:cNvGrpSpPr>
          <p:nvPr/>
        </p:nvGrpSpPr>
        <p:grpSpPr bwMode="auto">
          <a:xfrm>
            <a:off x="7772400" y="34925"/>
            <a:ext cx="1447800" cy="958850"/>
            <a:chOff x="7772400" y="35256"/>
            <a:chExt cx="1447800" cy="958321"/>
          </a:xfrm>
        </p:grpSpPr>
        <p:sp>
          <p:nvSpPr>
            <p:cNvPr id="64520" name="TextBox 3"/>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5" name="Picture 4"/>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64516" name="Picture 5">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64517" name="Picture 6">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64518" name="Picture 7">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9" name="Chart 8"/>
          <p:cNvGraphicFramePr/>
          <p:nvPr/>
        </p:nvGraphicFramePr>
        <p:xfrm>
          <a:off x="-214346" y="1714488"/>
          <a:ext cx="9501254" cy="471490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med" advTm="4000">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5538" name="Group 1"/>
          <p:cNvGrpSpPr>
            <a:grpSpLocks/>
          </p:cNvGrpSpPr>
          <p:nvPr/>
        </p:nvGrpSpPr>
        <p:grpSpPr bwMode="auto">
          <a:xfrm>
            <a:off x="7772400" y="34925"/>
            <a:ext cx="1447800" cy="958850"/>
            <a:chOff x="7772400" y="35256"/>
            <a:chExt cx="1447800" cy="958321"/>
          </a:xfrm>
        </p:grpSpPr>
        <p:sp>
          <p:nvSpPr>
            <p:cNvPr id="65544"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4" name="Picture 3"/>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65539"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65540"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65541"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8" name="TextBox 7"/>
          <p:cNvSpPr txBox="1"/>
          <p:nvPr/>
        </p:nvSpPr>
        <p:spPr>
          <a:xfrm>
            <a:off x="285720" y="428604"/>
            <a:ext cx="7500990" cy="707886"/>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stStyle>
          <a:p>
            <a:pPr fontAlgn="auto">
              <a:spcBef>
                <a:spcPts val="0"/>
              </a:spcBef>
              <a:spcAft>
                <a:spcPts val="0"/>
              </a:spcAft>
              <a:defRPr/>
            </a:pPr>
            <a:r>
              <a:rPr lang="ar-SA" sz="4000" dirty="0">
                <a:solidFill>
                  <a:srgbClr val="FF0000"/>
                </a:solidFill>
              </a:rPr>
              <a:t>نمودار پيك بار همزمان در 8سال گذشته</a:t>
            </a:r>
            <a:endParaRPr lang="en-US" sz="4000" dirty="0">
              <a:solidFill>
                <a:srgbClr val="FF0000"/>
              </a:solidFill>
            </a:endParaRPr>
          </a:p>
        </p:txBody>
      </p:sp>
      <p:graphicFrame>
        <p:nvGraphicFramePr>
          <p:cNvPr id="9" name="Chart 8"/>
          <p:cNvGraphicFramePr/>
          <p:nvPr/>
        </p:nvGraphicFramePr>
        <p:xfrm>
          <a:off x="500034" y="1714488"/>
          <a:ext cx="8643966" cy="4572032"/>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spd="med" advTm="7000">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66562" name="Group 1"/>
          <p:cNvGrpSpPr>
            <a:grpSpLocks/>
          </p:cNvGrpSpPr>
          <p:nvPr/>
        </p:nvGrpSpPr>
        <p:grpSpPr bwMode="auto">
          <a:xfrm>
            <a:off x="7429500" y="0"/>
            <a:ext cx="1447800" cy="1112838"/>
            <a:chOff x="7772400" y="35256"/>
            <a:chExt cx="1447800" cy="1111954"/>
          </a:xfrm>
        </p:grpSpPr>
        <p:sp>
          <p:nvSpPr>
            <p:cNvPr id="66568" name="TextBox 2"/>
            <p:cNvSpPr txBox="1">
              <a:spLocks noChangeArrowheads="1"/>
            </p:cNvSpPr>
            <p:nvPr/>
          </p:nvSpPr>
          <p:spPr bwMode="auto">
            <a:xfrm>
              <a:off x="7772400" y="685800"/>
              <a:ext cx="1447800" cy="461410"/>
            </a:xfrm>
            <a:prstGeom prst="rect">
              <a:avLst/>
            </a:prstGeom>
            <a:noFill/>
            <a:ln w="9525">
              <a:noFill/>
              <a:miter lim="800000"/>
              <a:headEnd/>
              <a:tailEnd/>
            </a:ln>
          </p:spPr>
          <p:txBody>
            <a:bodyPr>
              <a:spAutoFit/>
            </a:bodyPr>
            <a:lstStyle/>
            <a:p>
              <a:pPr algn="ctr"/>
              <a:r>
                <a:rPr lang="fa-IR" sz="1200">
                  <a:latin typeface="IranNastaliq"/>
                </a:rPr>
                <a:t>شركت توزيع نيروي برق  خوزستان</a:t>
              </a:r>
              <a:endParaRPr lang="en-US" sz="1200">
                <a:latin typeface="IranNastaliq"/>
              </a:endParaRPr>
            </a:p>
          </p:txBody>
        </p:sp>
        <p:pic>
          <p:nvPicPr>
            <p:cNvPr id="4" name="Picture 3"/>
            <p:cNvPicPr>
              <a:picLocks noChangeAspect="1"/>
            </p:cNvPicPr>
            <p:nvPr/>
          </p:nvPicPr>
          <p:blipFill>
            <a:blip r:embed="rId3"/>
            <a:stretch>
              <a:fillRect/>
            </a:stretch>
          </p:blipFill>
          <p:spPr>
            <a:xfrm>
              <a:off x="8232775" y="35256"/>
              <a:ext cx="530225" cy="650358"/>
            </a:xfrm>
            <a:prstGeom prst="rect">
              <a:avLst/>
            </a:prstGeom>
            <a:ln>
              <a:noFill/>
            </a:ln>
            <a:effectLst>
              <a:outerShdw blurRad="292100" dist="139700" dir="2700000" algn="tl" rotWithShape="0">
                <a:srgbClr val="333333">
                  <a:alpha val="65000"/>
                </a:srgbClr>
              </a:outerShdw>
            </a:effectLst>
          </p:spPr>
        </p:pic>
      </p:grpSp>
      <p:pic>
        <p:nvPicPr>
          <p:cNvPr id="66563"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66564"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66565"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8" name="Table 7"/>
          <p:cNvGraphicFramePr>
            <a:graphicFrameLocks noGrp="1"/>
          </p:cNvGraphicFramePr>
          <p:nvPr/>
        </p:nvGraphicFramePr>
        <p:xfrm>
          <a:off x="0" y="1214421"/>
          <a:ext cx="9144000" cy="154104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367327">
                  <a:extLst>
                    <a:ext uri="{9D8B030D-6E8A-4147-A177-3AD203B41FA5}">
                      <a16:colId xmlns:a16="http://schemas.microsoft.com/office/drawing/2014/main" val="20000"/>
                    </a:ext>
                  </a:extLst>
                </a:gridCol>
                <a:gridCol w="6776573">
                  <a:extLst>
                    <a:ext uri="{9D8B030D-6E8A-4147-A177-3AD203B41FA5}">
                      <a16:colId xmlns:a16="http://schemas.microsoft.com/office/drawing/2014/main" val="20001"/>
                    </a:ext>
                  </a:extLst>
                </a:gridCol>
                <a:gridCol w="1000100">
                  <a:extLst>
                    <a:ext uri="{9D8B030D-6E8A-4147-A177-3AD203B41FA5}">
                      <a16:colId xmlns:a16="http://schemas.microsoft.com/office/drawing/2014/main" val="20002"/>
                    </a:ext>
                  </a:extLst>
                </a:gridCol>
              </a:tblGrid>
              <a:tr h="335817">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درصد اجرا</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1" eaLnBrk="1" latinLnBrk="0" hangingPunct="1"/>
                      <a:r>
                        <a:rPr lang="fa-IR" sz="1800" b="1" kern="1200" dirty="0">
                          <a:ln w="3175">
                            <a:noFill/>
                          </a:ln>
                          <a:solidFill>
                            <a:schemeClr val="bg1"/>
                          </a:solidFill>
                          <a:latin typeface="+mn-lt"/>
                          <a:ea typeface="+mn-ea"/>
                          <a:cs typeface="B Zar" pitchFamily="2" charset="-78"/>
                        </a:rPr>
                        <a:t>نام پروژه</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tc>
                  <a:txBody>
                    <a:bodyPr/>
                    <a:lstStyle/>
                    <a:p>
                      <a:pPr marL="0" algn="ctr" defTabSz="914400" rtl="0" eaLnBrk="1" latinLnBrk="0" hangingPunct="1"/>
                      <a:r>
                        <a:rPr lang="fa-IR" sz="1800" b="1" kern="1200" dirty="0">
                          <a:ln w="3175">
                            <a:noFill/>
                          </a:ln>
                          <a:solidFill>
                            <a:schemeClr val="bg1"/>
                          </a:solidFill>
                          <a:latin typeface="+mn-lt"/>
                          <a:ea typeface="+mn-ea"/>
                          <a:cs typeface="B Zar" pitchFamily="2" charset="-78"/>
                        </a:rPr>
                        <a:t>رديف</a:t>
                      </a:r>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0000">
                        <a:alpha val="80000"/>
                      </a:srgbClr>
                    </a:solidFill>
                  </a:tcPr>
                </a:tc>
                <a:extLst>
                  <a:ext uri="{0D108BD9-81ED-4DB2-BD59-A6C34878D82A}">
                    <a16:rowId xmlns:a16="http://schemas.microsoft.com/office/drawing/2014/main" val="10000"/>
                  </a:ext>
                </a:extLst>
              </a:tr>
              <a:tr h="307833">
                <a:tc>
                  <a:txBody>
                    <a:bodyPr/>
                    <a:lstStyle/>
                    <a:p>
                      <a:pPr marL="0" algn="ctr" defTabSz="914400" rtl="1" eaLnBrk="1" latinLnBrk="0" hangingPunct="1"/>
                      <a:r>
                        <a:rPr lang="ar-SA" sz="1600" b="1" kern="1200" dirty="0">
                          <a:ln w="3175">
                            <a:noFill/>
                          </a:ln>
                          <a:solidFill>
                            <a:schemeClr val="tx1"/>
                          </a:solidFill>
                          <a:latin typeface="+mn-lt"/>
                          <a:ea typeface="+mn-ea"/>
                          <a:cs typeface="B Zar" pitchFamily="2" charset="-78"/>
                        </a:rPr>
                        <a:t>100%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ar-SA" sz="1400" b="1" kern="1200" dirty="0">
                          <a:ln w="3175">
                            <a:noFill/>
                          </a:ln>
                          <a:solidFill>
                            <a:schemeClr val="tx1"/>
                          </a:solidFill>
                          <a:latin typeface="+mn-lt"/>
                          <a:ea typeface="+mn-ea"/>
                          <a:cs typeface="B Zar" pitchFamily="2" charset="-78"/>
                        </a:rPr>
                        <a:t>استفاده از انرژي خورشيدي براي روستا هاي دور افتاده وصعب العبورجمعا“ 105خانوار</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1" eaLnBrk="1" latinLnBrk="0" hangingPunct="1"/>
                      <a:r>
                        <a:rPr lang="fa-IR" sz="1600" b="1" kern="1200" dirty="0">
                          <a:ln w="3175">
                            <a:noFill/>
                          </a:ln>
                          <a:solidFill>
                            <a:schemeClr val="tx1"/>
                          </a:solidFill>
                          <a:latin typeface="+mn-lt"/>
                          <a:ea typeface="+mn-ea"/>
                          <a:cs typeface="B Zar" pitchFamily="2" charset="-78"/>
                        </a:rPr>
                        <a:t>1</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1"/>
                  </a:ext>
                </a:extLst>
              </a:tr>
              <a:tr h="299093">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100%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400" b="1" kern="1200" dirty="0">
                          <a:ln w="3175">
                            <a:noFill/>
                          </a:ln>
                          <a:solidFill>
                            <a:schemeClr val="tx1"/>
                          </a:solidFill>
                          <a:latin typeface="+mn-lt"/>
                          <a:ea typeface="+mn-ea"/>
                          <a:cs typeface="B Zar" pitchFamily="2" charset="-78"/>
                        </a:rPr>
                        <a:t>استفاده از انرژي خورشيدي در شوش جهت روشنايي معابر </a:t>
                      </a:r>
                      <a:endParaRPr lang="en-US" sz="14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2</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2"/>
                  </a:ext>
                </a:extLst>
              </a:tr>
              <a:tr h="321003">
                <a:tc>
                  <a:txBody>
                    <a:bodyPr/>
                    <a:lstStyle/>
                    <a:p>
                      <a:pPr marL="0" algn="ctr" defTabSz="914400" rtl="0" eaLnBrk="1" latinLnBrk="0" hangingPunct="1"/>
                      <a:r>
                        <a:rPr lang="ar-SA" sz="1600" b="1" kern="1200" dirty="0">
                          <a:ln w="3175">
                            <a:noFill/>
                          </a:ln>
                          <a:solidFill>
                            <a:schemeClr val="tx1"/>
                          </a:solidFill>
                          <a:latin typeface="+mn-lt"/>
                          <a:ea typeface="+mn-ea"/>
                          <a:cs typeface="B Zar" pitchFamily="2" charset="-78"/>
                        </a:rPr>
                        <a:t>100%</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ar-SA" sz="1600" b="0" kern="1200" dirty="0">
                          <a:ln w="3175">
                            <a:noFill/>
                          </a:ln>
                          <a:solidFill>
                            <a:schemeClr val="tx1"/>
                          </a:solidFill>
                          <a:latin typeface="+mn-lt"/>
                          <a:ea typeface="+mn-ea"/>
                          <a:cs typeface="B Zar" pitchFamily="2" charset="-78"/>
                        </a:rPr>
                        <a:t>بكارگيري</a:t>
                      </a:r>
                      <a:r>
                        <a:rPr lang="ar-SA" sz="1600" b="0" kern="1200" baseline="0" dirty="0">
                          <a:ln w="3175">
                            <a:noFill/>
                          </a:ln>
                          <a:solidFill>
                            <a:schemeClr val="tx1"/>
                          </a:solidFill>
                          <a:latin typeface="+mn-lt"/>
                          <a:ea typeface="+mn-ea"/>
                          <a:cs typeface="B Zar" pitchFamily="2" charset="-78"/>
                        </a:rPr>
                        <a:t> نيروگاه  بادي در ماهشهر با حجم اجرائ شده 660كيلووات وشناسايي نقاط مستعد در استان </a:t>
                      </a:r>
                      <a:endParaRPr lang="en-US" sz="1600" b="0"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ctr" defTabSz="914400" rtl="0" eaLnBrk="1" latinLnBrk="0" hangingPunct="1"/>
                      <a:r>
                        <a:rPr lang="fa-IR" sz="1600" b="1" kern="1200" dirty="0">
                          <a:ln w="3175">
                            <a:noFill/>
                          </a:ln>
                          <a:solidFill>
                            <a:schemeClr val="tx1"/>
                          </a:solidFill>
                          <a:latin typeface="+mn-lt"/>
                          <a:ea typeface="+mn-ea"/>
                          <a:cs typeface="B Zar" pitchFamily="2" charset="-78"/>
                        </a:rPr>
                        <a:t>3</a:t>
                      </a:r>
                      <a:endParaRPr lang="en-US" sz="16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3"/>
                  </a:ext>
                </a:extLst>
              </a:tr>
              <a:tr h="169446">
                <a:tc>
                  <a:txBody>
                    <a:bodyPr/>
                    <a:lstStyle/>
                    <a:p>
                      <a:pPr marL="0" algn="r" defTabSz="914400" rtl="0" eaLnBrk="1" latinLnBrk="0" hangingPunct="1"/>
                      <a:endParaRPr lang="en-US" sz="1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r" defTabSz="914400" rtl="0" eaLnBrk="1" latinLnBrk="0" hangingPunct="1"/>
                      <a:endParaRPr lang="en-US" sz="1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marL="0" algn="r" defTabSz="914400" rtl="0" eaLnBrk="1" latinLnBrk="0" hangingPunct="1"/>
                      <a:endParaRPr lang="en-US" sz="1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0004"/>
                  </a:ext>
                </a:extLst>
              </a:tr>
            </a:tbl>
          </a:graphicData>
        </a:graphic>
      </p:graphicFrame>
      <p:sp>
        <p:nvSpPr>
          <p:cNvPr id="9" name="TextBox 8"/>
          <p:cNvSpPr txBox="1"/>
          <p:nvPr/>
        </p:nvSpPr>
        <p:spPr>
          <a:xfrm>
            <a:off x="2209800" y="285728"/>
            <a:ext cx="4648200" cy="523220"/>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stStyle>
          <a:p>
            <a:pPr fontAlgn="auto">
              <a:spcBef>
                <a:spcPts val="0"/>
              </a:spcBef>
              <a:spcAft>
                <a:spcPts val="0"/>
              </a:spcAft>
              <a:defRPr/>
            </a:pPr>
            <a:r>
              <a:rPr lang="ar-SA" dirty="0">
                <a:solidFill>
                  <a:srgbClr val="FF0000"/>
                </a:solidFill>
              </a:rPr>
              <a:t>بهره گيري از انرژي هاي پاك</a:t>
            </a:r>
            <a:endParaRPr lang="en-US" dirty="0"/>
          </a:p>
        </p:txBody>
      </p:sp>
    </p:spTree>
  </p:cSld>
  <p:clrMapOvr>
    <a:masterClrMapping/>
  </p:clrMapOvr>
  <p:transition spd="med" advTm="8000">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7586" name="Group 1"/>
          <p:cNvGrpSpPr>
            <a:grpSpLocks/>
          </p:cNvGrpSpPr>
          <p:nvPr/>
        </p:nvGrpSpPr>
        <p:grpSpPr bwMode="auto">
          <a:xfrm>
            <a:off x="7772400" y="34925"/>
            <a:ext cx="1447800" cy="958850"/>
            <a:chOff x="7772400" y="35256"/>
            <a:chExt cx="1447800" cy="958321"/>
          </a:xfrm>
        </p:grpSpPr>
        <p:sp>
          <p:nvSpPr>
            <p:cNvPr id="67592" name="TextBox 2"/>
            <p:cNvSpPr txBox="1">
              <a:spLocks noChangeArrowheads="1"/>
            </p:cNvSpPr>
            <p:nvPr/>
          </p:nvSpPr>
          <p:spPr bwMode="auto">
            <a:xfrm>
              <a:off x="7772400" y="685800"/>
              <a:ext cx="1447800" cy="307777"/>
            </a:xfrm>
            <a:prstGeom prst="rect">
              <a:avLst/>
            </a:prstGeom>
            <a:noFill/>
            <a:ln w="9525">
              <a:noFill/>
              <a:miter lim="800000"/>
              <a:headEnd/>
              <a:tailEnd/>
            </a:ln>
          </p:spPr>
          <p:txBody>
            <a:bodyPr>
              <a:spAutoFit/>
            </a:bodyPr>
            <a:lstStyle/>
            <a:p>
              <a:pPr algn="ctr"/>
              <a:r>
                <a:rPr lang="fa-IR" sz="1400">
                  <a:latin typeface="IranNastaliq"/>
                </a:rPr>
                <a:t>شركت توزيع نيروي برق  خوزستان</a:t>
              </a:r>
              <a:endParaRPr lang="en-US" sz="1400">
                <a:latin typeface="IranNastaliq"/>
              </a:endParaRPr>
            </a:p>
          </p:txBody>
        </p:sp>
        <p:pic>
          <p:nvPicPr>
            <p:cNvPr id="4" name="Picture 3"/>
            <p:cNvPicPr>
              <a:picLocks noChangeAspect="1"/>
            </p:cNvPicPr>
            <p:nvPr/>
          </p:nvPicPr>
          <p:blipFill>
            <a:blip r:embed="rId3"/>
            <a:stretch>
              <a:fillRect/>
            </a:stretch>
          </p:blipFill>
          <p:spPr>
            <a:xfrm>
              <a:off x="8232775" y="35256"/>
              <a:ext cx="530225" cy="650516"/>
            </a:xfrm>
            <a:prstGeom prst="rect">
              <a:avLst/>
            </a:prstGeom>
            <a:ln>
              <a:noFill/>
            </a:ln>
            <a:effectLst>
              <a:outerShdw blurRad="292100" dist="139700" dir="2700000" algn="tl" rotWithShape="0">
                <a:srgbClr val="333333">
                  <a:alpha val="65000"/>
                </a:srgbClr>
              </a:outerShdw>
            </a:effectLst>
          </p:spPr>
        </p:pic>
      </p:grpSp>
      <p:pic>
        <p:nvPicPr>
          <p:cNvPr id="67587"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67588"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67589"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graphicFrame>
        <p:nvGraphicFramePr>
          <p:cNvPr id="8" name="Table 7"/>
          <p:cNvGraphicFramePr>
            <a:graphicFrameLocks noGrp="1"/>
          </p:cNvGraphicFramePr>
          <p:nvPr/>
        </p:nvGraphicFramePr>
        <p:xfrm>
          <a:off x="214282" y="714357"/>
          <a:ext cx="8929718" cy="592935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929718">
                  <a:extLst>
                    <a:ext uri="{9D8B030D-6E8A-4147-A177-3AD203B41FA5}">
                      <a16:colId xmlns:a16="http://schemas.microsoft.com/office/drawing/2014/main" val="20000"/>
                    </a:ext>
                  </a:extLst>
                </a:gridCol>
              </a:tblGrid>
              <a:tr h="1124853">
                <a:tc>
                  <a:txBody>
                    <a:bodyPr/>
                    <a:lstStyle/>
                    <a:p>
                      <a:pPr marL="0" algn="ctr" defTabSz="914400" rtl="1" eaLnBrk="1" latinLnBrk="0" hangingPunct="1"/>
                      <a:r>
                        <a:rPr lang="ar-SA" sz="3600" b="1" kern="1200" dirty="0">
                          <a:ln w="3175">
                            <a:noFill/>
                          </a:ln>
                          <a:solidFill>
                            <a:schemeClr val="bg1"/>
                          </a:solidFill>
                          <a:latin typeface="+mn-lt"/>
                          <a:ea typeface="+mn-ea"/>
                          <a:cs typeface="B Zar" pitchFamily="2" charset="-78"/>
                        </a:rPr>
                        <a:t>ايران</a:t>
                      </a:r>
                      <a:r>
                        <a:rPr lang="ar-SA" sz="3600" b="1" kern="1200" baseline="0" dirty="0">
                          <a:ln w="3175">
                            <a:noFill/>
                          </a:ln>
                          <a:solidFill>
                            <a:schemeClr val="bg1"/>
                          </a:solidFill>
                          <a:latin typeface="+mn-lt"/>
                          <a:ea typeface="+mn-ea"/>
                          <a:cs typeface="B Zar" pitchFamily="2" charset="-78"/>
                        </a:rPr>
                        <a:t> آبادم ....آرزوست</a:t>
                      </a:r>
                      <a:endParaRPr lang="en-US" sz="3600" b="1" kern="1200" dirty="0">
                        <a:ln w="3175">
                          <a:noFill/>
                        </a:ln>
                        <a:solidFill>
                          <a:schemeClr val="bg1"/>
                        </a:solidFill>
                        <a:latin typeface="+mn-lt"/>
                        <a:ea typeface="+mn-ea"/>
                        <a:cs typeface="B Zar" pitchFamily="2" charset="-78"/>
                      </a:endParaRPr>
                    </a:p>
                    <a:p>
                      <a:pPr marL="0" algn="ctr" defTabSz="914400" rtl="0" eaLnBrk="1" latinLnBrk="0" hangingPunct="1"/>
                      <a:endParaRPr lang="en-US" sz="1800" b="1" kern="1200" dirty="0">
                        <a:ln w="3175">
                          <a:noFill/>
                        </a:ln>
                        <a:solidFill>
                          <a:schemeClr val="bg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tcPr>
                </a:tc>
                <a:extLst>
                  <a:ext uri="{0D108BD9-81ED-4DB2-BD59-A6C34878D82A}">
                    <a16:rowId xmlns:a16="http://schemas.microsoft.com/office/drawing/2014/main" val="10000"/>
                  </a:ext>
                </a:extLst>
              </a:tr>
              <a:tr h="527278">
                <a:tc>
                  <a:txBody>
                    <a:bodyPr/>
                    <a:lstStyle/>
                    <a:p>
                      <a:pPr marL="0" algn="ctr" defTabSz="914400" rtl="1" eaLnBrk="1" latinLnBrk="0" hangingPunct="1"/>
                      <a:endParaRPr lang="en-US" sz="1800" b="1" kern="1200" dirty="0">
                        <a:ln w="3175">
                          <a:noFill/>
                        </a:ln>
                        <a:solidFill>
                          <a:schemeClr val="tx1"/>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50">
                        <a:alpha val="12000"/>
                      </a:srgbClr>
                    </a:solidFill>
                  </a:tcPr>
                </a:tc>
                <a:extLst>
                  <a:ext uri="{0D108BD9-81ED-4DB2-BD59-A6C34878D82A}">
                    <a16:rowId xmlns:a16="http://schemas.microsoft.com/office/drawing/2014/main" val="10001"/>
                  </a:ext>
                </a:extLst>
              </a:tr>
              <a:tr h="4277221">
                <a:tc>
                  <a:txBody>
                    <a:bodyPr/>
                    <a:lstStyle/>
                    <a:p>
                      <a:pPr marL="0" algn="ctr" defTabSz="914400" rtl="0" eaLnBrk="1" latinLnBrk="0" hangingPunct="1"/>
                      <a:r>
                        <a:rPr lang="ar-SA" sz="2400" b="1" kern="1200" dirty="0">
                          <a:ln w="3175">
                            <a:noFill/>
                          </a:ln>
                          <a:solidFill>
                            <a:srgbClr val="FF0000"/>
                          </a:solidFill>
                          <a:latin typeface="+mn-lt"/>
                          <a:ea typeface="+mn-ea"/>
                          <a:cs typeface="B Zar" pitchFamily="2" charset="-78"/>
                        </a:rPr>
                        <a:t>ازنظر دور</a:t>
                      </a:r>
                      <a:r>
                        <a:rPr lang="ar-SA" sz="2400" b="1" kern="1200" baseline="0" dirty="0">
                          <a:ln w="3175">
                            <a:noFill/>
                          </a:ln>
                          <a:solidFill>
                            <a:srgbClr val="FF0000"/>
                          </a:solidFill>
                          <a:latin typeface="+mn-lt"/>
                          <a:ea typeface="+mn-ea"/>
                          <a:cs typeface="B Zar" pitchFamily="2" charset="-78"/>
                        </a:rPr>
                        <a:t> نخواهد ماند ؛ چنانچه بانظرارزشمند خود مارا درراستاي ارتقاي كيفي اين مجموعه ياري فرماييد . </a:t>
                      </a:r>
                      <a:endParaRPr lang="en-US" sz="2400" b="1" kern="1200" dirty="0">
                        <a:ln w="3175">
                          <a:noFill/>
                        </a:ln>
                        <a:solidFill>
                          <a:srgbClr val="FF0000"/>
                        </a:solidFill>
                        <a:latin typeface="+mn-lt"/>
                        <a:ea typeface="+mn-ea"/>
                        <a:cs typeface="B Za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8000"/>
                      </a:srgb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2209800" y="0"/>
            <a:ext cx="4648200" cy="523220"/>
          </a:xfrm>
          <a:prstGeom prst="rect">
            <a:avLst/>
          </a:prstGeom>
          <a:solidFill>
            <a:srgbClr val="FF0000"/>
          </a:solid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2800" b="1">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defRPr>
            </a:lvl1pPr>
          </a:lstStyle>
          <a:p>
            <a:pPr fontAlgn="auto">
              <a:spcBef>
                <a:spcPts val="0"/>
              </a:spcBef>
              <a:spcAft>
                <a:spcPts val="0"/>
              </a:spcAft>
              <a:defRPr/>
            </a:pPr>
            <a:r>
              <a:rPr lang="ar-SA" dirty="0"/>
              <a:t>سخن پايان</a:t>
            </a:r>
            <a:endParaRPr lang="en-US" dirty="0"/>
          </a:p>
        </p:txBody>
      </p:sp>
      <p:sp>
        <p:nvSpPr>
          <p:cNvPr id="10" name="TextBox 3">
            <a:extLst>
              <a:ext uri="{FF2B5EF4-FFF2-40B4-BE49-F238E27FC236}">
                <a16:creationId xmlns:a16="http://schemas.microsoft.com/office/drawing/2014/main" id="{EEFD433E-4B7C-4410-9F8E-4E302D313EB6}"/>
              </a:ext>
            </a:extLst>
          </p:cNvPr>
          <p:cNvSpPr txBox="1">
            <a:spLocks noChangeArrowheads="1"/>
          </p:cNvSpPr>
          <p:nvPr/>
        </p:nvSpPr>
        <p:spPr bwMode="auto">
          <a:xfrm>
            <a:off x="3563888" y="6380668"/>
            <a:ext cx="2669159" cy="584775"/>
          </a:xfrm>
          <a:prstGeom prst="rect">
            <a:avLst/>
          </a:prstGeom>
          <a:noFill/>
          <a:ln w="9525">
            <a:noFill/>
            <a:miter lim="800000"/>
            <a:headEnd/>
            <a:tailEnd/>
          </a:ln>
        </p:spPr>
        <p:txBody>
          <a:bodyPr wrap="square">
            <a:spAutoFit/>
          </a:bodyPr>
          <a:lstStyle/>
          <a:p>
            <a:pPr algn="ctr"/>
            <a:r>
              <a:rPr lang="en-US" sz="3200" dirty="0">
                <a:latin typeface="Ubuntu" panose="020B0504030602030204" pitchFamily="34" charset="0"/>
                <a:cs typeface="IRANSans" panose="02040503050201020203" pitchFamily="18" charset="-78"/>
              </a:rPr>
              <a:t>PowerEn.ir</a:t>
            </a:r>
          </a:p>
        </p:txBody>
      </p:sp>
    </p:spTree>
  </p:cSld>
  <p:clrMapOvr>
    <a:masterClrMapping/>
  </p:clrMapOvr>
  <p:transition spd="med" advTm="7000">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8610" name="Group 1"/>
          <p:cNvGrpSpPr>
            <a:grpSpLocks/>
          </p:cNvGrpSpPr>
          <p:nvPr/>
        </p:nvGrpSpPr>
        <p:grpSpPr bwMode="auto">
          <a:xfrm>
            <a:off x="428625" y="142875"/>
            <a:ext cx="2232025" cy="1371600"/>
            <a:chOff x="7772400" y="35256"/>
            <a:chExt cx="1447800" cy="890087"/>
          </a:xfrm>
        </p:grpSpPr>
        <p:sp>
          <p:nvSpPr>
            <p:cNvPr id="68616" name="TextBox 2"/>
            <p:cNvSpPr txBox="1">
              <a:spLocks noChangeArrowheads="1"/>
            </p:cNvSpPr>
            <p:nvPr/>
          </p:nvSpPr>
          <p:spPr bwMode="auto">
            <a:xfrm>
              <a:off x="7772400" y="685800"/>
              <a:ext cx="1447800" cy="239543"/>
            </a:xfrm>
            <a:prstGeom prst="rect">
              <a:avLst/>
            </a:prstGeom>
            <a:noFill/>
            <a:ln w="9525">
              <a:noFill/>
              <a:miter lim="800000"/>
              <a:headEnd/>
              <a:tailEnd/>
            </a:ln>
          </p:spPr>
          <p:txBody>
            <a:bodyPr>
              <a:spAutoFit/>
            </a:bodyPr>
            <a:lstStyle/>
            <a:p>
              <a:pPr algn="ctr"/>
              <a:r>
                <a:rPr lang="fa-IR">
                  <a:latin typeface="IranNastaliq"/>
                </a:rPr>
                <a:t>شركت توزيع نيروي برق خوزستان</a:t>
              </a:r>
              <a:endParaRPr lang="en-US">
                <a:latin typeface="IranNastaliq"/>
              </a:endParaRPr>
            </a:p>
          </p:txBody>
        </p:sp>
        <p:pic>
          <p:nvPicPr>
            <p:cNvPr id="4" name="Picture 3"/>
            <p:cNvPicPr>
              <a:picLocks noChangeAspect="1"/>
            </p:cNvPicPr>
            <p:nvPr/>
          </p:nvPicPr>
          <p:blipFill>
            <a:blip r:embed="rId3"/>
            <a:stretch>
              <a:fillRect/>
            </a:stretch>
          </p:blipFill>
          <p:spPr>
            <a:xfrm>
              <a:off x="8233719" y="35256"/>
              <a:ext cx="529281" cy="651082"/>
            </a:xfrm>
            <a:prstGeom prst="rect">
              <a:avLst/>
            </a:prstGeom>
            <a:ln>
              <a:noFill/>
            </a:ln>
            <a:effectLst>
              <a:outerShdw blurRad="292100" dist="139700" dir="2700000" algn="tl" rotWithShape="0">
                <a:srgbClr val="333333">
                  <a:alpha val="65000"/>
                </a:srgbClr>
              </a:outerShdw>
            </a:effectLst>
          </p:spPr>
        </p:pic>
      </p:grpSp>
      <p:pic>
        <p:nvPicPr>
          <p:cNvPr id="68611" name="Picture 4">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68612" name="Picture 5">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68613" name="Picture 6">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8" name="TextBox 7"/>
          <p:cNvSpPr txBox="1"/>
          <p:nvPr/>
        </p:nvSpPr>
        <p:spPr>
          <a:xfrm>
            <a:off x="2987824" y="1988242"/>
            <a:ext cx="2823592" cy="2215991"/>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rtl="1">
              <a:defRPr sz="3200" b="1">
                <a:ln w="10541" cmpd="sng">
                  <a:solidFill>
                    <a:schemeClr val="tx1"/>
                  </a:solidFill>
                  <a:prstDash val="solid"/>
                </a:ln>
                <a:solidFill>
                  <a:schemeClr val="bg1"/>
                </a:solidFill>
                <a:effectLst>
                  <a:outerShdw blurRad="50800" dist="38100" dir="8100000" algn="tr" rotWithShape="0">
                    <a:prstClr val="black">
                      <a:alpha val="40000"/>
                    </a:prstClr>
                  </a:outerShdw>
                </a:effectLst>
                <a:cs typeface="B Titr" pitchFamily="2" charset="-78"/>
              </a:defRPr>
            </a:lvl1pPr>
          </a:lstStyle>
          <a:p>
            <a:pPr fontAlgn="auto">
              <a:spcBef>
                <a:spcPts val="0"/>
              </a:spcBef>
              <a:spcAft>
                <a:spcPts val="0"/>
              </a:spcAft>
              <a:defRPr/>
            </a:pPr>
            <a:r>
              <a:rPr lang="fa-IR" sz="13800" b="0" dirty="0">
                <a:latin typeface="IranNastaliq" pitchFamily="18" charset="0"/>
                <a:cs typeface="IranNastaliq" pitchFamily="18" charset="0"/>
              </a:rPr>
              <a:t>پايان </a:t>
            </a:r>
            <a:endParaRPr lang="en-US" sz="13800" b="0" dirty="0">
              <a:latin typeface="IranNastaliq" pitchFamily="18" charset="0"/>
              <a:cs typeface="IranNastaliq" pitchFamily="18" charset="0"/>
            </a:endParaRPr>
          </a:p>
        </p:txBody>
      </p:sp>
      <p:sp>
        <p:nvSpPr>
          <p:cNvPr id="9" name="Rectangle 8"/>
          <p:cNvSpPr/>
          <p:nvPr/>
        </p:nvSpPr>
        <p:spPr>
          <a:xfrm>
            <a:off x="357158" y="4357694"/>
            <a:ext cx="6215106" cy="2585323"/>
          </a:xfrm>
          <a:prstGeom prst="rect">
            <a:avLst/>
          </a:prstGeom>
          <a:ln w="34925">
            <a:solidFill>
              <a:srgbClr val="FFFFFF"/>
            </a:solidFill>
          </a:ln>
          <a:effectLst>
            <a:outerShdw blurRad="317500" dir="2700000" algn="ctr">
              <a:srgbClr val="000000">
                <a:alpha val="43000"/>
              </a:srgbClr>
            </a:outerShdw>
          </a:effectLst>
          <a:scene3d>
            <a:camera prst="isometricOffAxis2Top"/>
            <a:lightRig rig="threePt" dir="t">
              <a:rot lat="0" lon="0" rev="0"/>
            </a:lightRig>
          </a:scene3d>
          <a:sp3d extrusionH="38100" prstMaterial="clear">
            <a:bevelT w="260350" h="50800" prst="divot"/>
            <a:bevelB prst="softRound"/>
          </a:sp3d>
        </p:spPr>
        <p:txBody>
          <a:bodyPr>
            <a:spAutoFit/>
          </a:bodyPr>
          <a:lstStyle/>
          <a:p>
            <a:pPr algn="ctr" fontAlgn="auto">
              <a:spcBef>
                <a:spcPts val="0"/>
              </a:spcBef>
              <a:spcAft>
                <a:spcPts val="0"/>
              </a:spcAft>
              <a:defRPr/>
            </a:pPr>
            <a:r>
              <a:rPr lang="fa-IR" sz="6600" b="1" spc="50" dirty="0">
                <a:ln w="11430"/>
                <a:solidFill>
                  <a:schemeClr val="accent3">
                    <a:lumMod val="75000"/>
                  </a:schemeClr>
                </a:solidFill>
                <a:effectLst>
                  <a:outerShdw blurRad="76200" dist="50800" dir="5400000" algn="tl" rotWithShape="0">
                    <a:srgbClr val="000000">
                      <a:alpha val="65000"/>
                    </a:srgbClr>
                  </a:outerShdw>
                </a:effectLst>
                <a:latin typeface="IranNastaliq" pitchFamily="18" charset="0"/>
                <a:cs typeface="IranNastaliq" pitchFamily="18" charset="0"/>
              </a:rPr>
              <a:t>معاونت </a:t>
            </a:r>
            <a:r>
              <a:rPr lang="fa-IR" sz="5400" b="1" spc="50" dirty="0">
                <a:ln w="11430"/>
                <a:solidFill>
                  <a:schemeClr val="accent3">
                    <a:lumMod val="75000"/>
                  </a:schemeClr>
                </a:solidFill>
                <a:effectLst>
                  <a:outerShdw blurRad="76200" dist="50800" dir="5400000" algn="tl" rotWithShape="0">
                    <a:srgbClr val="000000">
                      <a:alpha val="65000"/>
                    </a:srgbClr>
                  </a:outerShdw>
                </a:effectLst>
                <a:latin typeface="IranNastaliq" pitchFamily="18" charset="0"/>
                <a:cs typeface="IranNastaliq" pitchFamily="18" charset="0"/>
              </a:rPr>
              <a:t>برنامه</a:t>
            </a:r>
            <a:r>
              <a:rPr lang="fa-IR" sz="6600" b="1" spc="50" dirty="0">
                <a:ln w="11430"/>
                <a:solidFill>
                  <a:schemeClr val="accent3">
                    <a:lumMod val="75000"/>
                  </a:schemeClr>
                </a:solidFill>
                <a:effectLst>
                  <a:outerShdw blurRad="76200" dist="50800" dir="5400000" algn="tl" rotWithShape="0">
                    <a:srgbClr val="000000">
                      <a:alpha val="65000"/>
                    </a:srgbClr>
                  </a:outerShdw>
                </a:effectLst>
                <a:latin typeface="IranNastaliq" pitchFamily="18" charset="0"/>
                <a:cs typeface="IranNastaliq" pitchFamily="18" charset="0"/>
              </a:rPr>
              <a:t> </a:t>
            </a:r>
            <a:r>
              <a:rPr lang="fa-IR" sz="6000" b="1" spc="50" dirty="0">
                <a:ln w="11430"/>
                <a:solidFill>
                  <a:schemeClr val="accent3">
                    <a:lumMod val="75000"/>
                  </a:schemeClr>
                </a:solidFill>
                <a:effectLst>
                  <a:outerShdw blurRad="76200" dist="50800" dir="5400000" algn="tl" rotWithShape="0">
                    <a:srgbClr val="000000">
                      <a:alpha val="65000"/>
                    </a:srgbClr>
                  </a:outerShdw>
                </a:effectLst>
                <a:latin typeface="IranNastaliq" pitchFamily="18" charset="0"/>
                <a:cs typeface="IranNastaliq" pitchFamily="18" charset="0"/>
              </a:rPr>
              <a:t>ريزي و مهندسي</a:t>
            </a:r>
          </a:p>
          <a:p>
            <a:pPr algn="ctr" fontAlgn="auto">
              <a:spcBef>
                <a:spcPts val="0"/>
              </a:spcBef>
              <a:spcAft>
                <a:spcPts val="0"/>
              </a:spcAft>
              <a:defRPr/>
            </a:pPr>
            <a:r>
              <a:rPr lang="fa-IR" sz="3600" b="1" spc="50" dirty="0">
                <a:ln w="11430"/>
                <a:solidFill>
                  <a:schemeClr val="accent3">
                    <a:lumMod val="75000"/>
                  </a:schemeClr>
                </a:solidFill>
                <a:effectLst>
                  <a:outerShdw blurRad="76200" dist="50800" dir="5400000" algn="tl" rotWithShape="0">
                    <a:srgbClr val="000000">
                      <a:alpha val="65000"/>
                    </a:srgbClr>
                  </a:outerShdw>
                </a:effectLst>
                <a:latin typeface="IranNastaliq" pitchFamily="18" charset="0"/>
                <a:cs typeface="IranNastaliq" pitchFamily="18" charset="0"/>
              </a:rPr>
              <a:t>دفتر آمار و اطلاعات</a:t>
            </a:r>
            <a:endParaRPr lang="en-US" sz="3600" b="1" spc="50" dirty="0">
              <a:ln w="11430"/>
              <a:solidFill>
                <a:schemeClr val="accent3">
                  <a:lumMod val="75000"/>
                </a:schemeClr>
              </a:solidFill>
              <a:effectLst>
                <a:outerShdw blurRad="76200" dist="50800" dir="5400000" algn="tl" rotWithShape="0">
                  <a:srgbClr val="000000">
                    <a:alpha val="65000"/>
                  </a:srgbClr>
                </a:outerShdw>
              </a:effectLst>
              <a:latin typeface="IranNastaliq" pitchFamily="18" charset="0"/>
              <a:cs typeface="IranNastaliq" pitchFamily="18" charset="0"/>
            </a:endParaRPr>
          </a:p>
        </p:txBody>
      </p:sp>
      <p:sp>
        <p:nvSpPr>
          <p:cNvPr id="10" name="TextBox 3">
            <a:extLst>
              <a:ext uri="{FF2B5EF4-FFF2-40B4-BE49-F238E27FC236}">
                <a16:creationId xmlns:a16="http://schemas.microsoft.com/office/drawing/2014/main" id="{0DA1B33E-7AB3-4AAE-8EFC-EF354ADC447F}"/>
              </a:ext>
            </a:extLst>
          </p:cNvPr>
          <p:cNvSpPr txBox="1">
            <a:spLocks noChangeArrowheads="1"/>
          </p:cNvSpPr>
          <p:nvPr/>
        </p:nvSpPr>
        <p:spPr bwMode="auto">
          <a:xfrm>
            <a:off x="1525739" y="1912837"/>
            <a:ext cx="2669159" cy="584775"/>
          </a:xfrm>
          <a:prstGeom prst="rect">
            <a:avLst/>
          </a:prstGeom>
          <a:noFill/>
          <a:ln w="9525">
            <a:noFill/>
            <a:miter lim="800000"/>
            <a:headEnd/>
            <a:tailEnd/>
          </a:ln>
        </p:spPr>
        <p:txBody>
          <a:bodyPr wrap="square">
            <a:spAutoFit/>
          </a:bodyPr>
          <a:lstStyle/>
          <a:p>
            <a:pPr algn="ctr"/>
            <a:r>
              <a:rPr lang="en-US" sz="3200" dirty="0">
                <a:latin typeface="Ubuntu" panose="020B0504030602030204" pitchFamily="34" charset="0"/>
                <a:cs typeface="IRANSans" panose="02040503050201020203" pitchFamily="18" charset="-78"/>
              </a:rPr>
              <a:t>PowerEn.ir</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8"/>
          <p:cNvSpPr txBox="1">
            <a:spLocks noChangeArrowheads="1"/>
          </p:cNvSpPr>
          <p:nvPr/>
        </p:nvSpPr>
        <p:spPr bwMode="auto">
          <a:xfrm>
            <a:off x="5286375" y="500063"/>
            <a:ext cx="3500438" cy="261937"/>
          </a:xfrm>
          <a:prstGeom prst="rect">
            <a:avLst/>
          </a:prstGeom>
          <a:noFill/>
          <a:ln w="9525">
            <a:noFill/>
            <a:miter lim="800000"/>
            <a:headEnd/>
            <a:tailEnd/>
          </a:ln>
        </p:spPr>
        <p:txBody>
          <a:bodyPr>
            <a:spAutoFit/>
          </a:bodyPr>
          <a:lstStyle/>
          <a:p>
            <a:pPr algn="ctr"/>
            <a:r>
              <a:rPr lang="fa-IR" sz="1100">
                <a:solidFill>
                  <a:schemeClr val="bg1"/>
                </a:solidFill>
                <a:latin typeface="IranNastaliq"/>
              </a:rPr>
              <a:t>شرك نيروي برق شركت توزيع نيروي ت توزيع نيروي برق  خوزستان</a:t>
            </a:r>
            <a:endParaRPr lang="en-US" sz="1100">
              <a:solidFill>
                <a:schemeClr val="bg1"/>
              </a:solidFill>
              <a:latin typeface="IranNastaliq"/>
            </a:endParaRPr>
          </a:p>
        </p:txBody>
      </p:sp>
      <p:pic>
        <p:nvPicPr>
          <p:cNvPr id="40" name="Picture 39"/>
          <p:cNvPicPr>
            <a:picLocks noChangeAspect="1"/>
          </p:cNvPicPr>
          <p:nvPr/>
        </p:nvPicPr>
        <p:blipFill>
          <a:blip r:embed="rId2"/>
          <a:stretch>
            <a:fillRect/>
          </a:stretch>
        </p:blipFill>
        <p:spPr>
          <a:xfrm>
            <a:off x="4357688" y="0"/>
            <a:ext cx="530225" cy="650875"/>
          </a:xfrm>
          <a:prstGeom prst="rect">
            <a:avLst/>
          </a:prstGeom>
          <a:ln>
            <a:noFill/>
          </a:ln>
          <a:effectLst>
            <a:outerShdw blurRad="292100" dist="139700" dir="2700000" algn="tl" rotWithShape="0">
              <a:srgbClr val="333333">
                <a:alpha val="65000"/>
              </a:srgbClr>
            </a:outerShdw>
          </a:effectLst>
        </p:spPr>
      </p:pic>
      <p:graphicFrame>
        <p:nvGraphicFramePr>
          <p:cNvPr id="42" name="Diagram 41"/>
          <p:cNvGraphicFramePr/>
          <p:nvPr/>
        </p:nvGraphicFramePr>
        <p:xfrm>
          <a:off x="0" y="1000108"/>
          <a:ext cx="9144000"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41" name="Picture 14">
            <a:hlinkClick r:id="rId8" action="ppaction://hlinksldjump"/>
          </p:cNvPr>
          <p:cNvPicPr>
            <a:picLocks noChangeAspect="1"/>
          </p:cNvPicPr>
          <p:nvPr/>
        </p:nvPicPr>
        <p:blipFill>
          <a:blip r:embed="rId9"/>
          <a:srcRect/>
          <a:stretch>
            <a:fillRect/>
          </a:stretch>
        </p:blipFill>
        <p:spPr bwMode="auto">
          <a:xfrm>
            <a:off x="76200" y="6172200"/>
            <a:ext cx="685800" cy="685800"/>
          </a:xfrm>
          <a:prstGeom prst="rect">
            <a:avLst/>
          </a:prstGeom>
          <a:noFill/>
          <a:ln w="9525">
            <a:noFill/>
            <a:miter lim="800000"/>
            <a:headEnd/>
            <a:tailEnd/>
          </a:ln>
        </p:spPr>
      </p:pic>
      <p:pic>
        <p:nvPicPr>
          <p:cNvPr id="14342" name="Picture 23">
            <a:hlinkClick r:id="" action="ppaction://hlinkshowjump?jump=previousslide"/>
          </p:cNvPr>
          <p:cNvPicPr>
            <a:picLocks noChangeAspect="1"/>
          </p:cNvPicPr>
          <p:nvPr/>
        </p:nvPicPr>
        <p:blipFill>
          <a:blip r:embed="rId10"/>
          <a:srcRect/>
          <a:stretch>
            <a:fillRect/>
          </a:stretch>
        </p:blipFill>
        <p:spPr bwMode="auto">
          <a:xfrm>
            <a:off x="8001000" y="6511925"/>
            <a:ext cx="338138" cy="338138"/>
          </a:xfrm>
          <a:prstGeom prst="rect">
            <a:avLst/>
          </a:prstGeom>
          <a:noFill/>
          <a:ln w="9525">
            <a:noFill/>
            <a:miter lim="800000"/>
            <a:headEnd/>
            <a:tailEnd/>
          </a:ln>
        </p:spPr>
      </p:pic>
      <p:pic>
        <p:nvPicPr>
          <p:cNvPr id="14343" name="Picture 22">
            <a:hlinkClick r:id="" action="ppaction://hlinkshowjump?jump=nextslide"/>
          </p:cNvPr>
          <p:cNvPicPr>
            <a:picLocks noChangeAspect="1"/>
          </p:cNvPicPr>
          <p:nvPr/>
        </p:nvPicPr>
        <p:blipFill>
          <a:blip r:embed="rId11"/>
          <a:srcRect/>
          <a:stretch>
            <a:fillRect/>
          </a:stretch>
        </p:blipFill>
        <p:spPr bwMode="auto">
          <a:xfrm>
            <a:off x="8478838" y="6503988"/>
            <a:ext cx="338137" cy="338137"/>
          </a:xfrm>
          <a:prstGeom prst="rect">
            <a:avLst/>
          </a:prstGeom>
          <a:noFill/>
          <a:ln w="9525">
            <a:noFill/>
            <a:miter lim="800000"/>
            <a:headEnd/>
            <a:tailEnd/>
          </a:ln>
        </p:spPr>
      </p:pic>
      <p:sp>
        <p:nvSpPr>
          <p:cNvPr id="14344" name="Rectangle 46"/>
          <p:cNvSpPr>
            <a:spLocks noChangeArrowheads="1"/>
          </p:cNvSpPr>
          <p:nvPr/>
        </p:nvSpPr>
        <p:spPr bwMode="auto">
          <a:xfrm>
            <a:off x="3429000" y="642938"/>
            <a:ext cx="2286000" cy="246062"/>
          </a:xfrm>
          <a:prstGeom prst="rect">
            <a:avLst/>
          </a:prstGeom>
          <a:noFill/>
          <a:ln w="9525">
            <a:noFill/>
            <a:miter lim="800000"/>
            <a:headEnd/>
            <a:tailEnd/>
          </a:ln>
        </p:spPr>
        <p:txBody>
          <a:bodyPr>
            <a:spAutoFit/>
          </a:bodyPr>
          <a:lstStyle/>
          <a:p>
            <a:pPr algn="ctr"/>
            <a:r>
              <a:rPr lang="fa-IR" sz="1000" b="1">
                <a:solidFill>
                  <a:srgbClr val="FF0000"/>
                </a:solidFill>
                <a:latin typeface="IranNastaliq"/>
              </a:rPr>
              <a:t>شركت توزيع برق</a:t>
            </a:r>
            <a:r>
              <a:rPr lang="ar-SA" sz="1000" b="1">
                <a:solidFill>
                  <a:srgbClr val="FF0000"/>
                </a:solidFill>
                <a:latin typeface="IranNastaliq"/>
              </a:rPr>
              <a:t> </a:t>
            </a:r>
            <a:r>
              <a:rPr lang="fa-IR" sz="1000" b="1">
                <a:solidFill>
                  <a:srgbClr val="FF0000"/>
                </a:solidFill>
                <a:latin typeface="IranNastaliq"/>
              </a:rPr>
              <a:t>خوزستان</a:t>
            </a:r>
            <a:endParaRPr lang="en-US" sz="1000" b="1">
              <a:solidFill>
                <a:srgbClr val="FF0000"/>
              </a:solidFill>
              <a:latin typeface="IranNastaliq"/>
            </a:endParaRPr>
          </a:p>
        </p:txBody>
      </p:sp>
    </p:spTree>
  </p:cSld>
  <p:clrMapOvr>
    <a:masterClrMapping/>
  </p:clrMapOvr>
  <p:transition spd="med"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798529" y="1088409"/>
            <a:ext cx="2286000" cy="55399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fa-IR" sz="1600" spc="50" dirty="0">
                <a:ln w="11430"/>
                <a:effectLst>
                  <a:outerShdw blurRad="38100" dist="38100" dir="2700000" algn="tl">
                    <a:srgbClr val="000000">
                      <a:alpha val="43137"/>
                    </a:srgbClr>
                  </a:outerShdw>
                </a:effectLst>
                <a:latin typeface="IranNastaliq" pitchFamily="18" charset="0"/>
                <a:cs typeface="IranNastaliq" pitchFamily="18" charset="0"/>
              </a:rPr>
              <a:t>شركت توزيع نيروي برق  </a:t>
            </a:r>
            <a:r>
              <a:rPr lang="fa-IR" sz="1400" spc="50" dirty="0">
                <a:ln w="11430"/>
                <a:effectLst>
                  <a:outerShdw blurRad="38100" dist="38100" dir="2700000" algn="tl">
                    <a:srgbClr val="000000">
                      <a:alpha val="43137"/>
                    </a:srgbClr>
                  </a:outerShdw>
                </a:effectLst>
                <a:latin typeface="IranNastaliq" pitchFamily="18" charset="0"/>
                <a:cs typeface="IranNastaliq" pitchFamily="18" charset="0"/>
              </a:rPr>
              <a:t>خوزستان</a:t>
            </a:r>
            <a:endParaRPr lang="en-US" sz="1600" spc="50" dirty="0">
              <a:ln w="11430"/>
              <a:effectLst>
                <a:outerShdw blurRad="38100" dist="38100" dir="2700000" algn="tl">
                  <a:srgbClr val="000000">
                    <a:alpha val="43137"/>
                  </a:srgbClr>
                </a:outerShdw>
              </a:effectLst>
              <a:latin typeface="IranNastaliq" pitchFamily="18" charset="0"/>
              <a:cs typeface="IranNastaliq" pitchFamily="18" charset="0"/>
            </a:endParaRPr>
          </a:p>
        </p:txBody>
      </p:sp>
      <p:pic>
        <p:nvPicPr>
          <p:cNvPr id="7" name="Picture 6"/>
          <p:cNvPicPr>
            <a:picLocks noChangeAspect="1"/>
          </p:cNvPicPr>
          <p:nvPr/>
        </p:nvPicPr>
        <p:blipFill>
          <a:blip r:embed="rId3"/>
          <a:stretch>
            <a:fillRect/>
          </a:stretch>
        </p:blipFill>
        <p:spPr>
          <a:xfrm>
            <a:off x="7485063" y="58738"/>
            <a:ext cx="838200" cy="1030287"/>
          </a:xfrm>
          <a:prstGeom prst="rect">
            <a:avLst/>
          </a:prstGeom>
          <a:ln>
            <a:noFill/>
          </a:ln>
          <a:effectLst>
            <a:outerShdw blurRad="292100" dist="139700" dir="2700000" algn="tl" rotWithShape="0">
              <a:srgbClr val="333333">
                <a:alpha val="65000"/>
              </a:srgbClr>
            </a:outerShdw>
          </a:effectLst>
        </p:spPr>
      </p:pic>
      <p:pic>
        <p:nvPicPr>
          <p:cNvPr id="15364" name="Picture 10"/>
          <p:cNvPicPr>
            <a:picLocks noChangeAspect="1"/>
          </p:cNvPicPr>
          <p:nvPr/>
        </p:nvPicPr>
        <p:blipFill>
          <a:blip r:embed="rId4"/>
          <a:srcRect/>
          <a:stretch>
            <a:fillRect/>
          </a:stretch>
        </p:blipFill>
        <p:spPr bwMode="auto">
          <a:xfrm>
            <a:off x="457200" y="1347788"/>
            <a:ext cx="4111625" cy="4976812"/>
          </a:xfrm>
          <a:prstGeom prst="rect">
            <a:avLst/>
          </a:prstGeom>
          <a:noFill/>
          <a:ln w="9525">
            <a:noFill/>
            <a:miter lim="800000"/>
            <a:headEnd/>
            <a:tailEnd/>
          </a:ln>
        </p:spPr>
      </p:pic>
      <p:sp>
        <p:nvSpPr>
          <p:cNvPr id="5" name="TextBox 4"/>
          <p:cNvSpPr txBox="1"/>
          <p:nvPr/>
        </p:nvSpPr>
        <p:spPr>
          <a:xfrm>
            <a:off x="785813" y="0"/>
            <a:ext cx="6143625" cy="1323975"/>
          </a:xfrm>
          <a:prstGeom prst="rect">
            <a:avLst/>
          </a:prstGeom>
          <a:noFill/>
        </p:spPr>
        <p:txBody>
          <a:bodyPr>
            <a:spAutoFit/>
          </a:bodyPr>
          <a:lstStyle/>
          <a:p>
            <a:pPr algn="ctr" rtl="0">
              <a:defRPr/>
            </a:pPr>
            <a:r>
              <a:rPr lang="ar-SA" sz="3200" dirty="0">
                <a:solidFill>
                  <a:srgbClr val="8B035E"/>
                </a:solidFill>
                <a:effectLst>
                  <a:outerShdw blurRad="38100" dist="38100" dir="2700000" algn="tl">
                    <a:srgbClr val="C0C0C0"/>
                  </a:outerShdw>
                </a:effectLst>
                <a:latin typeface="IranNastaliq" pitchFamily="18" charset="0"/>
                <a:cs typeface="Arial" charset="0"/>
              </a:rPr>
              <a:t>مشخصات</a:t>
            </a:r>
            <a:r>
              <a:rPr lang="fa-IR" sz="3200" dirty="0">
                <a:solidFill>
                  <a:srgbClr val="8B035E"/>
                </a:solidFill>
                <a:effectLst>
                  <a:outerShdw blurRad="38100" dist="38100" dir="2700000" algn="tl">
                    <a:srgbClr val="C0C0C0"/>
                  </a:outerShdw>
                </a:effectLst>
                <a:latin typeface="IranNastaliq" pitchFamily="18" charset="0"/>
                <a:cs typeface="Arial" charset="0"/>
              </a:rPr>
              <a:t> جغرافياي</a:t>
            </a:r>
            <a:r>
              <a:rPr lang="ar-SA" sz="3200" dirty="0">
                <a:solidFill>
                  <a:srgbClr val="8B035E"/>
                </a:solidFill>
                <a:effectLst>
                  <a:outerShdw blurRad="38100" dist="38100" dir="2700000" algn="tl">
                    <a:srgbClr val="C0C0C0"/>
                  </a:outerShdw>
                </a:effectLst>
                <a:latin typeface="IranNastaliq" pitchFamily="18" charset="0"/>
                <a:cs typeface="Arial" charset="0"/>
              </a:rPr>
              <a:t>ي </a:t>
            </a:r>
            <a:r>
              <a:rPr lang="fa-IR" sz="3200" dirty="0">
                <a:solidFill>
                  <a:srgbClr val="8B035E"/>
                </a:solidFill>
                <a:effectLst>
                  <a:outerShdw blurRad="38100" dist="38100" dir="2700000" algn="tl">
                    <a:srgbClr val="C0C0C0"/>
                  </a:outerShdw>
                </a:effectLst>
                <a:latin typeface="IranNastaliq" pitchFamily="18" charset="0"/>
                <a:cs typeface="Arial" charset="0"/>
              </a:rPr>
              <a:t>خوزستا</a:t>
            </a:r>
            <a:r>
              <a:rPr lang="ar-SA" sz="3200" dirty="0">
                <a:solidFill>
                  <a:srgbClr val="8B035E"/>
                </a:solidFill>
                <a:effectLst>
                  <a:outerShdw blurRad="38100" dist="38100" dir="2700000" algn="tl">
                    <a:srgbClr val="C0C0C0"/>
                  </a:outerShdw>
                </a:effectLst>
                <a:latin typeface="IranNastaliq" pitchFamily="18" charset="0"/>
                <a:cs typeface="Arial" charset="0"/>
              </a:rPr>
              <a:t>ن</a:t>
            </a:r>
            <a:r>
              <a:rPr lang="ar-SA" sz="4800" dirty="0">
                <a:solidFill>
                  <a:srgbClr val="8B035E"/>
                </a:solidFill>
                <a:effectLst>
                  <a:outerShdw blurRad="38100" dist="38100" dir="2700000" algn="tl">
                    <a:srgbClr val="C0C0C0"/>
                  </a:outerShdw>
                </a:effectLst>
                <a:latin typeface="IranNastaliq" pitchFamily="18" charset="0"/>
                <a:cs typeface="Arial" charset="0"/>
              </a:rPr>
              <a:t> </a:t>
            </a:r>
            <a:endParaRPr lang="en-US" sz="4800" dirty="0">
              <a:solidFill>
                <a:srgbClr val="8B035E"/>
              </a:solidFill>
              <a:effectLst>
                <a:outerShdw blurRad="38100" dist="38100" dir="2700000" algn="tl">
                  <a:srgbClr val="C0C0C0"/>
                </a:outerShdw>
              </a:effectLst>
              <a:latin typeface="IranNastaliq" pitchFamily="18" charset="0"/>
              <a:cs typeface="Arial" charset="0"/>
            </a:endParaRPr>
          </a:p>
          <a:p>
            <a:pPr algn="ctr" rtl="0">
              <a:defRPr/>
            </a:pPr>
            <a:r>
              <a:rPr lang="fa-IR" sz="3200" dirty="0">
                <a:solidFill>
                  <a:srgbClr val="8B035E"/>
                </a:solidFill>
                <a:effectLst>
                  <a:outerShdw blurRad="38100" dist="38100" dir="2700000" algn="tl">
                    <a:srgbClr val="C0C0C0"/>
                  </a:outerShdw>
                </a:effectLst>
                <a:latin typeface="IranNastaliq" pitchFamily="18" charset="0"/>
                <a:cs typeface="Arial" charset="0"/>
              </a:rPr>
              <a:t>  </a:t>
            </a:r>
            <a:r>
              <a:rPr lang="en-US" sz="3200" dirty="0">
                <a:solidFill>
                  <a:srgbClr val="FF0000"/>
                </a:solidFill>
                <a:cs typeface="Arial" charset="0"/>
              </a:rPr>
              <a:t>Geographic Information Khuzestan</a:t>
            </a:r>
          </a:p>
        </p:txBody>
      </p:sp>
      <p:pic>
        <p:nvPicPr>
          <p:cNvPr id="15366" name="Picture 14">
            <a:hlinkClick r:id="rId5" action="ppaction://hlinksldjump"/>
          </p:cNvPr>
          <p:cNvPicPr>
            <a:picLocks noChangeAspect="1"/>
          </p:cNvPicPr>
          <p:nvPr/>
        </p:nvPicPr>
        <p:blipFill>
          <a:blip r:embed="rId6"/>
          <a:srcRect/>
          <a:stretch>
            <a:fillRect/>
          </a:stretch>
        </p:blipFill>
        <p:spPr bwMode="auto">
          <a:xfrm>
            <a:off x="76200" y="6172200"/>
            <a:ext cx="685800" cy="685800"/>
          </a:xfrm>
          <a:prstGeom prst="rect">
            <a:avLst/>
          </a:prstGeom>
          <a:noFill/>
          <a:ln w="9525">
            <a:noFill/>
            <a:miter lim="800000"/>
            <a:headEnd/>
            <a:tailEnd/>
          </a:ln>
        </p:spPr>
      </p:pic>
      <p:pic>
        <p:nvPicPr>
          <p:cNvPr id="15367" name="Picture 22">
            <a:hlinkClick r:id="" action="ppaction://hlinkshowjump?jump=nextslide"/>
          </p:cNvPr>
          <p:cNvPicPr>
            <a:picLocks noChangeAspect="1"/>
          </p:cNvPicPr>
          <p:nvPr/>
        </p:nvPicPr>
        <p:blipFill>
          <a:blip r:embed="rId7"/>
          <a:srcRect/>
          <a:stretch>
            <a:fillRect/>
          </a:stretch>
        </p:blipFill>
        <p:spPr bwMode="auto">
          <a:xfrm>
            <a:off x="8478838" y="6503988"/>
            <a:ext cx="338137" cy="338137"/>
          </a:xfrm>
          <a:prstGeom prst="rect">
            <a:avLst/>
          </a:prstGeom>
          <a:noFill/>
          <a:ln w="9525">
            <a:noFill/>
            <a:miter lim="800000"/>
            <a:headEnd/>
            <a:tailEnd/>
          </a:ln>
        </p:spPr>
      </p:pic>
      <p:pic>
        <p:nvPicPr>
          <p:cNvPr id="15368" name="Picture 23">
            <a:hlinkClick r:id="" action="ppaction://hlinkshowjump?jump=previousslide"/>
          </p:cNvPr>
          <p:cNvPicPr>
            <a:picLocks noChangeAspect="1"/>
          </p:cNvPicPr>
          <p:nvPr/>
        </p:nvPicPr>
        <p:blipFill>
          <a:blip r:embed="rId8"/>
          <a:srcRect/>
          <a:stretch>
            <a:fillRect/>
          </a:stretch>
        </p:blipFill>
        <p:spPr bwMode="auto">
          <a:xfrm>
            <a:off x="8001000" y="6511925"/>
            <a:ext cx="338138" cy="338138"/>
          </a:xfrm>
          <a:prstGeom prst="rect">
            <a:avLst/>
          </a:prstGeom>
          <a:noFill/>
          <a:ln w="9525">
            <a:noFill/>
            <a:miter lim="800000"/>
            <a:headEnd/>
            <a:tailEnd/>
          </a:ln>
        </p:spPr>
      </p:pic>
      <p:sp>
        <p:nvSpPr>
          <p:cNvPr id="13321" name="Rectangle 1"/>
          <p:cNvSpPr>
            <a:spLocks noChangeArrowheads="1"/>
          </p:cNvSpPr>
          <p:nvPr/>
        </p:nvSpPr>
        <p:spPr bwMode="auto">
          <a:xfrm>
            <a:off x="4419600" y="1720850"/>
            <a:ext cx="4343400" cy="5324475"/>
          </a:xfrm>
          <a:prstGeom prst="rect">
            <a:avLst/>
          </a:prstGeom>
          <a:noFill/>
          <a:ln w="9525">
            <a:noFill/>
            <a:miter lim="800000"/>
            <a:headEnd/>
            <a:tailEnd/>
          </a:ln>
        </p:spPr>
        <p:txBody>
          <a:bodyPr>
            <a:spAutoFit/>
          </a:bodyPr>
          <a:lstStyle/>
          <a:p>
            <a:pPr algn="justLow">
              <a:defRPr/>
            </a:pPr>
            <a:r>
              <a:rPr lang="fa-IR" sz="2000" dirty="0">
                <a:solidFill>
                  <a:schemeClr val="accent2">
                    <a:lumMod val="75000"/>
                  </a:schemeClr>
                </a:solidFill>
                <a:cs typeface="B Zar" pitchFamily="2" charset="-78"/>
              </a:rPr>
              <a:t>شرکت توزیع نیروی برق خوزستان بعنوان دومین شرکت توزیع برق بزرگ کشورازلحاظ  پیک بار، مصرف انرژی </a:t>
            </a:r>
            <a:r>
              <a:rPr lang="ar-SA" sz="2000" dirty="0">
                <a:solidFill>
                  <a:schemeClr val="accent2">
                    <a:lumMod val="75000"/>
                  </a:schemeClr>
                </a:solidFill>
                <a:cs typeface="B Zar" pitchFamily="2" charset="-78"/>
              </a:rPr>
              <a:t>؛</a:t>
            </a:r>
            <a:r>
              <a:rPr lang="fa-IR" sz="2000" dirty="0">
                <a:solidFill>
                  <a:schemeClr val="accent2">
                    <a:lumMod val="75000"/>
                  </a:schemeClr>
                </a:solidFill>
                <a:cs typeface="B Zar" pitchFamily="2" charset="-78"/>
              </a:rPr>
              <a:t> تاسیسات و با داشتن شرایط خاص آب و هوایی، فعالیتها و خدمات خود را در </a:t>
            </a:r>
            <a:r>
              <a:rPr lang="fa-IR" sz="2000" dirty="0">
                <a:solidFill>
                  <a:schemeClr val="accent2">
                    <a:lumMod val="75000"/>
                  </a:schemeClr>
                </a:solidFill>
                <a:cs typeface="B Titr" pitchFamily="2" charset="-78"/>
              </a:rPr>
              <a:t>مساحت 57945 کیلومتر مربع </a:t>
            </a:r>
            <a:r>
              <a:rPr lang="fa-IR" sz="2000" dirty="0">
                <a:solidFill>
                  <a:schemeClr val="accent2">
                    <a:lumMod val="75000"/>
                  </a:schemeClr>
                </a:solidFill>
                <a:cs typeface="B Zar" pitchFamily="2" charset="-78"/>
              </a:rPr>
              <a:t>و در بیش از 50شهرستان و شهر وبخش و</a:t>
            </a:r>
            <a:r>
              <a:rPr lang="fa-IR" sz="2000" dirty="0">
                <a:solidFill>
                  <a:schemeClr val="accent2">
                    <a:lumMod val="75000"/>
                  </a:schemeClr>
                </a:solidFill>
                <a:cs typeface="B Titr" pitchFamily="2" charset="-78"/>
              </a:rPr>
              <a:t>3</a:t>
            </a:r>
            <a:r>
              <a:rPr lang="ar-SA" sz="2000" dirty="0">
                <a:solidFill>
                  <a:schemeClr val="accent2">
                    <a:lumMod val="75000"/>
                  </a:schemeClr>
                </a:solidFill>
                <a:cs typeface="B Titr" pitchFamily="2" charset="-78"/>
              </a:rPr>
              <a:t>175 </a:t>
            </a:r>
            <a:r>
              <a:rPr lang="fa-IR" sz="2000" dirty="0">
                <a:solidFill>
                  <a:schemeClr val="accent2">
                    <a:lumMod val="75000"/>
                  </a:schemeClr>
                </a:solidFill>
                <a:cs typeface="B Titr" pitchFamily="2" charset="-78"/>
              </a:rPr>
              <a:t>روستای برقدار </a:t>
            </a:r>
            <a:r>
              <a:rPr lang="fa-IR" sz="2000" dirty="0">
                <a:solidFill>
                  <a:schemeClr val="accent2">
                    <a:lumMod val="75000"/>
                  </a:schemeClr>
                </a:solidFill>
                <a:cs typeface="B Zar" pitchFamily="2" charset="-78"/>
              </a:rPr>
              <a:t>ارائه می‌نماید که در سالهای اخیرتلاش نموده</a:t>
            </a:r>
            <a:r>
              <a:rPr lang="ar-SA" sz="2000" dirty="0">
                <a:solidFill>
                  <a:schemeClr val="accent2">
                    <a:lumMod val="75000"/>
                  </a:schemeClr>
                </a:solidFill>
                <a:cs typeface="B Zar" pitchFamily="2" charset="-78"/>
              </a:rPr>
              <a:t> بابكارگيري مديريت خريد (زمان ؛ هزينه وكاهش خطر)به نفع مشتري</a:t>
            </a:r>
            <a:r>
              <a:rPr lang="fa-IR" sz="2000" dirty="0">
                <a:solidFill>
                  <a:schemeClr val="accent2">
                    <a:lumMod val="75000"/>
                  </a:schemeClr>
                </a:solidFill>
                <a:cs typeface="B Zar" pitchFamily="2" charset="-78"/>
              </a:rPr>
              <a:t> خدمات خود را به دورترین نقاط  گسترش دهد</a:t>
            </a:r>
            <a:r>
              <a:rPr lang="ar-SA" sz="2000" dirty="0">
                <a:solidFill>
                  <a:schemeClr val="accent2">
                    <a:lumMod val="75000"/>
                  </a:schemeClr>
                </a:solidFill>
                <a:cs typeface="B Zar" pitchFamily="2" charset="-78"/>
              </a:rPr>
              <a:t>يم</a:t>
            </a:r>
            <a:r>
              <a:rPr lang="fa-IR" sz="2000" dirty="0">
                <a:solidFill>
                  <a:schemeClr val="accent2">
                    <a:lumMod val="75000"/>
                  </a:schemeClr>
                </a:solidFill>
                <a:cs typeface="B Zar" pitchFamily="2" charset="-78"/>
              </a:rPr>
              <a:t> بطوریکه امروز در</a:t>
            </a:r>
            <a:r>
              <a:rPr lang="fa-IR" sz="2000" dirty="0">
                <a:solidFill>
                  <a:schemeClr val="accent2">
                    <a:lumMod val="75000"/>
                  </a:schemeClr>
                </a:solidFill>
                <a:cs typeface="B Titr" pitchFamily="2" charset="-78"/>
              </a:rPr>
              <a:t>61 نقطه </a:t>
            </a:r>
            <a:r>
              <a:rPr lang="ar-SA" sz="2000" dirty="0">
                <a:solidFill>
                  <a:schemeClr val="accent2">
                    <a:lumMod val="75000"/>
                  </a:schemeClr>
                </a:solidFill>
                <a:cs typeface="B Titr" pitchFamily="2" charset="-78"/>
              </a:rPr>
              <a:t>؛</a:t>
            </a:r>
            <a:r>
              <a:rPr lang="fa-IR" sz="2000" dirty="0">
                <a:solidFill>
                  <a:schemeClr val="accent2">
                    <a:lumMod val="75000"/>
                  </a:schemeClr>
                </a:solidFill>
                <a:cs typeface="B Titr" pitchFamily="2" charset="-78"/>
              </a:rPr>
              <a:t>  دفتر اتفاقات </a:t>
            </a:r>
            <a:r>
              <a:rPr lang="ar-SA" sz="2000" dirty="0">
                <a:solidFill>
                  <a:schemeClr val="accent2">
                    <a:lumMod val="75000"/>
                  </a:schemeClr>
                </a:solidFill>
                <a:cs typeface="B Titr" pitchFamily="2" charset="-78"/>
              </a:rPr>
              <a:t>وجود دارد </a:t>
            </a:r>
            <a:r>
              <a:rPr lang="ar-SA" sz="1200" dirty="0">
                <a:solidFill>
                  <a:schemeClr val="accent2">
                    <a:lumMod val="75000"/>
                  </a:schemeClr>
                </a:solidFill>
                <a:cs typeface="B Titr" pitchFamily="2" charset="-78"/>
              </a:rPr>
              <a:t>كه</a:t>
            </a:r>
            <a:r>
              <a:rPr lang="fa-IR" sz="2000" dirty="0">
                <a:solidFill>
                  <a:schemeClr val="accent2">
                    <a:lumMod val="75000"/>
                  </a:schemeClr>
                </a:solidFill>
                <a:cs typeface="B Zar" pitchFamily="2" charset="-78"/>
              </a:rPr>
              <a:t>بصورت شبانه‌روزی مشغول خدمات‌رسانی به هموطنان</a:t>
            </a:r>
            <a:r>
              <a:rPr lang="ar-SA" sz="2000" dirty="0">
                <a:solidFill>
                  <a:schemeClr val="accent2">
                    <a:lumMod val="75000"/>
                  </a:schemeClr>
                </a:solidFill>
                <a:cs typeface="B Zar" pitchFamily="2" charset="-78"/>
              </a:rPr>
              <a:t> عزيز</a:t>
            </a:r>
            <a:r>
              <a:rPr lang="fa-IR" sz="2000" dirty="0">
                <a:solidFill>
                  <a:schemeClr val="accent2">
                    <a:lumMod val="75000"/>
                  </a:schemeClr>
                </a:solidFill>
                <a:cs typeface="B Zar" pitchFamily="2" charset="-78"/>
              </a:rPr>
              <a:t> درنقاط دوردست</a:t>
            </a:r>
            <a:r>
              <a:rPr lang="ar-SA" sz="2000" dirty="0">
                <a:solidFill>
                  <a:schemeClr val="accent2">
                    <a:lumMod val="75000"/>
                  </a:schemeClr>
                </a:solidFill>
                <a:cs typeface="B Zar" pitchFamily="2" charset="-78"/>
              </a:rPr>
              <a:t> مي باشندوديگر مثل گذشته </a:t>
            </a:r>
            <a:r>
              <a:rPr lang="fa-IR" sz="2000" dirty="0">
                <a:solidFill>
                  <a:schemeClr val="accent2">
                    <a:lumMod val="75000"/>
                  </a:schemeClr>
                </a:solidFill>
                <a:cs typeface="B Zar" pitchFamily="2" charset="-78"/>
              </a:rPr>
              <a:t>جهت رفع مشکلات </a:t>
            </a:r>
            <a:r>
              <a:rPr lang="ar-SA" sz="2000" dirty="0">
                <a:solidFill>
                  <a:schemeClr val="accent2">
                    <a:lumMod val="75000"/>
                  </a:schemeClr>
                </a:solidFill>
                <a:cs typeface="B Zar" pitchFamily="2" charset="-78"/>
              </a:rPr>
              <a:t>نياز به</a:t>
            </a:r>
            <a:r>
              <a:rPr lang="fa-IR" sz="2000" dirty="0">
                <a:solidFill>
                  <a:schemeClr val="accent2">
                    <a:lumMod val="75000"/>
                  </a:schemeClr>
                </a:solidFill>
                <a:cs typeface="B Zar" pitchFamily="2" charset="-78"/>
              </a:rPr>
              <a:t> مراجعه </a:t>
            </a:r>
            <a:r>
              <a:rPr lang="ar-SA" sz="2000" dirty="0">
                <a:solidFill>
                  <a:schemeClr val="accent2">
                    <a:lumMod val="75000"/>
                  </a:schemeClr>
                </a:solidFill>
                <a:cs typeface="B Zar" pitchFamily="2" charset="-78"/>
              </a:rPr>
              <a:t>حضوري </a:t>
            </a:r>
            <a:r>
              <a:rPr lang="fa-IR" sz="2000" dirty="0">
                <a:solidFill>
                  <a:schemeClr val="accent2">
                    <a:lumMod val="75000"/>
                  </a:schemeClr>
                </a:solidFill>
                <a:cs typeface="B Zar" pitchFamily="2" charset="-78"/>
              </a:rPr>
              <a:t>به مراکز شهرستانها </a:t>
            </a:r>
            <a:r>
              <a:rPr lang="ar-SA" sz="2000" dirty="0">
                <a:solidFill>
                  <a:schemeClr val="accent2">
                    <a:lumMod val="75000"/>
                  </a:schemeClr>
                </a:solidFill>
                <a:cs typeface="B Zar" pitchFamily="2" charset="-78"/>
              </a:rPr>
              <a:t>نيست وخواسته هاي مشتريان </a:t>
            </a:r>
            <a:r>
              <a:rPr lang="fa-IR" sz="2000" dirty="0">
                <a:solidFill>
                  <a:schemeClr val="accent2">
                    <a:lumMod val="75000"/>
                  </a:schemeClr>
                </a:solidFill>
                <a:cs typeface="B Zar" pitchFamily="2" charset="-78"/>
              </a:rPr>
              <a:t>در کوتاهترین زمان ممکن و بدون نیاز به اعزام گروه عملیاتی  از مراكز شهرستانها  به آن نقاط, انجام می پذیرد.</a:t>
            </a:r>
            <a:endParaRPr lang="en-US" sz="2000" dirty="0">
              <a:solidFill>
                <a:schemeClr val="accent2">
                  <a:lumMod val="75000"/>
                </a:schemeClr>
              </a:solidFill>
              <a:cs typeface="Arial" charset="0"/>
            </a:endParaRPr>
          </a:p>
        </p:txBody>
      </p:sp>
      <p:pic>
        <p:nvPicPr>
          <p:cNvPr id="10" name="110.mp3">
            <a:hlinkClick r:id="" action="ppaction://media"/>
          </p:cNvPr>
          <p:cNvPicPr>
            <a:picLocks noRot="1" noChangeAspect="1"/>
          </p:cNvPicPr>
          <p:nvPr>
            <a:audioFile r:link="rId1"/>
          </p:nvPr>
        </p:nvPicPr>
        <p:blipFill>
          <a:blip r:embed="rId9"/>
          <a:srcRect/>
          <a:stretch>
            <a:fillRect/>
          </a:stretch>
        </p:blipFill>
        <p:spPr bwMode="auto">
          <a:xfrm>
            <a:off x="-714375" y="5429250"/>
            <a:ext cx="304800" cy="304800"/>
          </a:xfrm>
          <a:prstGeom prst="rect">
            <a:avLst/>
          </a:prstGeom>
          <a:noFill/>
          <a:ln w="9525">
            <a:noFill/>
            <a:miter lim="800000"/>
            <a:headEnd/>
            <a:tailEnd/>
          </a:ln>
        </p:spPr>
      </p:pic>
    </p:spTree>
  </p:cSld>
  <p:clrMapOvr>
    <a:masterClrMapping/>
  </p:clrMapOvr>
  <p:transition spd="med"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6000"/>
          </a:stretch>
        </a:blipFill>
        <a:effectLst/>
      </p:bgPr>
    </p:bg>
    <p:spTree>
      <p:nvGrpSpPr>
        <p:cNvPr id="1" name=""/>
        <p:cNvGrpSpPr/>
        <p:nvPr/>
      </p:nvGrpSpPr>
      <p:grpSpPr>
        <a:xfrm>
          <a:off x="0" y="0"/>
          <a:ext cx="0" cy="0"/>
          <a:chOff x="0" y="0"/>
          <a:chExt cx="0" cy="0"/>
        </a:xfrm>
      </p:grpSpPr>
      <p:pic>
        <p:nvPicPr>
          <p:cNvPr id="16386" name="Picture 2">
            <a:hlinkClick r:id="rId4" action="ppaction://hlinksldjump"/>
          </p:cNvPr>
          <p:cNvPicPr>
            <a:picLocks noChangeAspect="1"/>
          </p:cNvPicPr>
          <p:nvPr/>
        </p:nvPicPr>
        <p:blipFill>
          <a:blip r:embed="rId5"/>
          <a:srcRect/>
          <a:stretch>
            <a:fillRect/>
          </a:stretch>
        </p:blipFill>
        <p:spPr bwMode="auto">
          <a:xfrm>
            <a:off x="76200" y="6172200"/>
            <a:ext cx="685800" cy="685800"/>
          </a:xfrm>
          <a:prstGeom prst="rect">
            <a:avLst/>
          </a:prstGeom>
          <a:noFill/>
          <a:ln w="9525">
            <a:noFill/>
            <a:miter lim="800000"/>
            <a:headEnd/>
            <a:tailEnd/>
          </a:ln>
        </p:spPr>
      </p:pic>
      <p:pic>
        <p:nvPicPr>
          <p:cNvPr id="16387" name="Picture 3">
            <a:hlinkClick r:id="" action="ppaction://hlinkshowjump?jump=nextslide"/>
          </p:cNvPr>
          <p:cNvPicPr>
            <a:picLocks noChangeAspect="1"/>
          </p:cNvPicPr>
          <p:nvPr/>
        </p:nvPicPr>
        <p:blipFill>
          <a:blip r:embed="rId6"/>
          <a:srcRect/>
          <a:stretch>
            <a:fillRect/>
          </a:stretch>
        </p:blipFill>
        <p:spPr bwMode="auto">
          <a:xfrm>
            <a:off x="8478838" y="6503988"/>
            <a:ext cx="338137" cy="338137"/>
          </a:xfrm>
          <a:prstGeom prst="rect">
            <a:avLst/>
          </a:prstGeom>
          <a:noFill/>
          <a:ln w="9525">
            <a:noFill/>
            <a:miter lim="800000"/>
            <a:headEnd/>
            <a:tailEnd/>
          </a:ln>
        </p:spPr>
      </p:pic>
      <p:pic>
        <p:nvPicPr>
          <p:cNvPr id="16388" name="Picture 4">
            <a:hlinkClick r:id="" action="ppaction://hlinkshowjump?jump=previousslide"/>
          </p:cNvPr>
          <p:cNvPicPr>
            <a:picLocks noChangeAspect="1"/>
          </p:cNvPicPr>
          <p:nvPr/>
        </p:nvPicPr>
        <p:blipFill>
          <a:blip r:embed="rId7"/>
          <a:srcRect/>
          <a:stretch>
            <a:fillRect/>
          </a:stretch>
        </p:blipFill>
        <p:spPr bwMode="auto">
          <a:xfrm>
            <a:off x="8001000" y="6511925"/>
            <a:ext cx="338138" cy="338138"/>
          </a:xfrm>
          <a:prstGeom prst="rect">
            <a:avLst/>
          </a:prstGeom>
          <a:noFill/>
          <a:ln w="9525">
            <a:noFill/>
            <a:miter lim="800000"/>
            <a:headEnd/>
            <a:tailEnd/>
          </a:ln>
        </p:spPr>
      </p:pic>
      <p:sp>
        <p:nvSpPr>
          <p:cNvPr id="6" name="TextBox 5"/>
          <p:cNvSpPr txBox="1"/>
          <p:nvPr/>
        </p:nvSpPr>
        <p:spPr>
          <a:xfrm>
            <a:off x="1066800" y="214313"/>
            <a:ext cx="6934200" cy="523875"/>
          </a:xfrm>
          <a:prstGeom prst="rect">
            <a:avLst/>
          </a:prstGeom>
          <a:noFill/>
          <a:ln>
            <a:noFill/>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fa-IR" sz="2800" dirty="0">
                <a:solidFill>
                  <a:srgbClr val="FF0000"/>
                </a:solidFill>
                <a:cs typeface="B Titr" pitchFamily="2" charset="-78"/>
              </a:rPr>
              <a:t>شركت توزيع نيروي برق  خوزستان در يك نگاه </a:t>
            </a:r>
            <a:endParaRPr lang="en-US" sz="2800" dirty="0">
              <a:solidFill>
                <a:srgbClr val="FF0000"/>
              </a:solidFill>
              <a:cs typeface="B Titr" pitchFamily="2" charset="-78"/>
            </a:endParaRPr>
          </a:p>
        </p:txBody>
      </p:sp>
      <p:sp>
        <p:nvSpPr>
          <p:cNvPr id="16390" name="TextBox 6"/>
          <p:cNvSpPr txBox="1">
            <a:spLocks noChangeArrowheads="1"/>
          </p:cNvSpPr>
          <p:nvPr/>
        </p:nvSpPr>
        <p:spPr bwMode="auto">
          <a:xfrm>
            <a:off x="6715125" y="685800"/>
            <a:ext cx="2387600" cy="307975"/>
          </a:xfrm>
          <a:prstGeom prst="rect">
            <a:avLst/>
          </a:prstGeom>
          <a:noFill/>
          <a:ln w="9525">
            <a:noFill/>
            <a:miter lim="800000"/>
            <a:headEnd/>
            <a:tailEnd/>
          </a:ln>
        </p:spPr>
        <p:txBody>
          <a:bodyPr>
            <a:spAutoFit/>
          </a:bodyPr>
          <a:lstStyle/>
          <a:p>
            <a:pPr algn="ctr"/>
            <a:r>
              <a:rPr lang="fa-IR" sz="1400">
                <a:solidFill>
                  <a:schemeClr val="bg1"/>
                </a:solidFill>
                <a:latin typeface="IranNastaliq"/>
              </a:rPr>
              <a:t>شركت توزيع نيروي برق  خوزستان</a:t>
            </a:r>
            <a:endParaRPr lang="en-US" sz="1400">
              <a:solidFill>
                <a:schemeClr val="bg1"/>
              </a:solidFill>
              <a:latin typeface="IranNastaliq"/>
            </a:endParaRPr>
          </a:p>
        </p:txBody>
      </p:sp>
      <p:pic>
        <p:nvPicPr>
          <p:cNvPr id="8" name="Picture 7"/>
          <p:cNvPicPr>
            <a:picLocks noChangeAspect="1"/>
          </p:cNvPicPr>
          <p:nvPr/>
        </p:nvPicPr>
        <p:blipFill>
          <a:blip r:embed="rId8"/>
          <a:stretch>
            <a:fillRect/>
          </a:stretch>
        </p:blipFill>
        <p:spPr>
          <a:xfrm>
            <a:off x="8001000" y="0"/>
            <a:ext cx="530225" cy="650875"/>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0" y="1071546"/>
            <a:ext cx="9144000" cy="5286412"/>
          </a:xfrm>
          <a:prstGeom prst="roundRect">
            <a:avLst>
              <a:gd name="adj" fmla="val 8607"/>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0800000" scaled="1"/>
            <a:tileRect/>
          </a:gradFill>
          <a:ln>
            <a:solidFill>
              <a:srgbClr val="FF0000"/>
            </a:solidFill>
          </a:ln>
          <a:effectLst>
            <a:outerShdw sx="1000" sy="1000" algn="ctr" rotWithShape="0">
              <a:srgbClr val="000000"/>
            </a:outerShdw>
          </a:effectLst>
          <a:scene3d>
            <a:camera prst="orthographicFront"/>
            <a:lightRig rig="threePt" dir="t"/>
          </a:scene3d>
          <a:sp3d>
            <a:bevelT w="19050"/>
            <a:bevelB prst="relaxedInset"/>
          </a:sp3d>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مساحت</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تحت پوشش استان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57945</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كيلومتر مربع</a:t>
            </a: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جمعي</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ت تحت پوشش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3</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5</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00/000 نفر</a:t>
            </a: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تعداد شهرستان</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23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شهرستان</a:t>
            </a: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تعداد شهر</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61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شهر</a:t>
            </a: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تعداد بخش</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54</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بخش</a:t>
            </a: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تعداد كل روستا ها</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4000</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روستا</a:t>
            </a: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تعداد كل روستاهاي برقدار: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317</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5 روستا</a:t>
            </a: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درصد روستاهاي برقدار: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79</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درصد</a:t>
            </a: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تعداد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خانوار هاي</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برقدار از طريق انرژي خورشيدي</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105خانوار</a:t>
            </a:r>
            <a:endPar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endParaRP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درصد روستاهاي برقدار بالاي 20 خانوار</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100</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درصد</a:t>
            </a:r>
            <a:endPar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endParaRP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درصد خانوارهاي شهري برخوردار از برق</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100</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درصد</a:t>
            </a: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تعداد فيدر هاي فشار متوسط</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537</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دستگاه</a:t>
            </a:r>
          </a:p>
          <a:p>
            <a:pPr fontAlgn="auto">
              <a:spcBef>
                <a:spcPts val="0"/>
              </a:spcBef>
              <a:spcAft>
                <a:spcPts val="0"/>
              </a:spcAft>
              <a:defRPr/>
            </a:pP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تعداد كل مشتركين</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شهري با احتساب كنتور هاي روشنايي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618463</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اشتراك</a:t>
            </a:r>
          </a:p>
          <a:p>
            <a:pPr fontAlgn="auto">
              <a:spcBef>
                <a:spcPts val="0"/>
              </a:spcBef>
              <a:spcAft>
                <a:spcPts val="0"/>
              </a:spcAft>
              <a:defRPr/>
            </a:pP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تعداد كل مشتركين روستايي با احتساب كنتورهاي روشنايي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218065 </a:t>
            </a:r>
            <a:r>
              <a:rPr lang="fa-IR"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 </a:t>
            </a:r>
            <a:r>
              <a:rPr lang="ar-SA"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rPr>
              <a:t>اشتراك</a:t>
            </a:r>
            <a:endParaRPr lang="en-US" sz="2000" b="1" u="sng" dirty="0">
              <a:ln w="6350">
                <a:solidFill>
                  <a:schemeClr val="tx1"/>
                </a:solidFill>
              </a:ln>
              <a:solidFill>
                <a:srgbClr val="BA7D02"/>
              </a:solidFill>
              <a:effectLst>
                <a:outerShdw blurRad="38100" dist="38100" dir="2700000" algn="tl">
                  <a:srgbClr val="000000">
                    <a:alpha val="43137"/>
                  </a:srgbClr>
                </a:outerShdw>
              </a:effectLst>
              <a:latin typeface="Chiller" pitchFamily="82" charset="0"/>
              <a:cs typeface="B Zar" pitchFamily="2" charset="-78"/>
            </a:endParaRPr>
          </a:p>
        </p:txBody>
      </p:sp>
      <p:pic>
        <p:nvPicPr>
          <p:cNvPr id="9" name="110.mp3">
            <a:hlinkClick r:id="" action="ppaction://media"/>
          </p:cNvPr>
          <p:cNvPicPr>
            <a:picLocks noRot="1" noChangeAspect="1"/>
          </p:cNvPicPr>
          <p:nvPr>
            <a:audioFile r:link="rId1"/>
          </p:nvPr>
        </p:nvPicPr>
        <p:blipFill>
          <a:blip r:embed="rId9"/>
          <a:srcRect/>
          <a:stretch>
            <a:fillRect/>
          </a:stretch>
        </p:blipFill>
        <p:spPr bwMode="auto">
          <a:xfrm>
            <a:off x="785813" y="6072188"/>
            <a:ext cx="304800" cy="304800"/>
          </a:xfrm>
          <a:prstGeom prst="rect">
            <a:avLst/>
          </a:prstGeom>
          <a:noFill/>
          <a:ln w="9525">
            <a:noFill/>
            <a:miter lim="800000"/>
            <a:headEnd/>
            <a:tailEnd/>
          </a:ln>
        </p:spPr>
      </p:pic>
    </p:spTree>
  </p:cSld>
  <p:clrMapOvr>
    <a:masterClrMapping/>
  </p:clrMapOvr>
  <p:transition spd="med"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3"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17410" name="Picture 1">
            <a:hlinkClick r:id="rId3" action="ppaction://hlinksldjump"/>
          </p:cNvPr>
          <p:cNvPicPr>
            <a:picLocks noChangeAspect="1"/>
          </p:cNvPicPr>
          <p:nvPr/>
        </p:nvPicPr>
        <p:blipFill>
          <a:blip r:embed="rId4"/>
          <a:srcRect/>
          <a:stretch>
            <a:fillRect/>
          </a:stretch>
        </p:blipFill>
        <p:spPr bwMode="auto">
          <a:xfrm>
            <a:off x="76200" y="6172200"/>
            <a:ext cx="685800" cy="685800"/>
          </a:xfrm>
          <a:prstGeom prst="rect">
            <a:avLst/>
          </a:prstGeom>
          <a:noFill/>
          <a:ln w="9525">
            <a:noFill/>
            <a:miter lim="800000"/>
            <a:headEnd/>
            <a:tailEnd/>
          </a:ln>
        </p:spPr>
      </p:pic>
      <p:pic>
        <p:nvPicPr>
          <p:cNvPr id="17411" name="Picture 2">
            <a:hlinkClick r:id="" action="ppaction://hlinkshowjump?jump=nextslide"/>
          </p:cNvPr>
          <p:cNvPicPr>
            <a:picLocks noChangeAspect="1"/>
          </p:cNvPicPr>
          <p:nvPr/>
        </p:nvPicPr>
        <p:blipFill>
          <a:blip r:embed="rId5"/>
          <a:srcRect/>
          <a:stretch>
            <a:fillRect/>
          </a:stretch>
        </p:blipFill>
        <p:spPr bwMode="auto">
          <a:xfrm>
            <a:off x="8478838" y="6503988"/>
            <a:ext cx="338137" cy="338137"/>
          </a:xfrm>
          <a:prstGeom prst="rect">
            <a:avLst/>
          </a:prstGeom>
          <a:noFill/>
          <a:ln w="9525">
            <a:noFill/>
            <a:miter lim="800000"/>
            <a:headEnd/>
            <a:tailEnd/>
          </a:ln>
        </p:spPr>
      </p:pic>
      <p:pic>
        <p:nvPicPr>
          <p:cNvPr id="17412" name="Picture 3">
            <a:hlinkClick r:id="" action="ppaction://hlinkshowjump?jump=previousslide"/>
          </p:cNvPr>
          <p:cNvPicPr>
            <a:picLocks noChangeAspect="1"/>
          </p:cNvPicPr>
          <p:nvPr/>
        </p:nvPicPr>
        <p:blipFill>
          <a:blip r:embed="rId6"/>
          <a:srcRect/>
          <a:stretch>
            <a:fillRect/>
          </a:stretch>
        </p:blipFill>
        <p:spPr bwMode="auto">
          <a:xfrm>
            <a:off x="8001000" y="6511925"/>
            <a:ext cx="338138" cy="338138"/>
          </a:xfrm>
          <a:prstGeom prst="rect">
            <a:avLst/>
          </a:prstGeom>
          <a:noFill/>
          <a:ln w="9525">
            <a:noFill/>
            <a:miter lim="800000"/>
            <a:headEnd/>
            <a:tailEnd/>
          </a:ln>
        </p:spPr>
      </p:pic>
      <p:sp>
        <p:nvSpPr>
          <p:cNvPr id="5" name="TextBox 4"/>
          <p:cNvSpPr txBox="1"/>
          <p:nvPr/>
        </p:nvSpPr>
        <p:spPr>
          <a:xfrm>
            <a:off x="1066800" y="142852"/>
            <a:ext cx="5576902" cy="523220"/>
          </a:xfrm>
          <a:prstGeom prst="rect">
            <a:avLst/>
          </a:prstGeom>
          <a:solidFill>
            <a:schemeClr val="tx1">
              <a:lumMod val="50000"/>
              <a:lumOff val="50000"/>
            </a:schemeClr>
          </a:solidFill>
          <a:ln>
            <a:noFill/>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fa-IR"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محدوده جغرافيايي و تاريخچه</a:t>
            </a:r>
            <a:endPar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endParaRPr>
          </a:p>
        </p:txBody>
      </p:sp>
      <p:sp>
        <p:nvSpPr>
          <p:cNvPr id="17414" name="TextBox 5"/>
          <p:cNvSpPr txBox="1">
            <a:spLocks noChangeArrowheads="1"/>
          </p:cNvSpPr>
          <p:nvPr/>
        </p:nvSpPr>
        <p:spPr bwMode="auto">
          <a:xfrm>
            <a:off x="6715125" y="685800"/>
            <a:ext cx="2143125" cy="276225"/>
          </a:xfrm>
          <a:prstGeom prst="rect">
            <a:avLst/>
          </a:prstGeom>
          <a:noFill/>
          <a:ln w="9525">
            <a:noFill/>
            <a:miter lim="800000"/>
            <a:headEnd/>
            <a:tailEnd/>
          </a:ln>
        </p:spPr>
        <p:txBody>
          <a:bodyPr>
            <a:spAutoFit/>
          </a:bodyPr>
          <a:lstStyle/>
          <a:p>
            <a:pPr algn="ctr"/>
            <a:r>
              <a:rPr lang="fa-IR" sz="1200">
                <a:latin typeface="IranNastaliq"/>
              </a:rPr>
              <a:t>شركت توزيع نيروي برق  خوزستان</a:t>
            </a:r>
            <a:endParaRPr lang="en-US" sz="1200">
              <a:latin typeface="IranNastaliq"/>
            </a:endParaRPr>
          </a:p>
        </p:txBody>
      </p:sp>
      <p:pic>
        <p:nvPicPr>
          <p:cNvPr id="7" name="Picture 6"/>
          <p:cNvPicPr>
            <a:picLocks noChangeAspect="1"/>
          </p:cNvPicPr>
          <p:nvPr/>
        </p:nvPicPr>
        <p:blipFill>
          <a:blip r:embed="rId7"/>
          <a:stretch>
            <a:fillRect/>
          </a:stretch>
        </p:blipFill>
        <p:spPr>
          <a:xfrm>
            <a:off x="7358063" y="0"/>
            <a:ext cx="530225" cy="650875"/>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214313" y="1143000"/>
            <a:ext cx="8643937" cy="5143500"/>
          </a:xfrm>
          <a:prstGeom prst="roundRect">
            <a:avLst>
              <a:gd name="adj" fmla="val 8607"/>
            </a:avLst>
          </a:prstGeom>
          <a:solidFill>
            <a:srgbClr val="000000">
              <a:alpha val="76000"/>
            </a:srgbClr>
          </a:solidFill>
        </p:spPr>
        <p:style>
          <a:lnRef idx="2">
            <a:schemeClr val="dk1">
              <a:shade val="50000"/>
            </a:schemeClr>
          </a:lnRef>
          <a:fillRef idx="1">
            <a:schemeClr val="dk1"/>
          </a:fillRef>
          <a:effectRef idx="0">
            <a:schemeClr val="dk1"/>
          </a:effectRef>
          <a:fontRef idx="minor">
            <a:schemeClr val="lt1"/>
          </a:fontRef>
        </p:style>
        <p:txBody>
          <a:bodyPr anchor="ctr"/>
          <a:lstStyle/>
          <a:p>
            <a:pPr fontAlgn="auto">
              <a:lnSpc>
                <a:spcPct val="150000"/>
              </a:lnSpc>
              <a:spcBef>
                <a:spcPts val="0"/>
              </a:spcBef>
              <a:spcAft>
                <a:spcPts val="0"/>
              </a:spcAft>
              <a:defRPr/>
            </a:pPr>
            <a:r>
              <a:rPr lang="fa-IR" sz="1600" dirty="0">
                <a:solidFill>
                  <a:schemeClr val="bg1"/>
                </a:solidFill>
                <a:cs typeface="B Nazanin" pitchFamily="2" charset="-78"/>
              </a:rPr>
              <a:t>خوزستان از شمال به </a:t>
            </a:r>
            <a:r>
              <a:rPr lang="fa-IR" sz="1600" u="sng" dirty="0">
                <a:solidFill>
                  <a:schemeClr val="bg1"/>
                </a:solidFill>
                <a:cs typeface="B Nazanin" pitchFamily="2" charset="-78"/>
                <a:hlinkClick r:id="rId8" tooltip="استان"/>
              </a:rPr>
              <a:t>استان</a:t>
            </a:r>
            <a:r>
              <a:rPr lang="fa-IR" sz="1600" dirty="0">
                <a:solidFill>
                  <a:schemeClr val="bg1"/>
                </a:solidFill>
                <a:cs typeface="B Nazanin" pitchFamily="2" charset="-78"/>
              </a:rPr>
              <a:t> </a:t>
            </a:r>
            <a:r>
              <a:rPr lang="fa-IR" sz="1600" u="sng" dirty="0">
                <a:solidFill>
                  <a:schemeClr val="bg1"/>
                </a:solidFill>
                <a:cs typeface="B Nazanin" pitchFamily="2" charset="-78"/>
                <a:hlinkClick r:id="rId9" tooltip="لرستان"/>
              </a:rPr>
              <a:t>لرستان</a:t>
            </a:r>
            <a:r>
              <a:rPr lang="fa-IR" sz="1600" dirty="0">
                <a:solidFill>
                  <a:schemeClr val="bg1"/>
                </a:solidFill>
                <a:cs typeface="B Nazanin" pitchFamily="2" charset="-78"/>
              </a:rPr>
              <a:t>، از شمال شرقی و شرق به‌استانهای </a:t>
            </a:r>
            <a:r>
              <a:rPr lang="fa-IR" sz="1600" u="sng" dirty="0">
                <a:solidFill>
                  <a:schemeClr val="bg1"/>
                </a:solidFill>
                <a:cs typeface="B Nazanin" pitchFamily="2" charset="-78"/>
                <a:hlinkClick r:id="rId10" tooltip="استان اصفهان"/>
              </a:rPr>
              <a:t>اصفهان</a:t>
            </a:r>
            <a:r>
              <a:rPr lang="fa-IR" sz="1600" dirty="0">
                <a:solidFill>
                  <a:schemeClr val="bg1"/>
                </a:solidFill>
                <a:cs typeface="B Nazanin" pitchFamily="2" charset="-78"/>
              </a:rPr>
              <a:t> و </a:t>
            </a:r>
            <a:r>
              <a:rPr lang="fa-IR" sz="1600" u="sng" dirty="0">
                <a:solidFill>
                  <a:schemeClr val="bg1"/>
                </a:solidFill>
                <a:cs typeface="B Nazanin" pitchFamily="2" charset="-78"/>
                <a:hlinkClick r:id="rId11" tooltip="استان چهارمحال و بختیاری"/>
              </a:rPr>
              <a:t>چهارمحال و بختیاری</a:t>
            </a:r>
            <a:r>
              <a:rPr lang="fa-IR" sz="1600" dirty="0">
                <a:solidFill>
                  <a:schemeClr val="bg1"/>
                </a:solidFill>
                <a:cs typeface="B Nazanin" pitchFamily="2" charset="-78"/>
              </a:rPr>
              <a:t>، از شمال غربی به‌استان </a:t>
            </a:r>
            <a:r>
              <a:rPr lang="fa-IR" sz="1600" u="sng" dirty="0">
                <a:solidFill>
                  <a:schemeClr val="bg1"/>
                </a:solidFill>
                <a:cs typeface="B Nazanin" pitchFamily="2" charset="-78"/>
                <a:hlinkClick r:id="rId12" tooltip="ایلام"/>
              </a:rPr>
              <a:t>ایلام</a:t>
            </a:r>
            <a:r>
              <a:rPr lang="fa-IR" sz="1600" dirty="0">
                <a:solidFill>
                  <a:schemeClr val="bg1"/>
                </a:solidFill>
                <a:cs typeface="B Nazanin" pitchFamily="2" charset="-78"/>
              </a:rPr>
              <a:t>، از </a:t>
            </a:r>
            <a:r>
              <a:rPr lang="fa-IR" sz="1600" u="sng" dirty="0">
                <a:solidFill>
                  <a:schemeClr val="bg1"/>
                </a:solidFill>
                <a:cs typeface="B Nazanin" pitchFamily="2" charset="-78"/>
                <a:hlinkClick r:id="rId13" tooltip="شرق"/>
              </a:rPr>
              <a:t>شرق</a:t>
            </a:r>
            <a:r>
              <a:rPr lang="fa-IR" sz="1600" dirty="0">
                <a:solidFill>
                  <a:schemeClr val="bg1"/>
                </a:solidFill>
                <a:cs typeface="B Nazanin" pitchFamily="2" charset="-78"/>
              </a:rPr>
              <a:t> و جنوب شرقی به </a:t>
            </a:r>
            <a:r>
              <a:rPr lang="fa-IR" sz="1600" u="sng" dirty="0">
                <a:solidFill>
                  <a:schemeClr val="bg1"/>
                </a:solidFill>
                <a:cs typeface="B Nazanin" pitchFamily="2" charset="-78"/>
                <a:hlinkClick r:id="rId14" tooltip="استان کهگیلویه و بویراحمد"/>
              </a:rPr>
              <a:t>استان کهگیلویه و بویراحمد</a:t>
            </a:r>
            <a:r>
              <a:rPr lang="fa-IR" sz="1600" dirty="0">
                <a:solidFill>
                  <a:schemeClr val="bg1"/>
                </a:solidFill>
                <a:cs typeface="B Nazanin" pitchFamily="2" charset="-78"/>
              </a:rPr>
              <a:t>، از جنوب به استان بوشهر و</a:t>
            </a:r>
            <a:r>
              <a:rPr lang="fa-IR" sz="1600" u="sng" dirty="0">
                <a:solidFill>
                  <a:schemeClr val="bg1"/>
                </a:solidFill>
                <a:cs typeface="B Nazanin" pitchFamily="2" charset="-78"/>
                <a:hlinkClick r:id="rId15" tooltip="خلیج فارس"/>
              </a:rPr>
              <a:t>خلیج فارس</a:t>
            </a:r>
            <a:r>
              <a:rPr lang="fa-IR" sz="1600" dirty="0">
                <a:solidFill>
                  <a:schemeClr val="bg1"/>
                </a:solidFill>
                <a:cs typeface="B Nazanin" pitchFamily="2" charset="-78"/>
              </a:rPr>
              <a:t>، و از غرب به </a:t>
            </a:r>
            <a:r>
              <a:rPr lang="fa-IR" sz="1600" u="sng" dirty="0">
                <a:solidFill>
                  <a:schemeClr val="bg1"/>
                </a:solidFill>
                <a:cs typeface="B Nazanin" pitchFamily="2" charset="-78"/>
                <a:hlinkClick r:id="rId16" tooltip="کشور"/>
              </a:rPr>
              <a:t>کشور</a:t>
            </a:r>
            <a:r>
              <a:rPr lang="fa-IR" sz="1600" dirty="0">
                <a:solidFill>
                  <a:schemeClr val="bg1"/>
                </a:solidFill>
                <a:cs typeface="B Nazanin" pitchFamily="2" charset="-78"/>
              </a:rPr>
              <a:t> </a:t>
            </a:r>
            <a:r>
              <a:rPr lang="fa-IR" sz="1600" u="sng" dirty="0">
                <a:solidFill>
                  <a:schemeClr val="bg1"/>
                </a:solidFill>
                <a:cs typeface="B Nazanin" pitchFamily="2" charset="-78"/>
                <a:hlinkClick r:id="rId17" tooltip="عراق"/>
              </a:rPr>
              <a:t>عراق</a:t>
            </a:r>
            <a:r>
              <a:rPr lang="fa-IR" sz="1600" dirty="0">
                <a:solidFill>
                  <a:schemeClr val="bg1"/>
                </a:solidFill>
                <a:cs typeface="B Nazanin" pitchFamily="2" charset="-78"/>
              </a:rPr>
              <a:t> محدود می‌شود.</a:t>
            </a:r>
            <a:r>
              <a:rPr lang="fa-IR" sz="1600" u="sng" baseline="30000" dirty="0">
                <a:solidFill>
                  <a:schemeClr val="bg1"/>
                </a:solidFill>
                <a:cs typeface="B Nazanin" pitchFamily="2" charset="-78"/>
                <a:hlinkClick r:id="rId18"/>
              </a:rPr>
              <a:t>[۲]</a:t>
            </a:r>
            <a:r>
              <a:rPr lang="fa-IR" sz="1600" dirty="0">
                <a:solidFill>
                  <a:schemeClr val="bg1"/>
                </a:solidFill>
                <a:cs typeface="B Nazanin" pitchFamily="2" charset="-78"/>
              </a:rPr>
              <a:t> این استان با جمعیّت ۴٬۵۳۱٬۷۲۰ نفر (سرشماری ۱۳۹۰) دارای ۱،۰۸۳،۳۴۱ خانوار است که این تعداد شامل ۷۹۳ هزار و ۲۸۹ خانوار شهری و ۲۹۰ هزار و ۵۲ خانوار روستایی است.</a:t>
            </a:r>
            <a:r>
              <a:rPr lang="fa-IR" sz="1600" u="sng" baseline="30000" dirty="0">
                <a:solidFill>
                  <a:schemeClr val="bg1"/>
                </a:solidFill>
                <a:cs typeface="B Nazanin" pitchFamily="2" charset="-78"/>
                <a:hlinkClick r:id="rId18"/>
              </a:rPr>
              <a:t>[۳]</a:t>
            </a:r>
            <a:r>
              <a:rPr lang="fa-IR" sz="1600" dirty="0">
                <a:solidFill>
                  <a:schemeClr val="bg1"/>
                </a:solidFill>
                <a:cs typeface="B Nazanin" pitchFamily="2" charset="-78"/>
              </a:rPr>
              <a:t> استان خوزستان در محدوده ۴۷ درجه و ۴۲ دقیقه تا ۵۰ درجه و ۳۹ دقیقه طول شرقی از </a:t>
            </a:r>
            <a:r>
              <a:rPr lang="fa-IR" sz="1600" u="sng" dirty="0">
                <a:solidFill>
                  <a:schemeClr val="bg1"/>
                </a:solidFill>
                <a:cs typeface="B Nazanin" pitchFamily="2" charset="-78"/>
                <a:hlinkClick r:id="rId19" tooltip="نصف‌النهار"/>
              </a:rPr>
              <a:t>نصف‌النهار</a:t>
            </a:r>
            <a:r>
              <a:rPr lang="fa-IR" sz="1600" dirty="0">
                <a:solidFill>
                  <a:schemeClr val="bg1"/>
                </a:solidFill>
                <a:cs typeface="B Nazanin" pitchFamily="2" charset="-78"/>
              </a:rPr>
              <a:t> </a:t>
            </a:r>
            <a:r>
              <a:rPr lang="fa-IR" sz="1600" u="sng" dirty="0">
                <a:solidFill>
                  <a:schemeClr val="bg1"/>
                </a:solidFill>
                <a:cs typeface="B Nazanin" pitchFamily="2" charset="-78"/>
                <a:hlinkClick r:id="rId20" tooltip="گرینویچ"/>
              </a:rPr>
              <a:t>گرینویچ</a:t>
            </a:r>
            <a:r>
              <a:rPr lang="fa-IR" sz="1600" dirty="0">
                <a:solidFill>
                  <a:schemeClr val="bg1"/>
                </a:solidFill>
                <a:cs typeface="B Nazanin" pitchFamily="2" charset="-78"/>
              </a:rPr>
              <a:t> و ۲۹ درجه و ۵۸ دقیقه تا ۳۲ درجه و ۵۸ دقیقه شمالی از </a:t>
            </a:r>
            <a:r>
              <a:rPr lang="fa-IR" sz="1600" u="sng" dirty="0">
                <a:solidFill>
                  <a:schemeClr val="bg1"/>
                </a:solidFill>
                <a:cs typeface="B Nazanin" pitchFamily="2" charset="-78"/>
                <a:hlinkClick r:id="rId21" tooltip="خط استوا"/>
              </a:rPr>
              <a:t>خط استوا</a:t>
            </a:r>
            <a:r>
              <a:rPr lang="fa-IR" sz="1600" dirty="0">
                <a:solidFill>
                  <a:schemeClr val="bg1"/>
                </a:solidFill>
                <a:cs typeface="B Nazanin" pitchFamily="2" charset="-78"/>
              </a:rPr>
              <a:t> قراردارد</a:t>
            </a:r>
            <a:r>
              <a:rPr lang="ar-SA" sz="1600" dirty="0">
                <a:solidFill>
                  <a:schemeClr val="bg1"/>
                </a:solidFill>
                <a:cs typeface="B Nazanin" pitchFamily="2" charset="-78"/>
              </a:rPr>
              <a:t> </a:t>
            </a:r>
            <a:r>
              <a:rPr lang="fa-IR" sz="1600" dirty="0">
                <a:solidFill>
                  <a:schemeClr val="bg1"/>
                </a:solidFill>
                <a:cs typeface="B Nazanin" pitchFamily="2" charset="-78"/>
              </a:rPr>
              <a:t>.</a:t>
            </a:r>
            <a:endParaRPr lang="en-US" sz="1600" dirty="0">
              <a:solidFill>
                <a:schemeClr val="bg1"/>
              </a:solidFill>
              <a:cs typeface="B Nazanin" pitchFamily="2" charset="-78"/>
            </a:endParaRPr>
          </a:p>
          <a:p>
            <a:pPr>
              <a:defRPr/>
            </a:pPr>
            <a:r>
              <a:rPr lang="fa-IR" sz="1600" dirty="0">
                <a:solidFill>
                  <a:schemeClr val="bg1"/>
                </a:solidFill>
                <a:cs typeface="B Nazanin" pitchFamily="2" charset="-78"/>
              </a:rPr>
              <a:t>رونق و شکوه خوزستان در پایان امپراتوری ساسانیان با وجود شهرهای </a:t>
            </a:r>
            <a:r>
              <a:rPr lang="fa-IR" sz="1600" dirty="0">
                <a:solidFill>
                  <a:schemeClr val="bg1"/>
                </a:solidFill>
                <a:cs typeface="B Nazanin" pitchFamily="2" charset="-78"/>
                <a:hlinkClick r:id="rId22" tooltip="گندی شاپور"/>
              </a:rPr>
              <a:t>گندی شاپور</a:t>
            </a:r>
            <a:r>
              <a:rPr lang="fa-IR" sz="1600" dirty="0">
                <a:solidFill>
                  <a:schemeClr val="bg1"/>
                </a:solidFill>
                <a:cs typeface="B Nazanin" pitchFamily="2" charset="-78"/>
              </a:rPr>
              <a:t> ، </a:t>
            </a:r>
            <a:r>
              <a:rPr lang="fa-IR" sz="1600" dirty="0">
                <a:solidFill>
                  <a:schemeClr val="bg1"/>
                </a:solidFill>
                <a:cs typeface="B Nazanin" pitchFamily="2" charset="-78"/>
                <a:hlinkClick r:id="rId23" tooltip="ایوان کرخه"/>
              </a:rPr>
              <a:t>ایوان کرخه</a:t>
            </a:r>
            <a:r>
              <a:rPr lang="fa-IR" sz="1600" dirty="0">
                <a:solidFill>
                  <a:schemeClr val="bg1"/>
                </a:solidFill>
                <a:cs typeface="B Nazanin" pitchFamily="2" charset="-78"/>
              </a:rPr>
              <a:t> ، </a:t>
            </a:r>
            <a:r>
              <a:rPr lang="fa-IR" sz="1600" dirty="0">
                <a:solidFill>
                  <a:schemeClr val="bg1"/>
                </a:solidFill>
                <a:cs typeface="B Nazanin" pitchFamily="2" charset="-78"/>
                <a:hlinkClick r:id="rId24" tooltip="رامهرمز"/>
              </a:rPr>
              <a:t>رامهرمز</a:t>
            </a:r>
            <a:r>
              <a:rPr lang="fa-IR" sz="1600" dirty="0">
                <a:solidFill>
                  <a:schemeClr val="bg1"/>
                </a:solidFill>
                <a:cs typeface="B Nazanin" pitchFamily="2" charset="-78"/>
              </a:rPr>
              <a:t> ، </a:t>
            </a:r>
            <a:r>
              <a:rPr lang="fa-IR" sz="1600" dirty="0">
                <a:solidFill>
                  <a:schemeClr val="bg1"/>
                </a:solidFill>
                <a:cs typeface="B Nazanin" pitchFamily="2" charset="-78"/>
                <a:hlinkClick r:id="rId25" tooltip="شوشتر"/>
              </a:rPr>
              <a:t>شوشتر</a:t>
            </a:r>
            <a:r>
              <a:rPr lang="fa-IR" sz="1600" dirty="0">
                <a:solidFill>
                  <a:schemeClr val="bg1"/>
                </a:solidFill>
                <a:cs typeface="B Nazanin" pitchFamily="2" charset="-78"/>
              </a:rPr>
              <a:t> ، سوسنگرد(باستان) ، اهوازدشیر و.. به اوج خود رسیده بود</a:t>
            </a:r>
            <a:r>
              <a:rPr lang="ar-SA" sz="1600" dirty="0">
                <a:solidFill>
                  <a:schemeClr val="bg1"/>
                </a:solidFill>
                <a:cs typeface="B Nazanin" pitchFamily="2" charset="-78"/>
              </a:rPr>
              <a:t> </a:t>
            </a:r>
            <a:r>
              <a:rPr lang="fa-IR" sz="1600" dirty="0">
                <a:solidFill>
                  <a:schemeClr val="bg1"/>
                </a:solidFill>
                <a:cs typeface="B Nazanin" pitchFamily="2" charset="-78"/>
              </a:rPr>
              <a:t>. این منطقه مرکز پویایی و بسیاری از رویدادهای تاریخ ایران باستان بود</a:t>
            </a:r>
            <a:r>
              <a:rPr lang="ar-SA" sz="1600" dirty="0">
                <a:solidFill>
                  <a:schemeClr val="bg1"/>
                </a:solidFill>
                <a:cs typeface="B Nazanin" pitchFamily="2" charset="-78"/>
              </a:rPr>
              <a:t> </a:t>
            </a:r>
            <a:r>
              <a:rPr lang="fa-IR" sz="1600" dirty="0">
                <a:solidFill>
                  <a:schemeClr val="bg1"/>
                </a:solidFill>
                <a:cs typeface="B Nazanin" pitchFamily="2" charset="-78"/>
              </a:rPr>
              <a:t>. ماجرای ظهور و قتل </a:t>
            </a:r>
            <a:r>
              <a:rPr lang="fa-IR" sz="1600" dirty="0">
                <a:solidFill>
                  <a:schemeClr val="bg1"/>
                </a:solidFill>
                <a:cs typeface="B Nazanin" pitchFamily="2" charset="-78"/>
                <a:hlinkClick r:id="rId26" tooltip="مانی"/>
              </a:rPr>
              <a:t>مانی</a:t>
            </a:r>
            <a:r>
              <a:rPr lang="fa-IR" sz="1600" dirty="0">
                <a:solidFill>
                  <a:schemeClr val="bg1"/>
                </a:solidFill>
                <a:cs typeface="B Nazanin" pitchFamily="2" charset="-78"/>
              </a:rPr>
              <a:t> در </a:t>
            </a:r>
            <a:r>
              <a:rPr lang="fa-IR" sz="1600" dirty="0">
                <a:solidFill>
                  <a:schemeClr val="bg1"/>
                </a:solidFill>
                <a:cs typeface="B Nazanin" pitchFamily="2" charset="-78"/>
                <a:hlinkClick r:id="rId24" tooltip="رامهرمز"/>
              </a:rPr>
              <a:t>رامهرمز</a:t>
            </a:r>
            <a:r>
              <a:rPr lang="fa-IR" sz="1600" dirty="0">
                <a:solidFill>
                  <a:schemeClr val="bg1"/>
                </a:solidFill>
                <a:cs typeface="B Nazanin" pitchFamily="2" charset="-78"/>
              </a:rPr>
              <a:t> و </a:t>
            </a:r>
            <a:r>
              <a:rPr lang="fa-IR" sz="1600" dirty="0">
                <a:solidFill>
                  <a:schemeClr val="bg1"/>
                </a:solidFill>
                <a:cs typeface="B Nazanin" pitchFamily="2" charset="-78"/>
                <a:hlinkClick r:id="rId27" tooltip="جندی شاپور"/>
              </a:rPr>
              <a:t>جندی شاپور</a:t>
            </a:r>
            <a:r>
              <a:rPr lang="fa-IR" sz="1600" dirty="0">
                <a:solidFill>
                  <a:schemeClr val="bg1"/>
                </a:solidFill>
                <a:cs typeface="B Nazanin" pitchFamily="2" charset="-78"/>
              </a:rPr>
              <a:t>، ساخت مراکز دانشگاهی در خوزستان و بسیاری دیگر، همگی نشان دهنده مرکز اصلی پویایی ایران پیش از </a:t>
            </a:r>
            <a:r>
              <a:rPr lang="fa-IR" sz="1600" dirty="0">
                <a:solidFill>
                  <a:schemeClr val="bg1"/>
                </a:solidFill>
                <a:cs typeface="B Nazanin" pitchFamily="2" charset="-78"/>
                <a:hlinkClick r:id="rId28" tooltip="اسلام"/>
              </a:rPr>
              <a:t>اسلام</a:t>
            </a:r>
            <a:r>
              <a:rPr lang="fa-IR" sz="1600" dirty="0">
                <a:solidFill>
                  <a:schemeClr val="bg1"/>
                </a:solidFill>
                <a:cs typeface="B Nazanin" pitchFamily="2" charset="-78"/>
              </a:rPr>
              <a:t> بوده است. سرانجام در سده های چهارم هجری به بعد زوال خوزستان به دلایل متعدد آغاز گردید</a:t>
            </a:r>
            <a:r>
              <a:rPr lang="ar-SA" sz="1600" dirty="0">
                <a:solidFill>
                  <a:schemeClr val="bg1"/>
                </a:solidFill>
                <a:cs typeface="B Nazanin" pitchFamily="2" charset="-78"/>
              </a:rPr>
              <a:t>  </a:t>
            </a:r>
            <a:r>
              <a:rPr lang="fa-IR" sz="1600" dirty="0">
                <a:solidFill>
                  <a:schemeClr val="bg1"/>
                </a:solidFill>
                <a:cs typeface="B Nazanin" pitchFamily="2" charset="-78"/>
              </a:rPr>
              <a:t>.</a:t>
            </a:r>
          </a:p>
          <a:p>
            <a:pPr>
              <a:defRPr/>
            </a:pPr>
            <a:r>
              <a:rPr lang="fa-IR" sz="1600" dirty="0">
                <a:solidFill>
                  <a:schemeClr val="bg1"/>
                </a:solidFill>
                <a:cs typeface="B Nazanin" pitchFamily="2" charset="-78"/>
              </a:rPr>
              <a:t>تندیس سردار اشکانی، </a:t>
            </a:r>
            <a:r>
              <a:rPr lang="fa-IR" sz="1600" dirty="0">
                <a:solidFill>
                  <a:schemeClr val="bg1"/>
                </a:solidFill>
                <a:cs typeface="B Nazanin" pitchFamily="2" charset="-78"/>
                <a:hlinkClick r:id="rId29" tooltip="ایذه"/>
              </a:rPr>
              <a:t>ایذه</a:t>
            </a:r>
            <a:r>
              <a:rPr lang="fa-IR" sz="1600" dirty="0">
                <a:solidFill>
                  <a:schemeClr val="bg1"/>
                </a:solidFill>
                <a:cs typeface="B Nazanin" pitchFamily="2" charset="-78"/>
              </a:rPr>
              <a:t> ، خوزستان. حین کندن قطعه زمینی برای ساخت خانه کشف شده است. این تندیس جزو معدود آثار کشف شده از دوره پارتی در ایران است و در موزه ایران باستان نگهداری می شود</a:t>
            </a:r>
            <a:r>
              <a:rPr lang="ar-SA" sz="1600" dirty="0">
                <a:solidFill>
                  <a:schemeClr val="bg1"/>
                </a:solidFill>
                <a:cs typeface="B Nazanin" pitchFamily="2" charset="-78"/>
              </a:rPr>
              <a:t>  </a:t>
            </a:r>
            <a:r>
              <a:rPr lang="fa-IR" sz="1600" dirty="0">
                <a:solidFill>
                  <a:schemeClr val="bg1"/>
                </a:solidFill>
                <a:cs typeface="B Nazanin" pitchFamily="2" charset="-78"/>
              </a:rPr>
              <a:t>.</a:t>
            </a:r>
            <a:endParaRPr lang="en-US" sz="1600" dirty="0">
              <a:solidFill>
                <a:schemeClr val="bg1"/>
              </a:solidFill>
              <a:cs typeface="B Nazanin" pitchFamily="2" charset="-78"/>
            </a:endParaRPr>
          </a:p>
          <a:p>
            <a:pPr>
              <a:defRPr/>
            </a:pPr>
            <a:r>
              <a:rPr lang="fa-IR" sz="1600" dirty="0">
                <a:solidFill>
                  <a:schemeClr val="bg1"/>
                </a:solidFill>
                <a:cs typeface="B Nazanin" pitchFamily="2" charset="-78"/>
              </a:rPr>
              <a:t>در کتیبه </a:t>
            </a:r>
            <a:r>
              <a:rPr lang="fa-IR" sz="1600" dirty="0">
                <a:solidFill>
                  <a:schemeClr val="bg1"/>
                </a:solidFill>
                <a:cs typeface="B Nazanin" pitchFamily="2" charset="-78"/>
                <a:hlinkClick r:id="rId30" tooltip="بیستون"/>
              </a:rPr>
              <a:t>بیستون</a:t>
            </a:r>
            <a:r>
              <a:rPr lang="fa-IR" sz="1600" dirty="0">
                <a:solidFill>
                  <a:schemeClr val="bg1"/>
                </a:solidFill>
                <a:cs typeface="B Nazanin" pitchFamily="2" charset="-78"/>
              </a:rPr>
              <a:t> ، خوزستان با لفظ اوز یا اوجیه ذکر گشته و در قدیمی ترین و معتبر ترین فهرست مراکز مهم ایران، پس از پارس اسم خوزستان و پس از آن ماد بمیان آمده و ذکر شده است. در کتیبه جنوبی </a:t>
            </a:r>
            <a:r>
              <a:rPr lang="fa-IR" sz="1600" dirty="0">
                <a:solidFill>
                  <a:schemeClr val="bg1"/>
                </a:solidFill>
                <a:cs typeface="B Nazanin" pitchFamily="2" charset="-78"/>
                <a:hlinkClick r:id="rId31" tooltip="تخت جمشید"/>
              </a:rPr>
              <a:t>تخت جمشید</a:t>
            </a:r>
            <a:r>
              <a:rPr lang="fa-IR" sz="1600" dirty="0">
                <a:solidFill>
                  <a:schemeClr val="bg1"/>
                </a:solidFill>
                <a:cs typeface="B Nazanin" pitchFamily="2" charset="-78"/>
              </a:rPr>
              <a:t> از </a:t>
            </a:r>
            <a:r>
              <a:rPr lang="fa-IR" sz="1600" dirty="0">
                <a:solidFill>
                  <a:schemeClr val="bg1"/>
                </a:solidFill>
                <a:cs typeface="B Nazanin" pitchFamily="2" charset="-78"/>
                <a:hlinkClick r:id="rId32" tooltip="داریوش"/>
              </a:rPr>
              <a:t>داریوش</a:t>
            </a:r>
            <a:r>
              <a:rPr lang="fa-IR" sz="1600" dirty="0">
                <a:solidFill>
                  <a:schemeClr val="bg1"/>
                </a:solidFill>
                <a:cs typeface="B Nazanin" pitchFamily="2" charset="-78"/>
              </a:rPr>
              <a:t>، نام خوزستان مقدم بر ماد و در لوحه سنگی </a:t>
            </a:r>
            <a:r>
              <a:rPr lang="fa-IR" sz="1600" dirty="0">
                <a:solidFill>
                  <a:schemeClr val="bg1"/>
                </a:solidFill>
                <a:cs typeface="B Nazanin" pitchFamily="2" charset="-78"/>
                <a:hlinkClick r:id="rId33" tooltip="خشایار شاه"/>
              </a:rPr>
              <a:t>خشایار شاه</a:t>
            </a:r>
            <a:r>
              <a:rPr lang="fa-IR" sz="1600" dirty="0">
                <a:solidFill>
                  <a:schemeClr val="bg1"/>
                </a:solidFill>
                <a:cs typeface="B Nazanin" pitchFamily="2" charset="-78"/>
              </a:rPr>
              <a:t>، نام ایلام پس از ماد ذکر شده است، همین طور در نقش رستم، خوزستان پس از اسم ماد آمده است.</a:t>
            </a:r>
            <a:r>
              <a:rPr lang="fa-IR" sz="1600" dirty="0">
                <a:solidFill>
                  <a:schemeClr val="bg1"/>
                </a:solidFill>
              </a:rPr>
              <a:t> در کتاب </a:t>
            </a:r>
            <a:r>
              <a:rPr lang="fa-IR" sz="1600" dirty="0">
                <a:solidFill>
                  <a:schemeClr val="bg1"/>
                </a:solidFill>
                <a:hlinkClick r:id="rId34" tooltip="نزهه المشتاق فی اختراق الافاق"/>
              </a:rPr>
              <a:t>نزهه المشتاق فی اختراق الافاق</a:t>
            </a:r>
            <a:r>
              <a:rPr lang="fa-IR" sz="1600" dirty="0">
                <a:solidFill>
                  <a:schemeClr val="bg1"/>
                </a:solidFill>
              </a:rPr>
              <a:t> </a:t>
            </a:r>
            <a:r>
              <a:rPr lang="fa-IR" sz="1600" dirty="0">
                <a:solidFill>
                  <a:schemeClr val="bg1"/>
                </a:solidFill>
                <a:hlinkClick r:id="rId35" tooltip="شریف ادریسی"/>
              </a:rPr>
              <a:t>شریف ادریسی</a:t>
            </a:r>
            <a:r>
              <a:rPr lang="fa-IR" sz="1600" dirty="0">
                <a:solidFill>
                  <a:schemeClr val="bg1"/>
                </a:solidFill>
              </a:rPr>
              <a:t> که از متون کهن جغرافیایی در سده ششم هجری است به وضوح نام حدود ۸۰ شهر در خوزستان آمده است که در زمان کشف نفت در </a:t>
            </a:r>
            <a:r>
              <a:rPr lang="ar-SA" sz="1600" dirty="0">
                <a:solidFill>
                  <a:schemeClr val="bg1"/>
                </a:solidFill>
              </a:rPr>
              <a:t>سال1287</a:t>
            </a:r>
            <a:r>
              <a:rPr lang="fa-IR" sz="1600" dirty="0">
                <a:solidFill>
                  <a:schemeClr val="bg1"/>
                </a:solidFill>
              </a:rPr>
              <a:t>در </a:t>
            </a:r>
            <a:r>
              <a:rPr lang="ar-SA" sz="1600" dirty="0">
                <a:solidFill>
                  <a:schemeClr val="bg1"/>
                </a:solidFill>
              </a:rPr>
              <a:t>مسجدسليمان</a:t>
            </a:r>
            <a:r>
              <a:rPr lang="fa-IR" sz="1600" dirty="0">
                <a:solidFill>
                  <a:schemeClr val="bg1"/>
                </a:solidFill>
              </a:rPr>
              <a:t>، بجز</a:t>
            </a:r>
            <a:r>
              <a:rPr lang="fa-IR" sz="1600" dirty="0">
                <a:solidFill>
                  <a:schemeClr val="bg1"/>
                </a:solidFill>
                <a:hlinkClick r:id="rId36" tooltip="بهبهان"/>
              </a:rPr>
              <a:t>بهبهان</a:t>
            </a:r>
            <a:r>
              <a:rPr lang="fa-IR" sz="1600" dirty="0">
                <a:solidFill>
                  <a:schemeClr val="bg1"/>
                </a:solidFill>
              </a:rPr>
              <a:t>، </a:t>
            </a:r>
            <a:r>
              <a:rPr lang="fa-IR" sz="1600" dirty="0">
                <a:solidFill>
                  <a:schemeClr val="bg1"/>
                </a:solidFill>
                <a:hlinkClick r:id="rId25" tooltip="شوشتر"/>
              </a:rPr>
              <a:t>شوشتر</a:t>
            </a:r>
            <a:r>
              <a:rPr lang="fa-IR" sz="1600" dirty="0">
                <a:solidFill>
                  <a:schemeClr val="bg1"/>
                </a:solidFill>
              </a:rPr>
              <a:t>، </a:t>
            </a:r>
            <a:r>
              <a:rPr lang="fa-IR" sz="1600" dirty="0">
                <a:solidFill>
                  <a:schemeClr val="bg1"/>
                </a:solidFill>
                <a:hlinkClick r:id="rId37" tooltip="دزفول"/>
              </a:rPr>
              <a:t>دزفول</a:t>
            </a:r>
            <a:r>
              <a:rPr lang="fa-IR" sz="1600" dirty="0">
                <a:solidFill>
                  <a:schemeClr val="bg1"/>
                </a:solidFill>
              </a:rPr>
              <a:t> و </a:t>
            </a:r>
            <a:r>
              <a:rPr lang="fa-IR" sz="1600" dirty="0">
                <a:solidFill>
                  <a:schemeClr val="bg1"/>
                </a:solidFill>
                <a:hlinkClick r:id="rId24" tooltip="رامهرمز"/>
              </a:rPr>
              <a:t>رامهرمز</a:t>
            </a:r>
            <a:r>
              <a:rPr lang="fa-IR" sz="1600" dirty="0">
                <a:solidFill>
                  <a:schemeClr val="bg1"/>
                </a:solidFill>
              </a:rPr>
              <a:t> و </a:t>
            </a:r>
            <a:r>
              <a:rPr lang="fa-IR" sz="1600" dirty="0">
                <a:solidFill>
                  <a:schemeClr val="bg1"/>
                </a:solidFill>
                <a:hlinkClick r:id="rId38" tooltip="ماهشهر"/>
              </a:rPr>
              <a:t>ماهشهر</a:t>
            </a:r>
            <a:r>
              <a:rPr lang="fa-IR" sz="1600" dirty="0">
                <a:solidFill>
                  <a:schemeClr val="bg1"/>
                </a:solidFill>
              </a:rPr>
              <a:t> دیگراز هیچ یک از آنها اثری در خوزستان وجود نداشته است</a:t>
            </a:r>
            <a:endParaRPr lang="en-US" sz="1600" dirty="0">
              <a:solidFill>
                <a:schemeClr val="bg1"/>
              </a:solidFill>
              <a:cs typeface="B Nazanin" pitchFamily="2" charset="-78"/>
            </a:endParaRPr>
          </a:p>
        </p:txBody>
      </p:sp>
    </p:spTree>
  </p:cSld>
  <p:clrMapOvr>
    <a:masterClrMapping/>
  </p:clrMapOvr>
  <p:transition spd="med"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9055</TotalTime>
  <Words>5161</Words>
  <Application>Microsoft Office PowerPoint</Application>
  <PresentationFormat>On-screen Show (4:3)</PresentationFormat>
  <Paragraphs>2025</Paragraphs>
  <Slides>59</Slides>
  <Notes>0</Notes>
  <HiddenSlides>0</HiddenSlides>
  <MMClips>6</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59</vt:i4>
      </vt:variant>
    </vt:vector>
  </HeadingPairs>
  <TitlesOfParts>
    <vt:vector size="77" baseType="lpstr">
      <vt:lpstr>IranNastaliq</vt:lpstr>
      <vt:lpstr>Wingdings 2</vt:lpstr>
      <vt:lpstr>B Arabic Style</vt:lpstr>
      <vt:lpstr>Verdana</vt:lpstr>
      <vt:lpstr>B Titr</vt:lpstr>
      <vt:lpstr>Ubuntu</vt:lpstr>
      <vt:lpstr>B Nazanin</vt:lpstr>
      <vt:lpstr>IRANSans</vt:lpstr>
      <vt:lpstr>CordiaUPC</vt:lpstr>
      <vt:lpstr>Chiller</vt:lpstr>
      <vt:lpstr>Lucida Sans Unicode</vt:lpstr>
      <vt:lpstr>Viner Hand ITC</vt:lpstr>
      <vt:lpstr>Calibri</vt:lpstr>
      <vt:lpstr>Castellar</vt:lpstr>
      <vt:lpstr>Arial</vt:lpstr>
      <vt:lpstr>Wingdings 3</vt:lpstr>
      <vt:lpstr>B Zar</vt:lpstr>
      <vt:lpstr>Concourse</vt:lpstr>
      <vt:lpstr>PowerPoint Presentation</vt:lpstr>
      <vt:lpstr>PowerPoint Presentation</vt:lpstr>
      <vt:lpstr>PowerPoint Presentation</vt:lpstr>
      <vt:lpstr>شركت توزيع نيروي برق خوزستان به عنوان دومين متولي تأمين و توزيع برق پايدار و مطمئن به حدود 836 هزار مشترك در بخش هاي مختلف خانگي ، تجاري، صنايع و ... نقش بسيار مهم و مؤثري در حيات اقتصادي، اجتماعي و ديگر جنبه هاي توسعه و آباداني استان و كشور ايفا ميكند. اقدامات  فني و مهندسي اين شركت براي توسعه و احداث شبكه هاي جديد، برق رساني به روستاها ، اجراي طرح هاي كاهش تلفات انرژي ، تأمين انرژي مورد نياز برخي مناطق با استفاده از تكنولوژي هاي نوين و پاك ، چشم انداز روشني را پيش روي صنعت برق قرار داده است    .   گزارشي كه ملاحظه مي فرماييد  مرهون تلاش  كليه پرسنل  خدمتگزار شركت توزيع نيروي برق خوزستان ميباشد كه در حوضه معاونت برنامه ريزي و مهندسي حاصل شده است. انشالله كه خدمات اين شركت با تكيه بر دانش و تخصص ؛ اخلاق و تدبير زمينه ساز توسعه و پيشرفت هر چه بيشتر ايران  اسلامي گردد     .                                                                                                                         اسدا... اسديان                                                                                                          مدير عامل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پروژه هاي خدمات مشتركين در راستاي پيك سايي</vt:lpstr>
      <vt:lpstr>پروژه هاي خدمات مشتركين در راستاي پيك سايي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نتيجه مديريت مصرف انرژي در سال 1391 </vt:lpstr>
      <vt:lpstr>نتيجه مديريت مصرف انرژي در سال 1391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Ameri</dc:creator>
  <cp:lastModifiedBy>SIAMND22</cp:lastModifiedBy>
  <cp:revision>850</cp:revision>
  <dcterms:created xsi:type="dcterms:W3CDTF">2013-01-18T12:53:58Z</dcterms:created>
  <dcterms:modified xsi:type="dcterms:W3CDTF">2020-03-02T05:54:40Z</dcterms:modified>
</cp:coreProperties>
</file>