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99" r:id="rId2"/>
    <p:sldId id="256" r:id="rId3"/>
    <p:sldId id="257" r:id="rId4"/>
    <p:sldId id="258" r:id="rId5"/>
    <p:sldId id="294" r:id="rId6"/>
    <p:sldId id="259" r:id="rId7"/>
    <p:sldId id="260" r:id="rId8"/>
    <p:sldId id="262" r:id="rId9"/>
    <p:sldId id="263" r:id="rId10"/>
    <p:sldId id="264" r:id="rId11"/>
    <p:sldId id="265" r:id="rId12"/>
    <p:sldId id="266" r:id="rId13"/>
    <p:sldId id="267" r:id="rId14"/>
    <p:sldId id="293" r:id="rId15"/>
    <p:sldId id="295" r:id="rId16"/>
    <p:sldId id="296" r:id="rId17"/>
    <p:sldId id="268" r:id="rId18"/>
    <p:sldId id="274" r:id="rId19"/>
    <p:sldId id="276" r:id="rId20"/>
    <p:sldId id="277" r:id="rId21"/>
    <p:sldId id="279" r:id="rId22"/>
    <p:sldId id="269" r:id="rId23"/>
    <p:sldId id="270"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5EDE35A-5EFB-4DDE-8BBE-E0568CCF46C4}">
          <p14:sldIdLst>
            <p14:sldId id="299"/>
            <p14:sldId id="256"/>
            <p14:sldId id="257"/>
            <p14:sldId id="258"/>
            <p14:sldId id="294"/>
            <p14:sldId id="259"/>
            <p14:sldId id="260"/>
            <p14:sldId id="262"/>
            <p14:sldId id="263"/>
            <p14:sldId id="264"/>
            <p14:sldId id="265"/>
            <p14:sldId id="266"/>
            <p14:sldId id="267"/>
            <p14:sldId id="293"/>
            <p14:sldId id="295"/>
            <p14:sldId id="296"/>
            <p14:sldId id="268"/>
            <p14:sldId id="274"/>
            <p14:sldId id="276"/>
            <p14:sldId id="277"/>
            <p14:sldId id="279"/>
            <p14:sldId id="269"/>
            <p14:sldId id="270"/>
            <p14:sldId id="280"/>
            <p14:sldId id="281"/>
            <p14:sldId id="282"/>
            <p14:sldId id="283"/>
            <p14:sldId id="284"/>
            <p14:sldId id="285"/>
            <p14:sldId id="286"/>
            <p14:sldId id="287"/>
            <p14:sldId id="288"/>
            <p14:sldId id="289"/>
            <p14:sldId id="290"/>
            <p14:sldId id="291"/>
            <p14:sldId id="2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42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956FBCE9-AEFF-4B6A-B06E-EACF76E361C4}" type="datetimeFigureOut">
              <a:rPr lang="fa-IR" smtClean="0"/>
              <a:t>02/22/1441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2E09344-0780-4D7B-A5C7-6F8CCB4DDE10}" type="slidenum">
              <a:rPr lang="fa-IR" smtClean="0"/>
              <a:t>‹#›</a:t>
            </a:fld>
            <a:endParaRPr lang="fa-IR"/>
          </a:p>
        </p:txBody>
      </p:sp>
    </p:spTree>
    <p:extLst>
      <p:ext uri="{BB962C8B-B14F-4D97-AF65-F5344CB8AC3E}">
        <p14:creationId xmlns:p14="http://schemas.microsoft.com/office/powerpoint/2010/main" val="15985083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56FBCE9-AEFF-4B6A-B06E-EACF76E361C4}" type="datetimeFigureOut">
              <a:rPr lang="fa-IR" smtClean="0"/>
              <a:t>02/22/1441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2E09344-0780-4D7B-A5C7-6F8CCB4DDE10}" type="slidenum">
              <a:rPr lang="fa-IR" smtClean="0"/>
              <a:t>‹#›</a:t>
            </a:fld>
            <a:endParaRPr lang="fa-IR"/>
          </a:p>
        </p:txBody>
      </p:sp>
    </p:spTree>
    <p:extLst>
      <p:ext uri="{BB962C8B-B14F-4D97-AF65-F5344CB8AC3E}">
        <p14:creationId xmlns:p14="http://schemas.microsoft.com/office/powerpoint/2010/main" val="25647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56FBCE9-AEFF-4B6A-B06E-EACF76E361C4}" type="datetimeFigureOut">
              <a:rPr lang="fa-IR" smtClean="0"/>
              <a:t>02/22/1441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2E09344-0780-4D7B-A5C7-6F8CCB4DDE10}" type="slidenum">
              <a:rPr lang="fa-IR" smtClean="0"/>
              <a:t>‹#›</a:t>
            </a:fld>
            <a:endParaRPr lang="fa-IR"/>
          </a:p>
        </p:txBody>
      </p:sp>
    </p:spTree>
    <p:extLst>
      <p:ext uri="{BB962C8B-B14F-4D97-AF65-F5344CB8AC3E}">
        <p14:creationId xmlns:p14="http://schemas.microsoft.com/office/powerpoint/2010/main" val="3625363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fld id="{C249CC81-0D5E-45EC-B523-E6877CF80A8D}" type="slidenum">
              <a:rPr lang="en-US"/>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42901402"/>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56FBCE9-AEFF-4B6A-B06E-EACF76E361C4}" type="datetimeFigureOut">
              <a:rPr lang="fa-IR" smtClean="0"/>
              <a:t>02/22/1441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2E09344-0780-4D7B-A5C7-6F8CCB4DDE10}" type="slidenum">
              <a:rPr lang="fa-IR" smtClean="0"/>
              <a:t>‹#›</a:t>
            </a:fld>
            <a:endParaRPr lang="fa-IR"/>
          </a:p>
        </p:txBody>
      </p:sp>
    </p:spTree>
    <p:extLst>
      <p:ext uri="{BB962C8B-B14F-4D97-AF65-F5344CB8AC3E}">
        <p14:creationId xmlns:p14="http://schemas.microsoft.com/office/powerpoint/2010/main" val="35471934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6FBCE9-AEFF-4B6A-B06E-EACF76E361C4}" type="datetimeFigureOut">
              <a:rPr lang="fa-IR" smtClean="0"/>
              <a:t>02/22/1441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2E09344-0780-4D7B-A5C7-6F8CCB4DDE10}" type="slidenum">
              <a:rPr lang="fa-IR" smtClean="0"/>
              <a:t>‹#›</a:t>
            </a:fld>
            <a:endParaRPr lang="fa-IR"/>
          </a:p>
        </p:txBody>
      </p:sp>
    </p:spTree>
    <p:extLst>
      <p:ext uri="{BB962C8B-B14F-4D97-AF65-F5344CB8AC3E}">
        <p14:creationId xmlns:p14="http://schemas.microsoft.com/office/powerpoint/2010/main" val="2152874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956FBCE9-AEFF-4B6A-B06E-EACF76E361C4}" type="datetimeFigureOut">
              <a:rPr lang="fa-IR" smtClean="0"/>
              <a:t>02/22/1441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2E09344-0780-4D7B-A5C7-6F8CCB4DDE10}" type="slidenum">
              <a:rPr lang="fa-IR" smtClean="0"/>
              <a:t>‹#›</a:t>
            </a:fld>
            <a:endParaRPr lang="fa-IR"/>
          </a:p>
        </p:txBody>
      </p:sp>
    </p:spTree>
    <p:extLst>
      <p:ext uri="{BB962C8B-B14F-4D97-AF65-F5344CB8AC3E}">
        <p14:creationId xmlns:p14="http://schemas.microsoft.com/office/powerpoint/2010/main" val="91671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956FBCE9-AEFF-4B6A-B06E-EACF76E361C4}" type="datetimeFigureOut">
              <a:rPr lang="fa-IR" smtClean="0"/>
              <a:t>02/22/1441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2E09344-0780-4D7B-A5C7-6F8CCB4DDE10}" type="slidenum">
              <a:rPr lang="fa-IR" smtClean="0"/>
              <a:t>‹#›</a:t>
            </a:fld>
            <a:endParaRPr lang="fa-IR"/>
          </a:p>
        </p:txBody>
      </p:sp>
    </p:spTree>
    <p:extLst>
      <p:ext uri="{BB962C8B-B14F-4D97-AF65-F5344CB8AC3E}">
        <p14:creationId xmlns:p14="http://schemas.microsoft.com/office/powerpoint/2010/main" val="4090413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956FBCE9-AEFF-4B6A-B06E-EACF76E361C4}" type="datetimeFigureOut">
              <a:rPr lang="fa-IR" smtClean="0"/>
              <a:t>02/22/1441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2E09344-0780-4D7B-A5C7-6F8CCB4DDE10}" type="slidenum">
              <a:rPr lang="fa-IR" smtClean="0"/>
              <a:t>‹#›</a:t>
            </a:fld>
            <a:endParaRPr lang="fa-IR"/>
          </a:p>
        </p:txBody>
      </p:sp>
    </p:spTree>
    <p:extLst>
      <p:ext uri="{BB962C8B-B14F-4D97-AF65-F5344CB8AC3E}">
        <p14:creationId xmlns:p14="http://schemas.microsoft.com/office/powerpoint/2010/main" val="958710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6FBCE9-AEFF-4B6A-B06E-EACF76E361C4}" type="datetimeFigureOut">
              <a:rPr lang="fa-IR" smtClean="0"/>
              <a:t>02/22/1441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2E09344-0780-4D7B-A5C7-6F8CCB4DDE10}" type="slidenum">
              <a:rPr lang="fa-IR" smtClean="0"/>
              <a:t>‹#›</a:t>
            </a:fld>
            <a:endParaRPr lang="fa-IR"/>
          </a:p>
        </p:txBody>
      </p:sp>
    </p:spTree>
    <p:extLst>
      <p:ext uri="{BB962C8B-B14F-4D97-AF65-F5344CB8AC3E}">
        <p14:creationId xmlns:p14="http://schemas.microsoft.com/office/powerpoint/2010/main" val="384208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6FBCE9-AEFF-4B6A-B06E-EACF76E361C4}" type="datetimeFigureOut">
              <a:rPr lang="fa-IR" smtClean="0"/>
              <a:t>02/22/1441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2E09344-0780-4D7B-A5C7-6F8CCB4DDE10}" type="slidenum">
              <a:rPr lang="fa-IR" smtClean="0"/>
              <a:t>‹#›</a:t>
            </a:fld>
            <a:endParaRPr lang="fa-IR"/>
          </a:p>
        </p:txBody>
      </p:sp>
    </p:spTree>
    <p:extLst>
      <p:ext uri="{BB962C8B-B14F-4D97-AF65-F5344CB8AC3E}">
        <p14:creationId xmlns:p14="http://schemas.microsoft.com/office/powerpoint/2010/main" val="1647558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6FBCE9-AEFF-4B6A-B06E-EACF76E361C4}" type="datetimeFigureOut">
              <a:rPr lang="fa-IR" smtClean="0"/>
              <a:t>02/22/1441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2E09344-0780-4D7B-A5C7-6F8CCB4DDE10}" type="slidenum">
              <a:rPr lang="fa-IR" smtClean="0"/>
              <a:t>‹#›</a:t>
            </a:fld>
            <a:endParaRPr lang="fa-IR"/>
          </a:p>
        </p:txBody>
      </p:sp>
    </p:spTree>
    <p:extLst>
      <p:ext uri="{BB962C8B-B14F-4D97-AF65-F5344CB8AC3E}">
        <p14:creationId xmlns:p14="http://schemas.microsoft.com/office/powerpoint/2010/main" val="2278321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56FBCE9-AEFF-4B6A-B06E-EACF76E361C4}" type="datetimeFigureOut">
              <a:rPr lang="fa-IR" smtClean="0"/>
              <a:t>02/22/1441</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2E09344-0780-4D7B-A5C7-6F8CCB4DDE10}" type="slidenum">
              <a:rPr lang="fa-IR" smtClean="0"/>
              <a:t>‹#›</a:t>
            </a:fld>
            <a:endParaRPr lang="fa-IR"/>
          </a:p>
        </p:txBody>
      </p:sp>
      <p:sp>
        <p:nvSpPr>
          <p:cNvPr id="7" name="Rectangle 6"/>
          <p:cNvSpPr/>
          <p:nvPr userDrawn="1"/>
        </p:nvSpPr>
        <p:spPr>
          <a:xfrm>
            <a:off x="-216568" y="-48126"/>
            <a:ext cx="5373437"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31137132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SM05"/>
          <p:cNvPicPr>
            <a:picLocks noChangeAspect="1" noChangeArrowheads="1"/>
          </p:cNvPicPr>
          <p:nvPr/>
        </p:nvPicPr>
        <p:blipFill>
          <a:blip r:embed="rId2">
            <a:clrChange>
              <a:clrFrom>
                <a:srgbClr val="FFFFFF"/>
              </a:clrFrom>
              <a:clrTo>
                <a:srgbClr val="FFFFFF">
                  <a:alpha val="0"/>
                </a:srgbClr>
              </a:clrTo>
            </a:clrChange>
            <a:grayscl/>
          </a:blip>
          <a:srcRect/>
          <a:stretch>
            <a:fillRect/>
          </a:stretch>
        </p:blipFill>
        <p:spPr bwMode="auto">
          <a:xfrm>
            <a:off x="838629" y="692696"/>
            <a:ext cx="7329829" cy="5698998"/>
          </a:xfrm>
          <a:prstGeom prst="rect">
            <a:avLst/>
          </a:prstGeom>
          <a:noFill/>
          <a:ln w="9525">
            <a:noFill/>
            <a:miter lim="800000"/>
            <a:headEnd/>
            <a:tailEnd/>
          </a:ln>
        </p:spPr>
      </p:pic>
    </p:spTree>
    <p:extLst>
      <p:ext uri="{BB962C8B-B14F-4D97-AF65-F5344CB8AC3E}">
        <p14:creationId xmlns:p14="http://schemas.microsoft.com/office/powerpoint/2010/main" val="27964838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0" fill="hold"/>
                                        <p:tgtEl>
                                          <p:spTgt spid="4"/>
                                        </p:tgtEl>
                                        <p:attrNameLst>
                                          <p:attrName>ppt_w</p:attrName>
                                        </p:attrNameLst>
                                      </p:cBhvr>
                                      <p:tavLst>
                                        <p:tav tm="0">
                                          <p:val>
                                            <p:fltVal val="0"/>
                                          </p:val>
                                        </p:tav>
                                        <p:tav tm="100000">
                                          <p:val>
                                            <p:strVal val="#ppt_w"/>
                                          </p:val>
                                        </p:tav>
                                      </p:tavLst>
                                    </p:anim>
                                    <p:anim calcmode="lin" valueType="num">
                                      <p:cBhvr>
                                        <p:cTn id="8" dur="3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عوامل موثر بر شدت برق گرفتگي</a:t>
            </a:r>
            <a:endParaRPr lang="fa-IR" dirty="0"/>
          </a:p>
        </p:txBody>
      </p:sp>
      <p:sp>
        <p:nvSpPr>
          <p:cNvPr id="3" name="Content Placeholder 2"/>
          <p:cNvSpPr>
            <a:spLocks noGrp="1"/>
          </p:cNvSpPr>
          <p:nvPr>
            <p:ph idx="1"/>
          </p:nvPr>
        </p:nvSpPr>
        <p:spPr/>
        <p:txBody>
          <a:bodyPr/>
          <a:lstStyle/>
          <a:p>
            <a:pPr marL="0" indent="0">
              <a:buNone/>
            </a:pPr>
            <a:r>
              <a:rPr lang="fa-IR" b="1" dirty="0" smtClean="0">
                <a:solidFill>
                  <a:srgbClr val="FF0000"/>
                </a:solidFill>
              </a:rPr>
              <a:t>4-مقاومت</a:t>
            </a:r>
            <a:endParaRPr lang="fa-IR" b="1" dirty="0">
              <a:solidFill>
                <a:srgbClr val="FF0000"/>
              </a:solidFill>
            </a:endParaRPr>
          </a:p>
          <a:p>
            <a:r>
              <a:rPr lang="fa-IR" dirty="0"/>
              <a:t>هر چه مقاومت عضوى كه جريان از آن عبور مي كند </a:t>
            </a:r>
            <a:r>
              <a:rPr lang="fa-IR" dirty="0" smtClean="0"/>
              <a:t>بيشترباشد</a:t>
            </a:r>
            <a:r>
              <a:rPr lang="fa-IR" dirty="0"/>
              <a:t>، اثرات تخريبي با شدت بيشتري خود را نشان مي دهند. </a:t>
            </a:r>
            <a:r>
              <a:rPr lang="fa-IR" dirty="0" smtClean="0"/>
              <a:t>بيشترين مقاومت بدن </a:t>
            </a:r>
            <a:r>
              <a:rPr lang="fa-IR" dirty="0"/>
              <a:t>در برابر جريان الكتريسته در پوست است</a:t>
            </a:r>
          </a:p>
        </p:txBody>
      </p:sp>
    </p:spTree>
    <p:extLst>
      <p:ext uri="{BB962C8B-B14F-4D97-AF65-F5344CB8AC3E}">
        <p14:creationId xmlns:p14="http://schemas.microsoft.com/office/powerpoint/2010/main" val="1706035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a:t>برخي از محققين معتقدند انسان در برابر برق گرفتگي تا </a:t>
            </a:r>
            <a:r>
              <a:rPr lang="fa-IR" dirty="0" smtClean="0"/>
              <a:t>حدي مقاومت </a:t>
            </a:r>
            <a:r>
              <a:rPr lang="fa-IR" dirty="0"/>
              <a:t>پيدا مي كند مثلاً در برق كاران </a:t>
            </a:r>
            <a:r>
              <a:rPr lang="fa-IR" dirty="0" smtClean="0"/>
              <a:t>حرفه ا </a:t>
            </a:r>
            <a:r>
              <a:rPr lang="fa-IR" dirty="0"/>
              <a:t>ي و در تماسهاي گذرا </a:t>
            </a:r>
            <a:r>
              <a:rPr lang="fa-IR" dirty="0" smtClean="0"/>
              <a:t>با منبع </a:t>
            </a:r>
            <a:r>
              <a:rPr lang="fa-IR" dirty="0"/>
              <a:t>جريان ممكن است برق گرفتگي ايجاد نشود</a:t>
            </a:r>
          </a:p>
        </p:txBody>
      </p:sp>
    </p:spTree>
    <p:extLst>
      <p:ext uri="{BB962C8B-B14F-4D97-AF65-F5344CB8AC3E}">
        <p14:creationId xmlns:p14="http://schemas.microsoft.com/office/powerpoint/2010/main" val="1338399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عوامل موثر بر شدت برق گرفتگي</a:t>
            </a:r>
            <a:endParaRPr lang="fa-IR" dirty="0"/>
          </a:p>
        </p:txBody>
      </p:sp>
      <p:sp>
        <p:nvSpPr>
          <p:cNvPr id="3" name="Content Placeholder 2"/>
          <p:cNvSpPr>
            <a:spLocks noGrp="1"/>
          </p:cNvSpPr>
          <p:nvPr>
            <p:ph idx="1"/>
          </p:nvPr>
        </p:nvSpPr>
        <p:spPr/>
        <p:txBody>
          <a:bodyPr/>
          <a:lstStyle/>
          <a:p>
            <a:pPr marL="0" indent="0">
              <a:buNone/>
            </a:pPr>
            <a:r>
              <a:rPr lang="fa-IR" b="1" dirty="0" smtClean="0">
                <a:solidFill>
                  <a:srgbClr val="FF0000"/>
                </a:solidFill>
              </a:rPr>
              <a:t>5-مسير </a:t>
            </a:r>
            <a:r>
              <a:rPr lang="fa-IR" b="1" dirty="0">
                <a:solidFill>
                  <a:srgbClr val="FF0000"/>
                </a:solidFill>
              </a:rPr>
              <a:t>جريان</a:t>
            </a:r>
          </a:p>
          <a:p>
            <a:r>
              <a:rPr lang="fa-IR" dirty="0"/>
              <a:t>بررسي ها نشان </a:t>
            </a:r>
            <a:r>
              <a:rPr lang="fa-IR" dirty="0" smtClean="0"/>
              <a:t>داده ا </a:t>
            </a:r>
            <a:r>
              <a:rPr lang="fa-IR" dirty="0"/>
              <a:t>ند در صورتي كه جريان از دست راست </a:t>
            </a:r>
            <a:r>
              <a:rPr lang="fa-IR" dirty="0" smtClean="0"/>
              <a:t>وارد شود </a:t>
            </a:r>
            <a:r>
              <a:rPr lang="fa-IR" dirty="0"/>
              <a:t>به علت ايجاد اختلال بيشتر در جريان الكتريكي قلب </a:t>
            </a:r>
            <a:r>
              <a:rPr lang="fa-IR" dirty="0" smtClean="0"/>
              <a:t>خطرناكتراست</a:t>
            </a:r>
            <a:endParaRPr lang="fa-IR" dirty="0"/>
          </a:p>
        </p:txBody>
      </p:sp>
    </p:spTree>
    <p:extLst>
      <p:ext uri="{BB962C8B-B14F-4D97-AF65-F5344CB8AC3E}">
        <p14:creationId xmlns:p14="http://schemas.microsoft.com/office/powerpoint/2010/main" val="3458915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عوامل موثر بر شدت برق گرفتگي</a:t>
            </a:r>
            <a:endParaRPr lang="fa-IR" dirty="0"/>
          </a:p>
        </p:txBody>
      </p:sp>
      <p:sp>
        <p:nvSpPr>
          <p:cNvPr id="3" name="Content Placeholder 2"/>
          <p:cNvSpPr>
            <a:spLocks noGrp="1"/>
          </p:cNvSpPr>
          <p:nvPr>
            <p:ph idx="1"/>
          </p:nvPr>
        </p:nvSpPr>
        <p:spPr/>
        <p:txBody>
          <a:bodyPr/>
          <a:lstStyle/>
          <a:p>
            <a:pPr marL="0" indent="0">
              <a:buNone/>
            </a:pPr>
            <a:r>
              <a:rPr lang="fa-IR" b="1" dirty="0" smtClean="0">
                <a:solidFill>
                  <a:srgbClr val="FF0000"/>
                </a:solidFill>
              </a:rPr>
              <a:t>6- مدت </a:t>
            </a:r>
            <a:r>
              <a:rPr lang="fa-IR" b="1" dirty="0">
                <a:solidFill>
                  <a:srgbClr val="FF0000"/>
                </a:solidFill>
              </a:rPr>
              <a:t>عبور جريان</a:t>
            </a:r>
          </a:p>
          <a:p>
            <a:r>
              <a:rPr lang="fa-IR" dirty="0"/>
              <a:t>هرچه مدت عبور جريان الكتريكى بيشتر باشد آثار تخريبي آن </a:t>
            </a:r>
            <a:r>
              <a:rPr lang="fa-IR" dirty="0" smtClean="0"/>
              <a:t>بربافتها </a:t>
            </a:r>
            <a:r>
              <a:rPr lang="fa-IR" dirty="0"/>
              <a:t>بيشتر خواهد بود.</a:t>
            </a:r>
          </a:p>
        </p:txBody>
      </p:sp>
    </p:spTree>
    <p:extLst>
      <p:ext uri="{BB962C8B-B14F-4D97-AF65-F5344CB8AC3E}">
        <p14:creationId xmlns:p14="http://schemas.microsoft.com/office/powerpoint/2010/main" val="1789019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7992887"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3342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8280920"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4341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a-I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828092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6292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70C0"/>
                </a:solidFill>
              </a:rPr>
              <a:t>علائم  بالینی برق گرفتگی</a:t>
            </a:r>
            <a:endParaRPr lang="fa-IR" dirty="0">
              <a:solidFill>
                <a:srgbClr val="0070C0"/>
              </a:solidFill>
            </a:endParaRPr>
          </a:p>
        </p:txBody>
      </p:sp>
      <p:sp>
        <p:nvSpPr>
          <p:cNvPr id="3" name="Content Placeholder 2"/>
          <p:cNvSpPr>
            <a:spLocks noGrp="1"/>
          </p:cNvSpPr>
          <p:nvPr>
            <p:ph idx="1"/>
          </p:nvPr>
        </p:nvSpPr>
        <p:spPr/>
        <p:txBody>
          <a:bodyPr>
            <a:normAutofit fontScale="92500"/>
          </a:bodyPr>
          <a:lstStyle/>
          <a:p>
            <a:pPr lvl="0"/>
            <a:r>
              <a:rPr lang="fa-IR" dirty="0"/>
              <a:t>سوختگي هاي محل ورود و خروج جريان برق از بدن </a:t>
            </a:r>
            <a:endParaRPr lang="en-US" dirty="0"/>
          </a:p>
          <a:p>
            <a:pPr lvl="0"/>
            <a:r>
              <a:rPr lang="fa-IR" dirty="0"/>
              <a:t>قطع راههاي عصبي که به صورت فلج اندام تظاهر مي کند</a:t>
            </a:r>
            <a:r>
              <a:rPr lang="en-US" dirty="0"/>
              <a:t> . </a:t>
            </a:r>
          </a:p>
          <a:p>
            <a:pPr lvl="0"/>
            <a:r>
              <a:rPr lang="fa-IR" dirty="0"/>
              <a:t>درد و حساس شدن ماهيچه ها </a:t>
            </a:r>
            <a:endParaRPr lang="en-US" dirty="0"/>
          </a:p>
          <a:p>
            <a:pPr lvl="0"/>
            <a:r>
              <a:rPr lang="fa-IR" dirty="0"/>
              <a:t>افزايش فشار خون يا کاهش فشار خون همراه با علايم و شکايات ناشي از شوک </a:t>
            </a:r>
            <a:endParaRPr lang="en-US" dirty="0"/>
          </a:p>
          <a:p>
            <a:pPr lvl="0"/>
            <a:r>
              <a:rPr lang="fa-IR" dirty="0"/>
              <a:t>مشکل شدن تنفس  يا ايست تنفسي ( ممکن است زبان ورم کند و راه هوايي را مسدود نمايد</a:t>
            </a:r>
            <a:r>
              <a:rPr lang="en-US" dirty="0"/>
              <a:t>) </a:t>
            </a:r>
          </a:p>
          <a:p>
            <a:pPr lvl="0"/>
            <a:r>
              <a:rPr lang="fa-IR" dirty="0"/>
              <a:t>ضربانات نامنظم قلب يا ايست قلبي</a:t>
            </a:r>
            <a:r>
              <a:rPr lang="en-US" dirty="0"/>
              <a:t>. </a:t>
            </a:r>
          </a:p>
          <a:p>
            <a:endParaRPr lang="fa-IR" dirty="0"/>
          </a:p>
        </p:txBody>
      </p:sp>
    </p:spTree>
    <p:extLst>
      <p:ext uri="{BB962C8B-B14F-4D97-AF65-F5344CB8AC3E}">
        <p14:creationId xmlns:p14="http://schemas.microsoft.com/office/powerpoint/2010/main" val="2766726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0070C0"/>
                </a:solidFill>
              </a:rPr>
              <a:t>علائم  بالینی برق گرفتگی</a:t>
            </a:r>
          </a:p>
        </p:txBody>
      </p:sp>
      <p:sp>
        <p:nvSpPr>
          <p:cNvPr id="3" name="Content Placeholder 2"/>
          <p:cNvSpPr>
            <a:spLocks noGrp="1"/>
          </p:cNvSpPr>
          <p:nvPr>
            <p:ph idx="1"/>
          </p:nvPr>
        </p:nvSpPr>
        <p:spPr/>
        <p:txBody>
          <a:bodyPr/>
          <a:lstStyle/>
          <a:p>
            <a:pPr lvl="0"/>
            <a:r>
              <a:rPr lang="fa-IR" dirty="0"/>
              <a:t>بي قراري و تحريک پذيري ، اگر مصدوم هوشيار است</a:t>
            </a:r>
            <a:r>
              <a:rPr lang="en-US" dirty="0"/>
              <a:t> . </a:t>
            </a:r>
          </a:p>
          <a:p>
            <a:pPr lvl="0"/>
            <a:r>
              <a:rPr lang="fa-IR" dirty="0"/>
              <a:t>بيهوش شدن</a:t>
            </a:r>
            <a:r>
              <a:rPr lang="en-US" dirty="0"/>
              <a:t> . </a:t>
            </a:r>
          </a:p>
          <a:p>
            <a:pPr lvl="0"/>
            <a:r>
              <a:rPr lang="fa-IR" dirty="0"/>
              <a:t>اختلالات بينايي</a:t>
            </a:r>
            <a:r>
              <a:rPr lang="en-US" dirty="0"/>
              <a:t> . </a:t>
            </a:r>
          </a:p>
          <a:p>
            <a:pPr lvl="0"/>
            <a:r>
              <a:rPr lang="fa-IR" dirty="0"/>
              <a:t>شکستگي استخوانها ( از جمله ستون مهره ها ) و دررفتگي مفاصل به علت انقباضات شديد عضلات يا پرت شدن</a:t>
            </a:r>
            <a:r>
              <a:rPr lang="en-US" dirty="0"/>
              <a:t> . </a:t>
            </a:r>
          </a:p>
          <a:p>
            <a:pPr lvl="0"/>
            <a:r>
              <a:rPr lang="fa-IR" dirty="0"/>
              <a:t>تشنج ( در موارد شديد</a:t>
            </a:r>
            <a:r>
              <a:rPr lang="en-US" dirty="0"/>
              <a:t> ( </a:t>
            </a:r>
          </a:p>
          <a:p>
            <a:endParaRPr lang="fa-IR" dirty="0"/>
          </a:p>
        </p:txBody>
      </p:sp>
    </p:spTree>
    <p:extLst>
      <p:ext uri="{BB962C8B-B14F-4D97-AF65-F5344CB8AC3E}">
        <p14:creationId xmlns:p14="http://schemas.microsoft.com/office/powerpoint/2010/main" val="6284576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0070C0"/>
                </a:solidFill>
              </a:rPr>
              <a:t>انجام مراقبتهای پیش بیمارستانی</a:t>
            </a:r>
          </a:p>
        </p:txBody>
      </p:sp>
      <p:sp>
        <p:nvSpPr>
          <p:cNvPr id="3" name="Content Placeholder 2"/>
          <p:cNvSpPr>
            <a:spLocks noGrp="1"/>
          </p:cNvSpPr>
          <p:nvPr>
            <p:ph idx="1"/>
          </p:nvPr>
        </p:nvSpPr>
        <p:spPr/>
        <p:txBody>
          <a:bodyPr/>
          <a:lstStyle/>
          <a:p>
            <a:r>
              <a:rPr lang="fa-IR" dirty="0"/>
              <a:t>اولين قدم ، قطع جريان برق گرفتگي است كه بايد سريعاً كليد و كنتور قطع شده و يا دو شاخه و سيم از پريز كشيده </a:t>
            </a:r>
            <a:r>
              <a:rPr lang="fa-IR" dirty="0" smtClean="0"/>
              <a:t>شود</a:t>
            </a:r>
          </a:p>
          <a:p>
            <a:endParaRPr lang="fa-IR" dirty="0"/>
          </a:p>
          <a:p>
            <a:r>
              <a:rPr lang="fa-IR" dirty="0" smtClean="0"/>
              <a:t>اگر </a:t>
            </a:r>
            <a:r>
              <a:rPr lang="fa-IR" dirty="0"/>
              <a:t>به كابل ، پريز يا محل انشعاب اصلي دسترسي نداريد ، به موارد زير عمل كنيد:</a:t>
            </a:r>
            <a:endParaRPr lang="en-US" dirty="0"/>
          </a:p>
          <a:p>
            <a:endParaRPr lang="fa-IR" dirty="0"/>
          </a:p>
        </p:txBody>
      </p:sp>
    </p:spTree>
    <p:extLst>
      <p:ext uri="{BB962C8B-B14F-4D97-AF65-F5344CB8AC3E}">
        <p14:creationId xmlns:p14="http://schemas.microsoft.com/office/powerpoint/2010/main" val="670182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4819"/>
            <a:ext cx="7772400" cy="1008111"/>
          </a:xfrm>
        </p:spPr>
        <p:txBody>
          <a:bodyPr/>
          <a:lstStyle/>
          <a:p>
            <a:r>
              <a:rPr lang="fa-IR" dirty="0" smtClean="0">
                <a:solidFill>
                  <a:srgbClr val="FF0000"/>
                </a:solidFill>
              </a:rPr>
              <a:t>برق گرفتگی</a:t>
            </a:r>
            <a:endParaRPr lang="fa-IR" dirty="0">
              <a:solidFill>
                <a:srgbClr val="FF0000"/>
              </a:solidFill>
            </a:endParaRPr>
          </a:p>
        </p:txBody>
      </p:sp>
      <p:sp>
        <p:nvSpPr>
          <p:cNvPr id="3" name="Subtitle 2"/>
          <p:cNvSpPr>
            <a:spLocks noGrp="1"/>
          </p:cNvSpPr>
          <p:nvPr>
            <p:ph type="subTitle" idx="1"/>
          </p:nvPr>
        </p:nvSpPr>
        <p:spPr>
          <a:xfrm>
            <a:off x="1371600" y="3861048"/>
            <a:ext cx="6400800" cy="2327547"/>
          </a:xfrm>
        </p:spPr>
        <p:txBody>
          <a:bodyPr>
            <a:normAutofit lnSpcReduction="10000"/>
          </a:bodyPr>
          <a:lstStyle/>
          <a:p>
            <a:endParaRPr lang="fa-IR" dirty="0"/>
          </a:p>
          <a:p>
            <a:endParaRPr lang="fa-IR" dirty="0"/>
          </a:p>
          <a:p>
            <a:r>
              <a:rPr lang="fa-IR" dirty="0"/>
              <a:t>عباس آبادی</a:t>
            </a:r>
          </a:p>
          <a:p>
            <a:r>
              <a:rPr lang="fa-IR" dirty="0"/>
              <a:t>کارشناس ارشد پرستاری</a:t>
            </a:r>
          </a:p>
          <a:p>
            <a:endParaRPr lang="fa-I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756" y="1556792"/>
            <a:ext cx="4392488" cy="316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76053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0070C0"/>
                </a:solidFill>
              </a:rPr>
              <a:t>انجام مراقبتهای پیش بیمارستانی</a:t>
            </a:r>
            <a:endParaRPr lang="fa-IR" dirty="0"/>
          </a:p>
        </p:txBody>
      </p:sp>
      <p:sp>
        <p:nvSpPr>
          <p:cNvPr id="3" name="Content Placeholder 2"/>
          <p:cNvSpPr>
            <a:spLocks noGrp="1"/>
          </p:cNvSpPr>
          <p:nvPr>
            <p:ph idx="1"/>
          </p:nvPr>
        </p:nvSpPr>
        <p:spPr/>
        <p:txBody>
          <a:bodyPr>
            <a:normAutofit lnSpcReduction="10000"/>
          </a:bodyPr>
          <a:lstStyle/>
          <a:p>
            <a:r>
              <a:rPr lang="fa-IR" dirty="0"/>
              <a:t>براي محافظت از خود ، روي يك ماده خشك نارسانا مثل يك جعبه چوبي ، يك كفپوش پلاستيكي </a:t>
            </a:r>
            <a:r>
              <a:rPr lang="fa-IR" dirty="0" smtClean="0"/>
              <a:t>...بايستيد</a:t>
            </a:r>
            <a:r>
              <a:rPr lang="fa-IR" dirty="0"/>
              <a:t>.</a:t>
            </a:r>
            <a:endParaRPr lang="en-US" dirty="0"/>
          </a:p>
          <a:p>
            <a:r>
              <a:rPr lang="fa-IR" dirty="0"/>
              <a:t>با استفاده از يك وسيله چوبي (مثل جارو) ، اندام هاي مصدوم را از روي منبع الكتريكي كنار بزنيد و يا منبع الكتريكي را از مصدوم دور كنيد.</a:t>
            </a:r>
            <a:endParaRPr lang="en-US" dirty="0"/>
          </a:p>
          <a:p>
            <a:r>
              <a:rPr lang="fa-IR" dirty="0"/>
              <a:t>اگر قطع تماس (مصدوم يا منبع برق) با يك وسيله چوبي مقدور نيست ، ضمن آنكه كاملاً مراقب هستيد تا به مصدوم دست نزنيد ، طنابي را به دور مچ پاي مصدوم يا بازوان وي حلقه كنيد و  وي را از منبع جريان الكتريكي دور كنيد.</a:t>
            </a:r>
          </a:p>
        </p:txBody>
      </p:sp>
    </p:spTree>
    <p:extLst>
      <p:ext uri="{BB962C8B-B14F-4D97-AF65-F5344CB8AC3E}">
        <p14:creationId xmlns:p14="http://schemas.microsoft.com/office/powerpoint/2010/main" val="1533382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a-I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8424936"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42326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70C0"/>
                </a:solidFill>
              </a:rPr>
              <a:t>انجام مراقبتهای پیش بیمارستانی</a:t>
            </a:r>
            <a:endParaRPr lang="fa-IR" dirty="0">
              <a:solidFill>
                <a:srgbClr val="0070C0"/>
              </a:solidFill>
            </a:endParaRPr>
          </a:p>
        </p:txBody>
      </p:sp>
      <p:sp>
        <p:nvSpPr>
          <p:cNvPr id="3" name="Content Placeholder 2"/>
          <p:cNvSpPr>
            <a:spLocks noGrp="1"/>
          </p:cNvSpPr>
          <p:nvPr>
            <p:ph idx="1"/>
          </p:nvPr>
        </p:nvSpPr>
        <p:spPr/>
        <p:txBody>
          <a:bodyPr>
            <a:normAutofit lnSpcReduction="10000"/>
          </a:bodyPr>
          <a:lstStyle/>
          <a:p>
            <a:pPr lvl="0"/>
            <a:r>
              <a:rPr lang="fa-IR" dirty="0" smtClean="0"/>
              <a:t>براي </a:t>
            </a:r>
            <a:r>
              <a:rPr lang="fa-IR" dirty="0"/>
              <a:t>مصدوم يک راه هوايي مطمئن برقرار کنيد و اگر لازم است ( در موارد ايست قلبي - تنفسي ) عمليات احياي قلبي</a:t>
            </a:r>
            <a:r>
              <a:rPr lang="en-US" dirty="0"/>
              <a:t> - </a:t>
            </a:r>
            <a:r>
              <a:rPr lang="fa-IR" dirty="0"/>
              <a:t>تنفسي مقدماتي را شروع کنيد</a:t>
            </a:r>
            <a:r>
              <a:rPr lang="en-US" dirty="0"/>
              <a:t> . </a:t>
            </a:r>
          </a:p>
          <a:p>
            <a:pPr lvl="0"/>
            <a:r>
              <a:rPr lang="fa-IR" dirty="0"/>
              <a:t>در صورت وجود ضايعات نخاعي و ستون فقرات ، آسيب هاي سر و شکستگي شديد ، مراقبتهاي اوليه مربوط به آنها را انجام دهيد</a:t>
            </a:r>
            <a:r>
              <a:rPr lang="en-US" dirty="0"/>
              <a:t> . </a:t>
            </a:r>
          </a:p>
          <a:p>
            <a:pPr lvl="0"/>
            <a:r>
              <a:rPr lang="fa-IR" dirty="0"/>
              <a:t>سوختگي هاي الکتريکي را ارزيابي کنيد</a:t>
            </a:r>
            <a:r>
              <a:rPr lang="en-US" dirty="0"/>
              <a:t> . </a:t>
            </a:r>
            <a:r>
              <a:rPr lang="fa-IR" dirty="0"/>
              <a:t>در جستجوي حداقل دو محل سوختگي خارج باشيد : يکي محل تماس با منبع انرژي الکتريکي و ديگري محل تماس با زمين</a:t>
            </a:r>
            <a:r>
              <a:rPr lang="en-US" dirty="0"/>
              <a:t> </a:t>
            </a:r>
            <a:r>
              <a:rPr lang="en-US" dirty="0" smtClean="0"/>
              <a:t>.</a:t>
            </a:r>
            <a:endParaRPr lang="en-US" dirty="0"/>
          </a:p>
          <a:p>
            <a:endParaRPr lang="fa-IR" dirty="0"/>
          </a:p>
        </p:txBody>
      </p:sp>
    </p:spTree>
    <p:extLst>
      <p:ext uri="{BB962C8B-B14F-4D97-AF65-F5344CB8AC3E}">
        <p14:creationId xmlns:p14="http://schemas.microsoft.com/office/powerpoint/2010/main" val="8838454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0070C0"/>
                </a:solidFill>
              </a:rPr>
              <a:t>انجام مراقبتهای پیش بیمارستانی</a:t>
            </a:r>
          </a:p>
        </p:txBody>
      </p:sp>
      <p:sp>
        <p:nvSpPr>
          <p:cNvPr id="3" name="Content Placeholder 2"/>
          <p:cNvSpPr>
            <a:spLocks noGrp="1"/>
          </p:cNvSpPr>
          <p:nvPr>
            <p:ph idx="1"/>
          </p:nvPr>
        </p:nvSpPr>
        <p:spPr/>
        <p:txBody>
          <a:bodyPr>
            <a:normAutofit lnSpcReduction="10000"/>
          </a:bodyPr>
          <a:lstStyle/>
          <a:p>
            <a:pPr lvl="0"/>
            <a:r>
              <a:rPr lang="fa-IR" dirty="0"/>
              <a:t>محل هاي سوختگي را سرد کنيد</a:t>
            </a:r>
            <a:r>
              <a:rPr lang="en-US" dirty="0"/>
              <a:t> . </a:t>
            </a:r>
          </a:p>
          <a:p>
            <a:pPr lvl="0"/>
            <a:r>
              <a:rPr lang="fa-IR" dirty="0"/>
              <a:t>بر روي مناطق سوخته پانسمان استريل خشک قرار دهيد</a:t>
            </a:r>
            <a:r>
              <a:rPr lang="en-US" dirty="0"/>
              <a:t> . </a:t>
            </a:r>
          </a:p>
          <a:p>
            <a:pPr lvl="0"/>
            <a:r>
              <a:rPr lang="fa-IR" dirty="0"/>
              <a:t>مراقب شوک باشيد . آن را درمان کرده و اکسيژن با غلظت بالا تجويز کنيد</a:t>
            </a:r>
            <a:r>
              <a:rPr lang="en-US" dirty="0"/>
              <a:t> . </a:t>
            </a:r>
          </a:p>
          <a:p>
            <a:pPr lvl="0"/>
            <a:r>
              <a:rPr lang="fa-IR" dirty="0"/>
              <a:t>مصدوم را هر چه زودتر منتقل کنيد</a:t>
            </a:r>
            <a:r>
              <a:rPr lang="en-US" dirty="0"/>
              <a:t> . </a:t>
            </a:r>
            <a:r>
              <a:rPr lang="fa-IR" dirty="0"/>
              <a:t>بعضي از عوارض سوختگي ( مثل تورم راههاي هوايي و در نتيجه خفگي ، نارسايي کليه ، اختلالات قلبي و شوک ) شروع تدريجي دارند . بنابراين بايد مصدوم را سريعاً به مرکز مجهز منتقل کرد و او را تحت نظر قرار داد</a:t>
            </a:r>
          </a:p>
        </p:txBody>
      </p:sp>
    </p:spTree>
    <p:extLst>
      <p:ext uri="{BB962C8B-B14F-4D97-AF65-F5344CB8AC3E}">
        <p14:creationId xmlns:p14="http://schemas.microsoft.com/office/powerpoint/2010/main" val="3236821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صاعقه زدگی</a:t>
            </a:r>
            <a:endParaRPr lang="fa-IR" dirty="0">
              <a:solidFill>
                <a:srgbClr val="FF0000"/>
              </a:solidFill>
            </a:endParaRPr>
          </a:p>
        </p:txBody>
      </p:sp>
      <p:sp>
        <p:nvSpPr>
          <p:cNvPr id="3" name="Content Placeholder 2"/>
          <p:cNvSpPr>
            <a:spLocks noGrp="1"/>
          </p:cNvSpPr>
          <p:nvPr>
            <p:ph idx="1"/>
          </p:nvPr>
        </p:nvSpPr>
        <p:spPr/>
        <p:txBody>
          <a:bodyPr/>
          <a:lstStyle/>
          <a:p>
            <a:endParaRPr lang="fa-I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136904"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2675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تعریف</a:t>
            </a:r>
            <a:endParaRPr lang="fa-IR" dirty="0">
              <a:solidFill>
                <a:srgbClr val="FF0000"/>
              </a:solidFill>
            </a:endParaRPr>
          </a:p>
        </p:txBody>
      </p:sp>
      <p:sp>
        <p:nvSpPr>
          <p:cNvPr id="3" name="Content Placeholder 2"/>
          <p:cNvSpPr>
            <a:spLocks noGrp="1"/>
          </p:cNvSpPr>
          <p:nvPr>
            <p:ph idx="1"/>
          </p:nvPr>
        </p:nvSpPr>
        <p:spPr/>
        <p:txBody>
          <a:bodyPr/>
          <a:lstStyle/>
          <a:p>
            <a:r>
              <a:rPr lang="fa-IR" dirty="0"/>
              <a:t>صاعقه نور حاصل از تخلیه الکتریکی با ولتاژ بسیار بالا در زمان بسیار کوتاه و به طول تا چندین کیلومتر است. همراه با صاعقه (برق)، رعد وجود دارد که صدای ناشی از اتساع ناگهانی هوای اطراف برق است</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861048"/>
            <a:ext cx="18097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6031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FF0000"/>
                </a:solidFill>
              </a:rPr>
              <a:t>مکانیسم و نحوه تولید رعد و برق : </a:t>
            </a:r>
          </a:p>
        </p:txBody>
      </p:sp>
      <p:sp>
        <p:nvSpPr>
          <p:cNvPr id="3" name="Content Placeholder 2"/>
          <p:cNvSpPr>
            <a:spLocks noGrp="1"/>
          </p:cNvSpPr>
          <p:nvPr>
            <p:ph idx="1"/>
          </p:nvPr>
        </p:nvSpPr>
        <p:spPr/>
        <p:txBody>
          <a:bodyPr>
            <a:normAutofit lnSpcReduction="10000"/>
          </a:bodyPr>
          <a:lstStyle/>
          <a:p>
            <a:r>
              <a:rPr lang="fa-IR" dirty="0"/>
              <a:t>1- انتقال هوا : OROGRAPHIC هوا در سطح زمین در اثر تابش خورشید گرم شده و در دامنه کوه صعود کرده به تدریج سرد شده و ابر توفان زا تولید می شود. معمولا در بعد از ظهر بهار و تابستان دیده شده ناحیه کوچکی را پوشانده و ظرف چند ساعت از بین می رود و هوا آرام میشود.</a:t>
            </a:r>
            <a:br>
              <a:rPr lang="fa-IR" dirty="0"/>
            </a:br>
            <a:r>
              <a:rPr lang="fa-IR" dirty="0"/>
              <a:t>2- تصادم توده های هوا : COLLIDING AIR MASS توده های عظیم هوا با هم برخورد کرده و ابرهای توفان زا تولید می کنند. روز و شب ندارد و منطقه وسیعی را می پوشاند . سبب تغییرات عمده آب و هوا می شود.</a:t>
            </a:r>
          </a:p>
        </p:txBody>
      </p:sp>
    </p:spTree>
    <p:extLst>
      <p:ext uri="{BB962C8B-B14F-4D97-AF65-F5344CB8AC3E}">
        <p14:creationId xmlns:p14="http://schemas.microsoft.com/office/powerpoint/2010/main" val="4138972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a:t>هنگامی که ابرهای توفان زا تشکیل شد، به خاطر حرکت ابر و اصطکاک و همچنین حرکت مداوم قطرات آب و کریستال های یخ، در داخل ابر بار الکتریکی تولید میشود. بار مثبت در بالای ابر و بار منفی در پایین ابر قرار می گیرد. زمین مجاور هم بار مثبت می گیرد. در این وضعیت شرایط برای تخلیه الکتریکی فراهم است.</a:t>
            </a:r>
          </a:p>
        </p:txBody>
      </p:sp>
    </p:spTree>
    <p:extLst>
      <p:ext uri="{BB962C8B-B14F-4D97-AF65-F5344CB8AC3E}">
        <p14:creationId xmlns:p14="http://schemas.microsoft.com/office/powerpoint/2010/main" val="30569836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a:t>هر صاعقه از تعدادی جرقه تشکیل شده که هر کدام چند صد متر طول داشته و در حد میلیونیم ثانیه طول می کشند و در جهات مختلفی حرکت می کنند. سرعت آن حدود 2000000 متر بر ثانیه است و با چشم ما به صورت یک جریان پیوسته به نظر می آید. وقتی این جرقه به نزدیکی سطح زمین رسید، یک جرقه برگشتی از یک ناهمواری در سطح زمین تولید می شود که با جرقه اصلی متصل شده و مسیر تخلیه الکتریکی کامل میشود. در نهایت با تخلیه الکترون ها نور تولید می شود.</a:t>
            </a:r>
          </a:p>
        </p:txBody>
      </p:sp>
    </p:spTree>
    <p:extLst>
      <p:ext uri="{BB962C8B-B14F-4D97-AF65-F5344CB8AC3E}">
        <p14:creationId xmlns:p14="http://schemas.microsoft.com/office/powerpoint/2010/main" val="9229854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a:t>چون این جریان از کانال باریکی عبور می کند هوای اطراف را تا حد 30000 درجه گرم می کند که سبب اتساع انفجاری هوا شده و </a:t>
            </a:r>
            <a:r>
              <a:rPr lang="fa-IR" dirty="0">
                <a:solidFill>
                  <a:srgbClr val="FF0000"/>
                </a:solidFill>
              </a:rPr>
              <a:t>رعد </a:t>
            </a:r>
            <a:r>
              <a:rPr lang="fa-IR" dirty="0"/>
              <a:t>را تولید می کند</a:t>
            </a:r>
          </a:p>
        </p:txBody>
      </p:sp>
    </p:spTree>
    <p:extLst>
      <p:ext uri="{BB962C8B-B14F-4D97-AF65-F5344CB8AC3E}">
        <p14:creationId xmlns:p14="http://schemas.microsoft.com/office/powerpoint/2010/main" val="4115834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به تاثیر جریان الکتریسته بر ارگانها و بافتهای بدن برق گرفتگی گفته می شود که بر اساس مسیر عبور جریان الکتریسیته به بدن اثار متفاوتی بر جای خواهد گذاشت</a:t>
            </a:r>
          </a:p>
          <a:p>
            <a:r>
              <a:rPr lang="fa-IR" dirty="0" smtClean="0"/>
              <a:t>جريان </a:t>
            </a:r>
            <a:r>
              <a:rPr lang="fa-IR" dirty="0"/>
              <a:t>برق از نقطه اي وارد بدن مي شود از محل ديگر که در آن بدن با زمين تماس دارد خارج مي شود . نقاط ورود و خروج جريان برق از بدن آسيب مي بيند </a:t>
            </a:r>
            <a:r>
              <a:rPr lang="fa-IR" dirty="0">
                <a:solidFill>
                  <a:srgbClr val="FF0000"/>
                </a:solidFill>
              </a:rPr>
              <a:t>و آسيب اين نقاط به صورت حفره اي شبيه به محل ورود گلوله به چشم مي </a:t>
            </a:r>
            <a:r>
              <a:rPr lang="fa-IR" dirty="0" smtClean="0">
                <a:solidFill>
                  <a:srgbClr val="FF0000"/>
                </a:solidFill>
              </a:rPr>
              <a:t>خورد. </a:t>
            </a:r>
            <a:endParaRPr lang="fa-IR" dirty="0">
              <a:solidFill>
                <a:srgbClr val="FF0000"/>
              </a:solidFill>
            </a:endParaRPr>
          </a:p>
        </p:txBody>
      </p:sp>
    </p:spTree>
    <p:extLst>
      <p:ext uri="{BB962C8B-B14F-4D97-AF65-F5344CB8AC3E}">
        <p14:creationId xmlns:p14="http://schemas.microsoft.com/office/powerpoint/2010/main" val="25602521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برخورد با صاعقه</a:t>
            </a:r>
            <a:endParaRPr lang="fa-IR" dirty="0">
              <a:solidFill>
                <a:srgbClr val="FF0000"/>
              </a:solidFill>
            </a:endParaRPr>
          </a:p>
        </p:txBody>
      </p:sp>
      <p:sp>
        <p:nvSpPr>
          <p:cNvPr id="3" name="Content Placeholder 2"/>
          <p:cNvSpPr>
            <a:spLocks noGrp="1"/>
          </p:cNvSpPr>
          <p:nvPr>
            <p:ph idx="1"/>
          </p:nvPr>
        </p:nvSpPr>
        <p:spPr/>
        <p:txBody>
          <a:bodyPr/>
          <a:lstStyle/>
          <a:p>
            <a:r>
              <a:rPr lang="fa-IR" dirty="0"/>
              <a:t>1- </a:t>
            </a:r>
            <a:r>
              <a:rPr lang="fa-IR" dirty="0">
                <a:solidFill>
                  <a:srgbClr val="002060"/>
                </a:solidFill>
              </a:rPr>
              <a:t>برخورد مستقیم </a:t>
            </a:r>
            <a:r>
              <a:rPr lang="fa-IR" dirty="0"/>
              <a:t>: جرقه مستقیما به فرد برخورد می کند.</a:t>
            </a:r>
            <a:br>
              <a:rPr lang="fa-IR" dirty="0"/>
            </a:br>
            <a:r>
              <a:rPr lang="fa-IR" dirty="0"/>
              <a:t>2- </a:t>
            </a:r>
            <a:r>
              <a:rPr lang="fa-IR" dirty="0">
                <a:solidFill>
                  <a:srgbClr val="002060"/>
                </a:solidFill>
              </a:rPr>
              <a:t>جریان زمینی </a:t>
            </a:r>
            <a:r>
              <a:rPr lang="fa-IR" dirty="0"/>
              <a:t>: جرقه در فاصله ای دورتر به زمین برخورد کرده و از طریق زمین به بدن فرد می رسد.</a:t>
            </a:r>
            <a:br>
              <a:rPr lang="fa-IR" dirty="0"/>
            </a:br>
            <a:r>
              <a:rPr lang="fa-IR" dirty="0"/>
              <a:t>3- </a:t>
            </a:r>
            <a:r>
              <a:rPr lang="fa-IR" dirty="0">
                <a:solidFill>
                  <a:srgbClr val="002060"/>
                </a:solidFill>
              </a:rPr>
              <a:t>جریان القایی </a:t>
            </a:r>
            <a:r>
              <a:rPr lang="fa-IR" dirty="0"/>
              <a:t>: هوای اطراف باردار است و شرایط برای تخلیه الکتریکی بسیار آماده است.</a:t>
            </a:r>
          </a:p>
        </p:txBody>
      </p:sp>
    </p:spTree>
    <p:extLst>
      <p:ext uri="{BB962C8B-B14F-4D97-AF65-F5344CB8AC3E}">
        <p14:creationId xmlns:p14="http://schemas.microsoft.com/office/powerpoint/2010/main" val="39042264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FF0000"/>
                </a:solidFill>
              </a:rPr>
              <a:t>آسیب های ناشی از صاعقه</a:t>
            </a:r>
          </a:p>
        </p:txBody>
      </p:sp>
      <p:sp>
        <p:nvSpPr>
          <p:cNvPr id="3" name="Content Placeholder 2"/>
          <p:cNvSpPr>
            <a:spLocks noGrp="1"/>
          </p:cNvSpPr>
          <p:nvPr>
            <p:ph idx="1"/>
          </p:nvPr>
        </p:nvSpPr>
        <p:spPr/>
        <p:txBody>
          <a:bodyPr>
            <a:normAutofit fontScale="92500" lnSpcReduction="10000"/>
          </a:bodyPr>
          <a:lstStyle/>
          <a:p>
            <a:r>
              <a:rPr lang="fa-IR" dirty="0"/>
              <a:t>1- سوختگی خیلی کم است.</a:t>
            </a:r>
            <a:br>
              <a:rPr lang="fa-IR" dirty="0"/>
            </a:br>
            <a:r>
              <a:rPr lang="fa-IR" dirty="0"/>
              <a:t>2- آسیب احشای شکمی نادر است.</a:t>
            </a:r>
            <a:br>
              <a:rPr lang="fa-IR" dirty="0"/>
            </a:br>
            <a:r>
              <a:rPr lang="fa-IR" dirty="0"/>
              <a:t>3- وقفه دستگاه تنفسی و سپس قلبی علت اصلی مرگ است.</a:t>
            </a:r>
            <a:br>
              <a:rPr lang="fa-IR" dirty="0"/>
            </a:br>
            <a:r>
              <a:rPr lang="fa-IR" dirty="0"/>
              <a:t>4- آسیب های روانی شایع است (تغییرات شخصیتی،، کم خوابی، اختلالات حافظه، افسردگی و ...)</a:t>
            </a:r>
            <a:br>
              <a:rPr lang="fa-IR" dirty="0"/>
            </a:br>
            <a:r>
              <a:rPr lang="fa-IR" dirty="0"/>
              <a:t>5- اختلالات سیستم عصبی مرکزی (تشنج، فلج گذرا یا دایم، سردرد و ...)</a:t>
            </a:r>
            <a:br>
              <a:rPr lang="fa-IR" dirty="0"/>
            </a:br>
            <a:r>
              <a:rPr lang="fa-IR" dirty="0"/>
              <a:t>6- افزایش فشار خون</a:t>
            </a:r>
            <a:br>
              <a:rPr lang="fa-IR" dirty="0"/>
            </a:br>
            <a:r>
              <a:rPr lang="fa-IR" dirty="0"/>
              <a:t>7- آب مروارید</a:t>
            </a:r>
            <a:br>
              <a:rPr lang="fa-IR" dirty="0"/>
            </a:br>
            <a:r>
              <a:rPr lang="fa-IR" dirty="0"/>
              <a:t>8- پارگی پرده گوش ناشی از رعد</a:t>
            </a:r>
          </a:p>
        </p:txBody>
      </p:sp>
    </p:spTree>
    <p:extLst>
      <p:ext uri="{BB962C8B-B14F-4D97-AF65-F5344CB8AC3E}">
        <p14:creationId xmlns:p14="http://schemas.microsoft.com/office/powerpoint/2010/main" val="22273307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FF0000"/>
                </a:solidFill>
              </a:rPr>
              <a:t>مکان های خطرناک </a:t>
            </a:r>
          </a:p>
        </p:txBody>
      </p:sp>
      <p:sp>
        <p:nvSpPr>
          <p:cNvPr id="3" name="Content Placeholder 2"/>
          <p:cNvSpPr>
            <a:spLocks noGrp="1"/>
          </p:cNvSpPr>
          <p:nvPr>
            <p:ph idx="1"/>
          </p:nvPr>
        </p:nvSpPr>
        <p:spPr/>
        <p:txBody>
          <a:bodyPr/>
          <a:lstStyle/>
          <a:p>
            <a:r>
              <a:rPr lang="fa-IR" dirty="0"/>
              <a:t>1- نوک قله </a:t>
            </a:r>
            <a:r>
              <a:rPr lang="fa-IR" dirty="0" smtClean="0"/>
              <a:t>ها</a:t>
            </a:r>
            <a:r>
              <a:rPr lang="fa-IR" dirty="0"/>
              <a:t/>
            </a:r>
            <a:br>
              <a:rPr lang="fa-IR" dirty="0"/>
            </a:br>
            <a:r>
              <a:rPr lang="fa-IR" dirty="0" smtClean="0"/>
              <a:t>2- </a:t>
            </a:r>
            <a:r>
              <a:rPr lang="fa-IR" dirty="0"/>
              <a:t>درختان بلند و منفرد</a:t>
            </a:r>
            <a:br>
              <a:rPr lang="fa-IR" dirty="0"/>
            </a:br>
            <a:r>
              <a:rPr lang="fa-IR" dirty="0" smtClean="0"/>
              <a:t>3- </a:t>
            </a:r>
            <a:r>
              <a:rPr lang="fa-IR" dirty="0"/>
              <a:t>زمین ای خیس، علفزار و پوشیده از برف خطرناک</a:t>
            </a:r>
            <a:br>
              <a:rPr lang="fa-IR" dirty="0"/>
            </a:br>
            <a:r>
              <a:rPr lang="fa-IR" dirty="0" smtClean="0"/>
              <a:t>4- </a:t>
            </a:r>
            <a:r>
              <a:rPr lang="fa-IR" dirty="0"/>
              <a:t>غارهای کوچک فرو رفتگی های سطح زمین</a:t>
            </a:r>
            <a:br>
              <a:rPr lang="fa-IR" dirty="0"/>
            </a:br>
            <a:r>
              <a:rPr lang="fa-IR" dirty="0" smtClean="0"/>
              <a:t>5- </a:t>
            </a:r>
            <a:r>
              <a:rPr lang="fa-IR" dirty="0"/>
              <a:t>در پناه و کنار صخره های بلند</a:t>
            </a:r>
            <a:br>
              <a:rPr lang="fa-IR" dirty="0"/>
            </a:br>
            <a:r>
              <a:rPr lang="fa-IR" dirty="0" smtClean="0"/>
              <a:t>6- </a:t>
            </a:r>
            <a:r>
              <a:rPr lang="fa-IR" dirty="0"/>
              <a:t>مکان های خیلی باز و مسطح</a:t>
            </a:r>
            <a:br>
              <a:rPr lang="fa-IR" dirty="0"/>
            </a:br>
            <a:r>
              <a:rPr lang="fa-IR" dirty="0" smtClean="0"/>
              <a:t>7- </a:t>
            </a:r>
            <a:r>
              <a:rPr lang="fa-IR" dirty="0"/>
              <a:t>فنس ها و نرده های فلزی</a:t>
            </a:r>
          </a:p>
        </p:txBody>
      </p:sp>
    </p:spTree>
    <p:extLst>
      <p:ext uri="{BB962C8B-B14F-4D97-AF65-F5344CB8AC3E}">
        <p14:creationId xmlns:p14="http://schemas.microsoft.com/office/powerpoint/2010/main" val="30893210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FF0000"/>
                </a:solidFill>
              </a:rPr>
              <a:t>مکان های نسبتا امن</a:t>
            </a:r>
          </a:p>
        </p:txBody>
      </p:sp>
      <p:sp>
        <p:nvSpPr>
          <p:cNvPr id="3" name="Content Placeholder 2"/>
          <p:cNvSpPr>
            <a:spLocks noGrp="1"/>
          </p:cNvSpPr>
          <p:nvPr>
            <p:ph idx="1"/>
          </p:nvPr>
        </p:nvSpPr>
        <p:spPr/>
        <p:txBody>
          <a:bodyPr/>
          <a:lstStyle/>
          <a:p>
            <a:pPr marL="0" indent="0">
              <a:buNone/>
            </a:pPr>
            <a:r>
              <a:rPr lang="fa-IR" dirty="0"/>
              <a:t/>
            </a:r>
            <a:br>
              <a:rPr lang="fa-IR" dirty="0"/>
            </a:br>
            <a:r>
              <a:rPr lang="fa-IR" dirty="0"/>
              <a:t>1- دره های کم عمق و پایین تر از اطراف</a:t>
            </a:r>
            <a:br>
              <a:rPr lang="fa-IR" dirty="0"/>
            </a:br>
            <a:r>
              <a:rPr lang="fa-IR" dirty="0"/>
              <a:t>2- خاک و سنگ خشک</a:t>
            </a:r>
            <a:br>
              <a:rPr lang="fa-IR" dirty="0"/>
            </a:br>
            <a:r>
              <a:rPr lang="fa-IR" dirty="0"/>
              <a:t>3- کوتاه ترین درختان در بین انبوه درختان</a:t>
            </a:r>
            <a:br>
              <a:rPr lang="fa-IR" dirty="0"/>
            </a:br>
            <a:r>
              <a:rPr lang="fa-IR" dirty="0"/>
              <a:t>4- غارهای عمیق</a:t>
            </a:r>
            <a:br>
              <a:rPr lang="fa-IR" dirty="0"/>
            </a:br>
            <a:r>
              <a:rPr lang="fa-IR" dirty="0"/>
              <a:t>5- ماشین های رو بسته</a:t>
            </a:r>
          </a:p>
        </p:txBody>
      </p:sp>
    </p:spTree>
    <p:extLst>
      <p:ext uri="{BB962C8B-B14F-4D97-AF65-F5344CB8AC3E}">
        <p14:creationId xmlns:p14="http://schemas.microsoft.com/office/powerpoint/2010/main" val="31987391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a:t>هنگامی که در معرض توفان و برخورد احتمالی صاعقه قرار داریم و رسیدن به محل امن امکان پذیر نیست می بایست سریعا اشیای فلزی را از خود دور کرده کوله پشتی و یا زیرانداز و یا هر چیز عایق دیگری را در زیر پاهای خود قرار داده و به وضعیت چمباتمه قرار می گیریم و سعی می کنیم حداقل تماس را با زمین داشته باشیم.</a:t>
            </a:r>
          </a:p>
        </p:txBody>
      </p:sp>
    </p:spTree>
    <p:extLst>
      <p:ext uri="{BB962C8B-B14F-4D97-AF65-F5344CB8AC3E}">
        <p14:creationId xmlns:p14="http://schemas.microsoft.com/office/powerpoint/2010/main" val="7159243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اقدامات درمانی در صاعقه زدگی</a:t>
            </a:r>
            <a:endParaRPr lang="fa-IR" dirty="0">
              <a:solidFill>
                <a:srgbClr val="FF0000"/>
              </a:solidFill>
            </a:endParaRPr>
          </a:p>
        </p:txBody>
      </p:sp>
      <p:sp>
        <p:nvSpPr>
          <p:cNvPr id="3" name="Content Placeholder 2"/>
          <p:cNvSpPr>
            <a:spLocks noGrp="1"/>
          </p:cNvSpPr>
          <p:nvPr>
            <p:ph idx="1"/>
          </p:nvPr>
        </p:nvSpPr>
        <p:spPr/>
        <p:txBody>
          <a:bodyPr>
            <a:normAutofit/>
          </a:bodyPr>
          <a:lstStyle/>
          <a:p>
            <a:r>
              <a:rPr lang="fa-IR" dirty="0" smtClean="0"/>
              <a:t>1-کنترل </a:t>
            </a:r>
            <a:r>
              <a:rPr lang="fa-IR" dirty="0"/>
              <a:t>علائم </a:t>
            </a:r>
            <a:r>
              <a:rPr lang="fa-IR" dirty="0" smtClean="0"/>
              <a:t>حیاتی</a:t>
            </a:r>
          </a:p>
          <a:p>
            <a:r>
              <a:rPr lang="fa-IR" dirty="0" smtClean="0"/>
              <a:t> </a:t>
            </a:r>
            <a:r>
              <a:rPr lang="fa-IR" dirty="0"/>
              <a:t>۲-برقرار نمودن یک خط وریدی باز (</a:t>
            </a:r>
            <a:r>
              <a:rPr lang="en-US" dirty="0"/>
              <a:t>IV Line) </a:t>
            </a:r>
            <a:r>
              <a:rPr lang="fa-IR" dirty="0"/>
              <a:t>موثرو </a:t>
            </a:r>
            <a:r>
              <a:rPr lang="fa-IR" dirty="0" smtClean="0"/>
              <a:t>مطمئن</a:t>
            </a:r>
          </a:p>
          <a:p>
            <a:r>
              <a:rPr lang="fa-IR" dirty="0" smtClean="0"/>
              <a:t> </a:t>
            </a:r>
            <a:r>
              <a:rPr lang="fa-IR" dirty="0"/>
              <a:t>۳-تجویز اکسیژن به میزان </a:t>
            </a:r>
            <a:r>
              <a:rPr lang="en-US" dirty="0"/>
              <a:t>min/ Line 6-4 </a:t>
            </a:r>
            <a:r>
              <a:rPr lang="fa-IR" dirty="0"/>
              <a:t>با کانول بینی در صورت </a:t>
            </a:r>
            <a:r>
              <a:rPr lang="fa-IR" dirty="0" smtClean="0"/>
              <a:t>نیاز</a:t>
            </a:r>
            <a:r>
              <a:rPr lang="fa-IR" dirty="0"/>
              <a:t/>
            </a:r>
            <a:br>
              <a:rPr lang="fa-IR" dirty="0"/>
            </a:br>
            <a:r>
              <a:rPr lang="fa-IR" dirty="0"/>
              <a:t/>
            </a:r>
            <a:br>
              <a:rPr lang="fa-IR" dirty="0"/>
            </a:br>
            <a:endParaRPr lang="fa-IR" dirty="0"/>
          </a:p>
        </p:txBody>
      </p:sp>
    </p:spTree>
    <p:extLst>
      <p:ext uri="{BB962C8B-B14F-4D97-AF65-F5344CB8AC3E}">
        <p14:creationId xmlns:p14="http://schemas.microsoft.com/office/powerpoint/2010/main" val="42784098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a:t>۴-تجویز مایعات با احتیاط صورت گیرد ( برخلاف برق گرفتگی) </a:t>
            </a:r>
            <a:endParaRPr lang="fa-IR" dirty="0" smtClean="0"/>
          </a:p>
          <a:p>
            <a:r>
              <a:rPr lang="fa-IR" dirty="0" smtClean="0"/>
              <a:t>۵-درمانهای </a:t>
            </a:r>
            <a:r>
              <a:rPr lang="fa-IR" dirty="0"/>
              <a:t>دیگر بر حسب نیاز ( کنترل فشار خون ، کما، تشنج </a:t>
            </a:r>
            <a:r>
              <a:rPr lang="fa-IR" dirty="0" smtClean="0"/>
              <a:t>)</a:t>
            </a:r>
          </a:p>
          <a:p>
            <a:r>
              <a:rPr lang="fa-IR" dirty="0" smtClean="0"/>
              <a:t> </a:t>
            </a:r>
            <a:r>
              <a:rPr lang="fa-IR" dirty="0"/>
              <a:t>۶-احیا قلبی –ریوی پایه وپیشرفته ( در تمام قربانیان با اختلال سطح هوشیاری یا ایست قلبی – تنفسی )</a:t>
            </a:r>
          </a:p>
        </p:txBody>
      </p:sp>
    </p:spTree>
    <p:extLst>
      <p:ext uri="{BB962C8B-B14F-4D97-AF65-F5344CB8AC3E}">
        <p14:creationId xmlns:p14="http://schemas.microsoft.com/office/powerpoint/2010/main" val="2558269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a-IR" dirty="0" smtClean="0"/>
          </a:p>
          <a:p>
            <a:endParaRPr lang="fa-IR" dirty="0"/>
          </a:p>
          <a:p>
            <a:pPr marL="0" indent="0">
              <a:buNone/>
            </a:pPr>
            <a:r>
              <a:rPr lang="fa-IR" dirty="0"/>
              <a:t> </a:t>
            </a:r>
            <a:r>
              <a:rPr lang="fa-IR" dirty="0" smtClean="0"/>
              <a:t>                                    ولتاژ پایین(لوازم خانگی)</a:t>
            </a:r>
          </a:p>
          <a:p>
            <a:r>
              <a:rPr lang="fa-IR" dirty="0" smtClean="0"/>
              <a:t>منابع تولید برق                 ولتاژ بالا(صنعتی)</a:t>
            </a:r>
          </a:p>
          <a:p>
            <a:pPr marL="0" indent="0">
              <a:buNone/>
            </a:pPr>
            <a:r>
              <a:rPr lang="fa-IR" dirty="0"/>
              <a:t> </a:t>
            </a:r>
            <a:r>
              <a:rPr lang="fa-IR" dirty="0" smtClean="0"/>
              <a:t>                                   صاعقه</a:t>
            </a:r>
            <a:endParaRPr lang="fa-IR" dirty="0"/>
          </a:p>
        </p:txBody>
      </p:sp>
      <p:cxnSp>
        <p:nvCxnSpPr>
          <p:cNvPr id="12" name="Straight Arrow Connector 11"/>
          <p:cNvCxnSpPr/>
          <p:nvPr/>
        </p:nvCxnSpPr>
        <p:spPr>
          <a:xfrm flipH="1" flipV="1">
            <a:off x="4572000" y="3212976"/>
            <a:ext cx="165618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572000" y="3805177"/>
            <a:ext cx="16561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716016" y="3789040"/>
            <a:ext cx="151216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495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آسیب های برق گرفتگی</a:t>
            </a:r>
          </a:p>
        </p:txBody>
      </p:sp>
      <p:sp>
        <p:nvSpPr>
          <p:cNvPr id="3" name="Content Placeholder 2"/>
          <p:cNvSpPr>
            <a:spLocks noGrp="1"/>
          </p:cNvSpPr>
          <p:nvPr>
            <p:ph idx="1"/>
          </p:nvPr>
        </p:nvSpPr>
        <p:spPr/>
        <p:txBody>
          <a:bodyPr/>
          <a:lstStyle/>
          <a:p>
            <a:pPr marL="0" indent="0">
              <a:buNone/>
            </a:pPr>
            <a:r>
              <a:rPr lang="fa-IR" dirty="0"/>
              <a:t>1- مستقیم:</a:t>
            </a:r>
          </a:p>
          <a:p>
            <a:pPr marL="0" indent="0">
              <a:buNone/>
            </a:pPr>
            <a:r>
              <a:rPr lang="fa-IR" dirty="0"/>
              <a:t>- برق گرفتگي ( مرگ در اثر شوك الكتريكي )</a:t>
            </a:r>
            <a:endParaRPr lang="en-US" dirty="0"/>
          </a:p>
          <a:p>
            <a:pPr marL="0" indent="0">
              <a:buNone/>
            </a:pPr>
            <a:r>
              <a:rPr lang="fa-IR" dirty="0"/>
              <a:t>- شوک الکتریکی</a:t>
            </a:r>
            <a:endParaRPr lang="en-US" dirty="0"/>
          </a:p>
          <a:p>
            <a:pPr marL="0" indent="0">
              <a:buNone/>
            </a:pPr>
            <a:r>
              <a:rPr lang="fa-IR" dirty="0"/>
              <a:t>- سوختگی</a:t>
            </a:r>
          </a:p>
          <a:p>
            <a:pPr marL="0" indent="0">
              <a:buNone/>
            </a:pPr>
            <a:r>
              <a:rPr lang="fa-IR" dirty="0"/>
              <a:t>2- غیر مستقیم:</a:t>
            </a:r>
          </a:p>
          <a:p>
            <a:pPr marL="0" indent="0">
              <a:buNone/>
            </a:pPr>
            <a:r>
              <a:rPr lang="fa-IR" dirty="0"/>
              <a:t>- سقوط</a:t>
            </a:r>
            <a:endParaRPr lang="en-US" dirty="0"/>
          </a:p>
          <a:p>
            <a:endParaRPr lang="fa-IR" dirty="0"/>
          </a:p>
        </p:txBody>
      </p:sp>
    </p:spTree>
    <p:extLst>
      <p:ext uri="{BB962C8B-B14F-4D97-AF65-F5344CB8AC3E}">
        <p14:creationId xmlns:p14="http://schemas.microsoft.com/office/powerpoint/2010/main" val="1771455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عوامل موثر بر شدت برق گرفتگي</a:t>
            </a:r>
            <a:endParaRPr lang="fa-IR" dirty="0"/>
          </a:p>
        </p:txBody>
      </p:sp>
      <p:sp>
        <p:nvSpPr>
          <p:cNvPr id="3" name="Content Placeholder 2"/>
          <p:cNvSpPr>
            <a:spLocks noGrp="1"/>
          </p:cNvSpPr>
          <p:nvPr>
            <p:ph idx="1"/>
          </p:nvPr>
        </p:nvSpPr>
        <p:spPr/>
        <p:txBody>
          <a:bodyPr>
            <a:normAutofit/>
          </a:bodyPr>
          <a:lstStyle/>
          <a:p>
            <a:endParaRPr lang="fa-IR" b="1" dirty="0" smtClean="0"/>
          </a:p>
          <a:p>
            <a:pPr marL="0" indent="0">
              <a:buNone/>
            </a:pPr>
            <a:r>
              <a:rPr lang="fa-IR" b="1" dirty="0" smtClean="0"/>
              <a:t>                              </a:t>
            </a:r>
            <a:r>
              <a:rPr lang="fa-IR" dirty="0" smtClean="0"/>
              <a:t>متناوب:4تا6 برابر خطرناکتر از</a:t>
            </a:r>
          </a:p>
          <a:p>
            <a:pPr marL="0" indent="0">
              <a:buNone/>
            </a:pPr>
            <a:r>
              <a:rPr lang="fa-IR" b="1" dirty="0" smtClean="0"/>
              <a:t>                                     </a:t>
            </a:r>
            <a:r>
              <a:rPr lang="fa-IR" dirty="0" smtClean="0"/>
              <a:t>جریان مستقیم</a:t>
            </a:r>
          </a:p>
          <a:p>
            <a:r>
              <a:rPr lang="fa-IR" b="1" dirty="0" smtClean="0">
                <a:solidFill>
                  <a:srgbClr val="FF0000"/>
                </a:solidFill>
              </a:rPr>
              <a:t>1-نوع جريان</a:t>
            </a:r>
            <a:endParaRPr lang="fa-IR" b="1" dirty="0">
              <a:solidFill>
                <a:srgbClr val="FF0000"/>
              </a:solidFill>
            </a:endParaRPr>
          </a:p>
          <a:p>
            <a:pPr marL="0" indent="0">
              <a:buNone/>
            </a:pPr>
            <a:r>
              <a:rPr lang="fa-IR" b="1" dirty="0"/>
              <a:t> </a:t>
            </a:r>
            <a:r>
              <a:rPr lang="fa-IR" b="1" dirty="0" smtClean="0"/>
              <a:t>                                </a:t>
            </a:r>
            <a:r>
              <a:rPr lang="fa-IR" dirty="0" smtClean="0"/>
              <a:t>مستقیم </a:t>
            </a:r>
            <a:r>
              <a:rPr lang="fa-IR" b="1" dirty="0" smtClean="0"/>
              <a:t>   </a:t>
            </a:r>
          </a:p>
          <a:p>
            <a:endParaRPr lang="fa-IR" b="1" dirty="0"/>
          </a:p>
          <a:p>
            <a:endParaRPr lang="fa-IR" dirty="0"/>
          </a:p>
        </p:txBody>
      </p:sp>
      <p:cxnSp>
        <p:nvCxnSpPr>
          <p:cNvPr id="5" name="Straight Arrow Connector 4"/>
          <p:cNvCxnSpPr/>
          <p:nvPr/>
        </p:nvCxnSpPr>
        <p:spPr>
          <a:xfrm flipH="1" flipV="1">
            <a:off x="5292080" y="2708920"/>
            <a:ext cx="108012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148064" y="3717032"/>
            <a:ext cx="122413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921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B0F0"/>
                </a:solidFill>
              </a:rPr>
              <a:t>دلایل خطرناک بودن جریان متناوب</a:t>
            </a:r>
            <a:endParaRPr lang="fa-IR" dirty="0">
              <a:solidFill>
                <a:srgbClr val="00B0F0"/>
              </a:solidFill>
            </a:endParaRPr>
          </a:p>
        </p:txBody>
      </p:sp>
      <p:sp>
        <p:nvSpPr>
          <p:cNvPr id="3" name="Content Placeholder 2"/>
          <p:cNvSpPr>
            <a:spLocks noGrp="1"/>
          </p:cNvSpPr>
          <p:nvPr>
            <p:ph idx="1"/>
          </p:nvPr>
        </p:nvSpPr>
        <p:spPr/>
        <p:txBody>
          <a:bodyPr/>
          <a:lstStyle/>
          <a:p>
            <a:r>
              <a:rPr lang="fa-IR" dirty="0" smtClean="0"/>
              <a:t>اولاٌ </a:t>
            </a:r>
            <a:r>
              <a:rPr lang="fa-IR" dirty="0"/>
              <a:t>با ايجاد انقباض عضلاني باعث مي گردد</a:t>
            </a:r>
          </a:p>
          <a:p>
            <a:pPr marL="0" indent="0">
              <a:buNone/>
            </a:pPr>
            <a:r>
              <a:rPr lang="fa-IR" dirty="0" smtClean="0"/>
              <a:t>فرد </a:t>
            </a:r>
            <a:r>
              <a:rPr lang="fa-IR" dirty="0"/>
              <a:t>مدت بيشتري با منبع جريان الكتريسيته تماس داشته </a:t>
            </a:r>
            <a:r>
              <a:rPr lang="fa-IR" dirty="0" smtClean="0"/>
              <a:t>باشد</a:t>
            </a:r>
          </a:p>
          <a:p>
            <a:pPr marL="0" indent="0">
              <a:buNone/>
            </a:pPr>
            <a:endParaRPr lang="fa-IR" dirty="0"/>
          </a:p>
          <a:p>
            <a:pPr marL="0" indent="0">
              <a:buNone/>
            </a:pPr>
            <a:r>
              <a:rPr lang="fa-IR" dirty="0" smtClean="0"/>
              <a:t> </a:t>
            </a:r>
            <a:r>
              <a:rPr lang="fa-IR" dirty="0"/>
              <a:t>ثانياً با تأثير بر روي سيستم هدايتي قلب احتمال ايجاد </a:t>
            </a:r>
            <a:r>
              <a:rPr lang="fa-IR" dirty="0" smtClean="0"/>
              <a:t>آريتمي </a:t>
            </a:r>
            <a:r>
              <a:rPr lang="fa-IR" dirty="0"/>
              <a:t>را بيشتر مي كند . </a:t>
            </a:r>
          </a:p>
        </p:txBody>
      </p:sp>
    </p:spTree>
    <p:extLst>
      <p:ext uri="{BB962C8B-B14F-4D97-AF65-F5344CB8AC3E}">
        <p14:creationId xmlns:p14="http://schemas.microsoft.com/office/powerpoint/2010/main" val="1207112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عوامل موثر بر شدت برق گرفتگي</a:t>
            </a:r>
            <a:endParaRPr lang="fa-IR" dirty="0"/>
          </a:p>
        </p:txBody>
      </p:sp>
      <p:sp>
        <p:nvSpPr>
          <p:cNvPr id="3" name="Content Placeholder 2"/>
          <p:cNvSpPr>
            <a:spLocks noGrp="1"/>
          </p:cNvSpPr>
          <p:nvPr>
            <p:ph idx="1"/>
          </p:nvPr>
        </p:nvSpPr>
        <p:spPr/>
        <p:txBody>
          <a:bodyPr/>
          <a:lstStyle/>
          <a:p>
            <a:pPr marL="0" indent="0">
              <a:buNone/>
            </a:pPr>
            <a:r>
              <a:rPr lang="fa-IR" b="1" dirty="0" smtClean="0">
                <a:solidFill>
                  <a:srgbClr val="FF0000"/>
                </a:solidFill>
              </a:rPr>
              <a:t>3-شدت جريان</a:t>
            </a:r>
            <a:r>
              <a:rPr lang="fa-IR" dirty="0" smtClean="0">
                <a:solidFill>
                  <a:srgbClr val="FF0000"/>
                </a:solidFill>
              </a:rPr>
              <a:t> (آمپراژ) </a:t>
            </a:r>
            <a:r>
              <a:rPr lang="fa-IR" dirty="0" smtClean="0"/>
              <a:t>:</a:t>
            </a:r>
            <a:endParaRPr lang="fa-IR" b="1" dirty="0"/>
          </a:p>
          <a:p>
            <a:r>
              <a:rPr lang="fa-IR" dirty="0"/>
              <a:t>شدت جريان </a:t>
            </a:r>
            <a:r>
              <a:rPr lang="fa-IR" dirty="0" smtClean="0"/>
              <a:t>در </a:t>
            </a:r>
            <a:r>
              <a:rPr lang="fa-IR" dirty="0"/>
              <a:t>واقع بيانگر ميزان جريان جاري </a:t>
            </a:r>
            <a:r>
              <a:rPr lang="fa-IR" dirty="0" smtClean="0"/>
              <a:t>ميباشد</a:t>
            </a:r>
            <a:endParaRPr lang="fa-IR" dirty="0"/>
          </a:p>
          <a:p>
            <a:r>
              <a:rPr lang="fa-IR" dirty="0" smtClean="0"/>
              <a:t>مهمترين </a:t>
            </a:r>
            <a:r>
              <a:rPr lang="fa-IR" dirty="0"/>
              <a:t>عامل دخيل در برق گرفتگي </a:t>
            </a:r>
            <a:r>
              <a:rPr lang="fa-IR" dirty="0" smtClean="0"/>
              <a:t>می باشد.</a:t>
            </a:r>
            <a:endParaRPr lang="fa-IR" dirty="0"/>
          </a:p>
        </p:txBody>
      </p:sp>
    </p:spTree>
    <p:extLst>
      <p:ext uri="{BB962C8B-B14F-4D97-AF65-F5344CB8AC3E}">
        <p14:creationId xmlns:p14="http://schemas.microsoft.com/office/powerpoint/2010/main" val="453092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835496"/>
          </a:xfrm>
        </p:spPr>
        <p:txBody>
          <a:bodyPr>
            <a:normAutofit fontScale="90000"/>
          </a:bodyPr>
          <a:lstStyle/>
          <a:p>
            <a:r>
              <a:rPr lang="fa-IR" sz="3600" dirty="0">
                <a:solidFill>
                  <a:srgbClr val="0070C0"/>
                </a:solidFill>
              </a:rPr>
              <a:t>شدت جريان هاي مختلف آثار متفاوتي</a:t>
            </a:r>
            <a:br>
              <a:rPr lang="fa-IR" sz="3600" dirty="0">
                <a:solidFill>
                  <a:srgbClr val="0070C0"/>
                </a:solidFill>
              </a:rPr>
            </a:br>
            <a:r>
              <a:rPr lang="fa-IR" sz="3600" dirty="0">
                <a:solidFill>
                  <a:srgbClr val="0070C0"/>
                </a:solidFill>
              </a:rPr>
              <a:t>را در بافت هاى بدن ايجاد </a:t>
            </a:r>
            <a:r>
              <a:rPr lang="fa-IR" sz="3600" dirty="0" smtClean="0">
                <a:solidFill>
                  <a:srgbClr val="0070C0"/>
                </a:solidFill>
              </a:rPr>
              <a:t>می نماید</a:t>
            </a:r>
            <a:r>
              <a:rPr lang="fa-IR" dirty="0"/>
              <a:t/>
            </a:r>
            <a:br>
              <a:rPr lang="fa-IR" dirty="0"/>
            </a:br>
            <a:endParaRPr lang="fa-IR" dirty="0"/>
          </a:p>
        </p:txBody>
      </p:sp>
      <p:sp>
        <p:nvSpPr>
          <p:cNvPr id="3" name="Content Placeholder 2"/>
          <p:cNvSpPr>
            <a:spLocks noGrp="1"/>
          </p:cNvSpPr>
          <p:nvPr>
            <p:ph idx="1"/>
          </p:nvPr>
        </p:nvSpPr>
        <p:spPr/>
        <p:txBody>
          <a:bodyPr/>
          <a:lstStyle/>
          <a:p>
            <a:pPr marL="0" indent="0">
              <a:buNone/>
            </a:pPr>
            <a:r>
              <a:rPr lang="fa-IR" dirty="0"/>
              <a:t>1</a:t>
            </a:r>
            <a:r>
              <a:rPr lang="fa-IR" dirty="0" smtClean="0"/>
              <a:t>ميلي </a:t>
            </a:r>
            <a:r>
              <a:rPr lang="fa-IR" dirty="0"/>
              <a:t>آمپر: ايجاد سوزش مختصر در </a:t>
            </a:r>
            <a:r>
              <a:rPr lang="fa-IR" dirty="0" smtClean="0"/>
              <a:t>پوست</a:t>
            </a:r>
          </a:p>
          <a:p>
            <a:pPr marL="0" indent="0">
              <a:buNone/>
            </a:pPr>
            <a:r>
              <a:rPr lang="fa-IR" dirty="0"/>
              <a:t>5 ميلي آمپر: ترمور ماهيچه </a:t>
            </a:r>
            <a:r>
              <a:rPr lang="fa-IR" dirty="0" smtClean="0"/>
              <a:t>ها</a:t>
            </a:r>
          </a:p>
          <a:p>
            <a:pPr marL="0" indent="0">
              <a:buNone/>
            </a:pPr>
            <a:r>
              <a:rPr lang="fa-IR" dirty="0" smtClean="0"/>
              <a:t>17-15ميلي </a:t>
            </a:r>
            <a:r>
              <a:rPr lang="fa-IR" dirty="0"/>
              <a:t>آمپر: انقباض ماهيچه ها (جلوگيري از جدا </a:t>
            </a:r>
            <a:r>
              <a:rPr lang="fa-IR" dirty="0" smtClean="0"/>
              <a:t>شدن</a:t>
            </a:r>
            <a:endParaRPr lang="fa-IR" dirty="0"/>
          </a:p>
          <a:p>
            <a:pPr marL="0" indent="0">
              <a:buNone/>
            </a:pPr>
            <a:r>
              <a:rPr lang="fa-IR" dirty="0"/>
              <a:t>قرباني با منبع </a:t>
            </a:r>
            <a:r>
              <a:rPr lang="fa-IR" dirty="0" smtClean="0"/>
              <a:t>تماس)</a:t>
            </a:r>
          </a:p>
          <a:p>
            <a:pPr marL="0" indent="0">
              <a:buNone/>
            </a:pPr>
            <a:r>
              <a:rPr lang="fa-IR" dirty="0" smtClean="0"/>
              <a:t>50ميلي </a:t>
            </a:r>
            <a:r>
              <a:rPr lang="fa-IR" dirty="0"/>
              <a:t>آمپر: انقباض كليه ماهيچه ها از جمله ماهيچه هاي </a:t>
            </a:r>
          </a:p>
          <a:p>
            <a:pPr marL="0" indent="0">
              <a:buNone/>
            </a:pPr>
            <a:r>
              <a:rPr lang="fa-IR" dirty="0"/>
              <a:t>تنفسي و مرگ متعاقب </a:t>
            </a:r>
            <a:r>
              <a:rPr lang="fa-IR" dirty="0" smtClean="0"/>
              <a:t>آن</a:t>
            </a:r>
          </a:p>
          <a:p>
            <a:pPr marL="0" indent="0">
              <a:buNone/>
            </a:pPr>
            <a:r>
              <a:rPr lang="fa-IR" dirty="0" smtClean="0"/>
              <a:t>100-75 </a:t>
            </a:r>
            <a:r>
              <a:rPr lang="fa-IR" dirty="0"/>
              <a:t>ميلي آمپر: فيبريلاسيون بطني</a:t>
            </a:r>
          </a:p>
        </p:txBody>
      </p:sp>
    </p:spTree>
    <p:extLst>
      <p:ext uri="{BB962C8B-B14F-4D97-AF65-F5344CB8AC3E}">
        <p14:creationId xmlns:p14="http://schemas.microsoft.com/office/powerpoint/2010/main" val="1124493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374</TotalTime>
  <Words>1322</Words>
  <Application>Microsoft Office PowerPoint</Application>
  <PresentationFormat>On-screen Show (4:3)</PresentationFormat>
  <Paragraphs>106</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B Titr</vt:lpstr>
      <vt:lpstr>Calibri</vt:lpstr>
      <vt:lpstr>Tahoma</vt:lpstr>
      <vt:lpstr>Times New Roman</vt:lpstr>
      <vt:lpstr>Office Theme</vt:lpstr>
      <vt:lpstr>PowerPoint Presentation</vt:lpstr>
      <vt:lpstr>برق گرفتگی</vt:lpstr>
      <vt:lpstr>PowerPoint Presentation</vt:lpstr>
      <vt:lpstr>PowerPoint Presentation</vt:lpstr>
      <vt:lpstr>آسیب های برق گرفتگی</vt:lpstr>
      <vt:lpstr>عوامل موثر بر شدت برق گرفتگي</vt:lpstr>
      <vt:lpstr>دلایل خطرناک بودن جریان متناوب</vt:lpstr>
      <vt:lpstr>عوامل موثر بر شدت برق گرفتگي</vt:lpstr>
      <vt:lpstr>شدت جريان هاي مختلف آثار متفاوتي را در بافت هاى بدن ايجاد می نماید </vt:lpstr>
      <vt:lpstr>عوامل موثر بر شدت برق گرفتگي</vt:lpstr>
      <vt:lpstr>PowerPoint Presentation</vt:lpstr>
      <vt:lpstr>عوامل موثر بر شدت برق گرفتگي</vt:lpstr>
      <vt:lpstr>عوامل موثر بر شدت برق گرفتگي</vt:lpstr>
      <vt:lpstr>PowerPoint Presentation</vt:lpstr>
      <vt:lpstr>PowerPoint Presentation</vt:lpstr>
      <vt:lpstr>PowerPoint Presentation</vt:lpstr>
      <vt:lpstr>علائم  بالینی برق گرفتگی</vt:lpstr>
      <vt:lpstr>علائم  بالینی برق گرفتگی</vt:lpstr>
      <vt:lpstr>انجام مراقبتهای پیش بیمارستانی</vt:lpstr>
      <vt:lpstr>انجام مراقبتهای پیش بیمارستانی</vt:lpstr>
      <vt:lpstr>PowerPoint Presentation</vt:lpstr>
      <vt:lpstr>انجام مراقبتهای پیش بیمارستانی</vt:lpstr>
      <vt:lpstr>انجام مراقبتهای پیش بیمارستانی</vt:lpstr>
      <vt:lpstr>صاعقه زدگی</vt:lpstr>
      <vt:lpstr>تعریف</vt:lpstr>
      <vt:lpstr>مکانیسم و نحوه تولید رعد و برق : </vt:lpstr>
      <vt:lpstr>PowerPoint Presentation</vt:lpstr>
      <vt:lpstr>PowerPoint Presentation</vt:lpstr>
      <vt:lpstr>PowerPoint Presentation</vt:lpstr>
      <vt:lpstr>برخورد با صاعقه</vt:lpstr>
      <vt:lpstr>آسیب های ناشی از صاعقه</vt:lpstr>
      <vt:lpstr>مکان های خطرناک </vt:lpstr>
      <vt:lpstr>مکان های نسبتا امن</vt:lpstr>
      <vt:lpstr>PowerPoint Presentation</vt:lpstr>
      <vt:lpstr>اقدامات درمانی در صاعقه زدگی</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برق گرفتگی</dc:title>
  <dc:creator>amouzesh</dc:creator>
  <cp:lastModifiedBy>SIAMND22</cp:lastModifiedBy>
  <cp:revision>34</cp:revision>
  <dcterms:created xsi:type="dcterms:W3CDTF">2015-03-31T08:37:44Z</dcterms:created>
  <dcterms:modified xsi:type="dcterms:W3CDTF">2019-10-21T12:20:56Z</dcterms:modified>
</cp:coreProperties>
</file>